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6" r:id="rId6"/>
    <p:sldId id="268" r:id="rId7"/>
    <p:sldId id="270" r:id="rId8"/>
    <p:sldId id="265" r:id="rId9"/>
    <p:sldId id="271" r:id="rId10"/>
    <p:sldId id="264" r:id="rId11"/>
  </p:sldIdLst>
  <p:sldSz cx="18288000" cy="10287000"/>
  <p:notesSz cx="6858000" cy="9144000"/>
  <p:embeddedFontLst>
    <p:embeddedFont>
      <p:font typeface="Agrandir" panose="020B0604020202020204" charset="0"/>
      <p:regular r:id="rId12"/>
    </p:embeddedFont>
    <p:embeddedFont>
      <p:font typeface="Arial Nova" panose="020B0504020202020204" pitchFamily="34" charset="0"/>
      <p:regular r:id="rId13"/>
      <p:bold r:id="rId14"/>
    </p:embeddedFont>
    <p:embeddedFont>
      <p:font typeface="Arial Nova Bold" panose="020B08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70598-3A4D-4E2A-B834-97AD0C303585}" v="3" dt="2025-08-28T14:58:06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52" d="100"/>
          <a:sy n="52" d="100"/>
        </p:scale>
        <p:origin x="53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28700" y="4354519"/>
            <a:ext cx="14807896" cy="2708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IA e </a:t>
            </a:r>
            <a:r>
              <a:rPr lang="pt-BR" sz="8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Smart</a:t>
            </a: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pt-BR" sz="80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Contracts</a:t>
            </a:r>
            <a:r>
              <a:rPr lang="pt-BR" sz="8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na Atividade Notarial</a:t>
            </a:r>
            <a:endParaRPr lang="en-US" sz="8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028700" y="7288049"/>
            <a:ext cx="10152136" cy="1204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54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DANIEL PAES DE ALMEIDA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81EE7-8BCB-7050-CD0D-706945686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>
            <a:extLst>
              <a:ext uri="{FF2B5EF4-FFF2-40B4-BE49-F238E27FC236}">
                <a16:creationId xmlns:a16="http://schemas.microsoft.com/office/drawing/2014/main" id="{9ED17EF9-7731-7385-7B65-2288EFC2B176}"/>
              </a:ext>
            </a:extLst>
          </p:cNvPr>
          <p:cNvGrpSpPr/>
          <p:nvPr/>
        </p:nvGrpSpPr>
        <p:grpSpPr>
          <a:xfrm>
            <a:off x="12166386" y="3436328"/>
            <a:ext cx="6121614" cy="6850671"/>
            <a:chOff x="0" y="0"/>
            <a:chExt cx="1451049" cy="1219200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57EE24E0-FDA5-F738-ED32-9903499F0845}"/>
                </a:ext>
              </a:extLst>
            </p:cNvPr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4933A7E9-94C6-2C12-B362-F31E80EA20D0}"/>
                </a:ext>
              </a:extLst>
            </p:cNvPr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27867E29-9ACE-58DB-84D9-D54139C78310}"/>
              </a:ext>
            </a:extLst>
          </p:cNvPr>
          <p:cNvGrpSpPr/>
          <p:nvPr/>
        </p:nvGrpSpPr>
        <p:grpSpPr>
          <a:xfrm>
            <a:off x="0" y="3436329"/>
            <a:ext cx="6121614" cy="6850671"/>
            <a:chOff x="0" y="0"/>
            <a:chExt cx="1451049" cy="12192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E540039-D2C3-65CC-C5B6-518C098C0BF7}"/>
                </a:ext>
              </a:extLst>
            </p:cNvPr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166B46F-7D05-968A-E533-C324ECC43CD8}"/>
                </a:ext>
              </a:extLst>
            </p:cNvPr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B2E3C80-C2B0-FE53-28F8-FBA1C5DA7057}"/>
              </a:ext>
            </a:extLst>
          </p:cNvPr>
          <p:cNvGrpSpPr/>
          <p:nvPr/>
        </p:nvGrpSpPr>
        <p:grpSpPr>
          <a:xfrm>
            <a:off x="6121614" y="3436329"/>
            <a:ext cx="6044772" cy="6850671"/>
            <a:chOff x="0" y="0"/>
            <a:chExt cx="1432835" cy="12192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3C91459-CC57-60C6-73BA-996C8A11666D}"/>
                </a:ext>
              </a:extLst>
            </p:cNvPr>
            <p:cNvSpPr/>
            <p:nvPr/>
          </p:nvSpPr>
          <p:spPr>
            <a:xfrm>
              <a:off x="0" y="0"/>
              <a:ext cx="1432835" cy="1219200"/>
            </a:xfrm>
            <a:custGeom>
              <a:avLst/>
              <a:gdLst/>
              <a:ahLst/>
              <a:cxnLst/>
              <a:rect l="l" t="t" r="r" b="b"/>
              <a:pathLst>
                <a:path w="1432835" h="1219200">
                  <a:moveTo>
                    <a:pt x="0" y="0"/>
                  </a:moveTo>
                  <a:lnTo>
                    <a:pt x="1432835" y="0"/>
                  </a:lnTo>
                  <a:lnTo>
                    <a:pt x="143283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37A8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1B2FDE1-CAC2-4AE9-C517-0C62C81ED1C3}"/>
                </a:ext>
              </a:extLst>
            </p:cNvPr>
            <p:cNvSpPr txBox="1"/>
            <p:nvPr/>
          </p:nvSpPr>
          <p:spPr>
            <a:xfrm>
              <a:off x="0" y="-38100"/>
              <a:ext cx="1432835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0E209CDA-A2E6-E8F1-EC92-F1719576D45E}"/>
              </a:ext>
            </a:extLst>
          </p:cNvPr>
          <p:cNvSpPr/>
          <p:nvPr/>
        </p:nvSpPr>
        <p:spPr>
          <a:xfrm>
            <a:off x="25090" y="3436327"/>
            <a:ext cx="18288000" cy="6815713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28610" r="-46896" b="-378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AA6BD7D-0E6C-83E4-A454-2F4498834ABC}"/>
              </a:ext>
            </a:extLst>
          </p:cNvPr>
          <p:cNvSpPr/>
          <p:nvPr/>
        </p:nvSpPr>
        <p:spPr>
          <a:xfrm>
            <a:off x="-217040" y="3436328"/>
            <a:ext cx="18530130" cy="9170324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200498" r="-1892" b="-1440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2BEBB0FF-156D-28A5-DB81-DCBC7580BB37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F1BF2B8-0EBE-0E4F-4D45-9D9142842768}"/>
              </a:ext>
            </a:extLst>
          </p:cNvPr>
          <p:cNvSpPr txBox="1"/>
          <p:nvPr/>
        </p:nvSpPr>
        <p:spPr>
          <a:xfrm>
            <a:off x="1209785" y="1159664"/>
            <a:ext cx="162306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 Diferencial Humano: As Funções que a IA Não Pode Replicar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B9F7701-9D40-6A27-B4BD-DEFAA4D50B44}"/>
              </a:ext>
            </a:extLst>
          </p:cNvPr>
          <p:cNvSpPr txBox="1"/>
          <p:nvPr/>
        </p:nvSpPr>
        <p:spPr>
          <a:xfrm>
            <a:off x="584397" y="3968257"/>
            <a:ext cx="3509493" cy="39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 </a:t>
            </a: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Profilaxia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Jurídica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: 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48A4DA1-5A41-39F0-9333-0282E8E45084}"/>
              </a:ext>
            </a:extLst>
          </p:cNvPr>
          <p:cNvSpPr txBox="1"/>
          <p:nvPr/>
        </p:nvSpPr>
        <p:spPr>
          <a:xfrm>
            <a:off x="584397" y="4897088"/>
            <a:ext cx="4910193" cy="3323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sz="24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O Tabelião atua como um "médico do direito", prevenindo "doenças" (litígios futuros) ao elaborar um ato seguro e claro. Isso exige uma análise subjetiva do contexto, da intenção das partes e da previsão de cenários futuros – uma capacidade que vai além da análise de dados de uma IA.</a:t>
            </a:r>
            <a:endParaRPr lang="en-US" sz="24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69356DD-6189-4CE7-C881-477830E5F64B}"/>
              </a:ext>
            </a:extLst>
          </p:cNvPr>
          <p:cNvSpPr txBox="1"/>
          <p:nvPr/>
        </p:nvSpPr>
        <p:spPr>
          <a:xfrm>
            <a:off x="6670905" y="3968257"/>
            <a:ext cx="4849359" cy="39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 </a:t>
            </a: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Assessoramento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Imparcial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: 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8B890A32-406E-58E2-F38F-0F5D31C061B5}"/>
              </a:ext>
            </a:extLst>
          </p:cNvPr>
          <p:cNvSpPr txBox="1"/>
          <p:nvPr/>
        </p:nvSpPr>
        <p:spPr>
          <a:xfrm>
            <a:off x="6701382" y="4823349"/>
            <a:ext cx="4837980" cy="295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sz="2400" dirty="0">
                <a:solidFill>
                  <a:srgbClr val="D9D9D9"/>
                </a:solidFill>
                <a:latin typeface="Arial Nova"/>
              </a:rPr>
              <a:t>A escuta ativa, a interpretação da real vontade das partes (muitas vezes não expressa verbalmente) e a identificação de vícios de consentimento (coação, erro) são funções que dependem de empatia, experiência de vida e percepção humana.</a:t>
            </a:r>
            <a:endParaRPr lang="en-US" sz="2400" dirty="0">
              <a:solidFill>
                <a:srgbClr val="D9D9D9"/>
              </a:solidFill>
              <a:latin typeface="Arial Nova"/>
              <a:sym typeface="Arial Nova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49C6334-CAF5-2589-145F-D2E95088D5DB}"/>
              </a:ext>
            </a:extLst>
          </p:cNvPr>
          <p:cNvSpPr txBox="1"/>
          <p:nvPr/>
        </p:nvSpPr>
        <p:spPr>
          <a:xfrm>
            <a:off x="12793410" y="3971396"/>
            <a:ext cx="3509493" cy="83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Proteção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 </a:t>
            </a:r>
            <a:r>
              <a:rPr lang="en-US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hipossuficiente</a:t>
            </a: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: 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76406E2-7276-B136-E15E-D8F9DFE0E04F}"/>
              </a:ext>
            </a:extLst>
          </p:cNvPr>
          <p:cNvSpPr txBox="1"/>
          <p:nvPr/>
        </p:nvSpPr>
        <p:spPr>
          <a:xfrm>
            <a:off x="12793409" y="4897088"/>
            <a:ext cx="4910193" cy="2579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pt-BR" sz="2400" dirty="0">
                <a:solidFill>
                  <a:srgbClr val="D9D9D9"/>
                </a:solidFill>
                <a:latin typeface="Arial Nova"/>
                <a:sym typeface="Arial Nova"/>
              </a:rPr>
              <a:t>O Tabelião tem o dever de proteger a parte vulnerável em um negócio, garantindo que as cláusulas sejam justas e equilibradas. Essa busca por equidade é um ato de julgamento e sensibilidade jurídica, não um cálculo algorítmico.</a:t>
            </a:r>
            <a:endParaRPr lang="en-US" sz="2400" dirty="0">
              <a:solidFill>
                <a:srgbClr val="D9D9D9"/>
              </a:solidFill>
              <a:latin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30028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D8CA00-7BA4-5694-59BF-585D5556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A40E8A4-3C73-E0C7-8613-7A28743502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4A9795E-6C6D-B60B-8D4D-E4BEFA48AF71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C7BFB5D-A519-28EF-944F-F1187E5EB2F3}"/>
              </a:ext>
            </a:extLst>
          </p:cNvPr>
          <p:cNvSpPr/>
          <p:nvPr/>
        </p:nvSpPr>
        <p:spPr>
          <a:xfrm>
            <a:off x="-1919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E606773-FB4A-9DEA-D9A0-FAC3FC4499AD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D0E83C4-71A2-3816-E437-597305E7C538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D66C4C0-8D28-2E83-9A67-6F0354B93CD5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1F758CA-6BD9-22C3-8AAF-8FF98BE4565C}"/>
              </a:ext>
            </a:extLst>
          </p:cNvPr>
          <p:cNvSpPr txBox="1"/>
          <p:nvPr/>
        </p:nvSpPr>
        <p:spPr>
          <a:xfrm>
            <a:off x="1712082" y="1260060"/>
            <a:ext cx="155472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IA na Prática: Aliada ou uma Ameaça?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0CBBE200-DE63-62BB-938F-C25DAB248AC2}"/>
              </a:ext>
            </a:extLst>
          </p:cNvPr>
          <p:cNvSpPr txBox="1"/>
          <p:nvPr/>
        </p:nvSpPr>
        <p:spPr>
          <a:xfrm>
            <a:off x="1703572" y="2278491"/>
            <a:ext cx="15555728" cy="7414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endParaRPr lang="pt-BR" sz="24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buFont typeface="Wingdings" panose="05000000000000000000" pitchFamily="2" charset="2"/>
              <a:buChar char="à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Delegação da fé pública e da soberania nacional para uma big tech (Ugo Mattei) com a consequente substituição de um sistema </a:t>
            </a:r>
            <a:r>
              <a:rPr lang="pt-BR" sz="2400" dirty="0">
                <a:solidFill>
                  <a:schemeClr val="bg1"/>
                </a:solidFill>
                <a:latin typeface="Arial Nova"/>
                <a:sym typeface="Arial Nova"/>
              </a:rPr>
              <a:t>preventivo por uma sistema de seguros.</a:t>
            </a:r>
          </a:p>
          <a:p>
            <a:pPr algn="just">
              <a:lnSpc>
                <a:spcPts val="2880"/>
              </a:lnSpc>
            </a:pPr>
            <a:endParaRPr lang="pt-BR" sz="2400" dirty="0">
              <a:solidFill>
                <a:schemeClr val="bg1"/>
              </a:solidFill>
              <a:latin typeface="Arial Nova"/>
            </a:endParaRPr>
          </a:p>
          <a:p>
            <a:pPr algn="ctr">
              <a:lnSpc>
                <a:spcPts val="2880"/>
              </a:lnSpc>
            </a:pPr>
            <a:r>
              <a:rPr lang="pt-BR" sz="2400" dirty="0">
                <a:solidFill>
                  <a:schemeClr val="bg1"/>
                </a:solidFill>
                <a:latin typeface="Arial Nova"/>
              </a:rPr>
              <a:t>“controladores privados de tecnologias inteligentes não precisam do direito para acumular capital”</a:t>
            </a:r>
            <a:endParaRPr lang="pt-BR" sz="2400" dirty="0">
              <a:solidFill>
                <a:schemeClr val="bg1"/>
              </a:solidFill>
              <a:latin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endParaRPr lang="pt-BR" sz="2400" dirty="0">
              <a:solidFill>
                <a:schemeClr val="bg1"/>
              </a:solidFill>
              <a:latin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Wingdings" panose="05000000000000000000" pitchFamily="2" charset="2"/>
              </a:rPr>
              <a:t> </a:t>
            </a: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Potencialização da eficiência do trabalho notarial, automatizando tarefas repetitivas e liberando tempo para a atividade humana de orientação jurídica.</a:t>
            </a:r>
          </a:p>
          <a:p>
            <a:pPr algn="just">
              <a:lnSpc>
                <a:spcPts val="2880"/>
              </a:lnSpc>
            </a:pPr>
            <a:endParaRPr lang="pt-BR" sz="24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pt-BR" sz="24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Aplicações Práticas:</a:t>
            </a:r>
          </a:p>
          <a:p>
            <a:pPr marL="457200" indent="-457200" algn="just">
              <a:lnSpc>
                <a:spcPts val="2880"/>
              </a:lnSpc>
              <a:buFont typeface="+mj-lt"/>
              <a:buAutoNum type="alphaLcParenR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Análise,  geração de Minutas e conferência.</a:t>
            </a:r>
          </a:p>
          <a:p>
            <a:pPr marL="457200" indent="-457200" algn="just">
              <a:lnSpc>
                <a:spcPts val="2880"/>
              </a:lnSpc>
              <a:buFont typeface="+mj-lt"/>
              <a:buAutoNum type="alphaLcParenR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Cálculos Automatizados: Cálculo automático de juros, multas e encargos de inadimplemento, conforme parametrizado no ato.</a:t>
            </a:r>
          </a:p>
          <a:p>
            <a:pPr marL="457200" indent="-457200" algn="just">
              <a:lnSpc>
                <a:spcPts val="2880"/>
              </a:lnSpc>
              <a:buFont typeface="+mj-lt"/>
              <a:buAutoNum type="alphaLcParenR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Gestão de Comunicações: Envio automatizado de notificações e exigências de pagamento para as partes através da plataforma.</a:t>
            </a:r>
          </a:p>
          <a:p>
            <a:pPr algn="just">
              <a:lnSpc>
                <a:spcPts val="2880"/>
              </a:lnSpc>
            </a:pPr>
            <a:endParaRPr lang="pt-BR" sz="24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r>
              <a:rPr lang="pt-BR" sz="24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 Foco:</a:t>
            </a:r>
          </a:p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 foco é claro: </a:t>
            </a:r>
            <a:r>
              <a:rPr lang="pt-BR" sz="2400" b="1" u="sng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a tecnologia executa, o profissional qualifica</a:t>
            </a: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. </a:t>
            </a:r>
          </a:p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 Tabelião se dedicar integralmente àquilo que lhes é exclusivo: a análise jurídica, o aconselhamento e a </a:t>
            </a:r>
            <a:r>
              <a:rPr lang="pt-BR" sz="2400" b="1" u="sng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garantia da paz social</a:t>
            </a: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989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A3CC6-580C-AF16-6BFD-9E971F15F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7DCD2B4-A9AB-C192-5673-AD140EB646D9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2E6FF99-A561-C67B-A5C2-C224551BDCD8}"/>
              </a:ext>
            </a:extLst>
          </p:cNvPr>
          <p:cNvGrpSpPr/>
          <p:nvPr/>
        </p:nvGrpSpPr>
        <p:grpSpPr>
          <a:xfrm>
            <a:off x="0" y="0"/>
            <a:ext cx="7352672" cy="10287000"/>
            <a:chOff x="0" y="0"/>
            <a:chExt cx="1936506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807F575-CC02-6035-5E07-4A2C57219D5D}"/>
                </a:ext>
              </a:extLst>
            </p:cNvPr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8F95CF9-86ED-3A8F-521C-3BAAA33437AA}"/>
                </a:ext>
              </a:extLst>
            </p:cNvPr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6C114A2-991E-244B-180C-2E8A669AD2AB}"/>
              </a:ext>
            </a:extLst>
          </p:cNvPr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0FB3101-48F8-C70B-58E5-925386205B3F}"/>
              </a:ext>
            </a:extLst>
          </p:cNvPr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C354DD7-734D-D259-EB28-B6E8278FB446}"/>
              </a:ext>
            </a:extLst>
          </p:cNvPr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616451E-8A1A-4568-0B2C-D4042A39153E}"/>
                </a:ext>
              </a:extLst>
            </p:cNvPr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A67C7F1-422F-34AD-CDF0-4B72FAAFB701}"/>
                </a:ext>
              </a:extLst>
            </p:cNvPr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96FCD1B7-172E-732F-A7DC-FC954168D40A}"/>
              </a:ext>
            </a:extLst>
          </p:cNvPr>
          <p:cNvSpPr txBox="1"/>
          <p:nvPr/>
        </p:nvSpPr>
        <p:spPr>
          <a:xfrm>
            <a:off x="842822" y="1202835"/>
            <a:ext cx="5667028" cy="2490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4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Smart</a:t>
            </a:r>
            <a:r>
              <a:rPr lang="pt-BR" sz="4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Escritura: O Notariado Liderando a Inovação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49D54D1-6618-77FD-E6FB-E5DB1BB697EA}"/>
              </a:ext>
            </a:extLst>
          </p:cNvPr>
          <p:cNvSpPr txBox="1"/>
          <p:nvPr/>
        </p:nvSpPr>
        <p:spPr>
          <a:xfrm>
            <a:off x="834416" y="4207396"/>
            <a:ext cx="566702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fontAlgn="base"/>
            <a:r>
              <a:rPr lang="pt-BR" sz="2400" dirty="0">
                <a:solidFill>
                  <a:schemeClr val="bg1"/>
                </a:solidFill>
                <a:latin typeface="Arial Nova"/>
              </a:rPr>
              <a:t>O Universo Institucional: Atento às transformações tecnológicas, o Colégio Notarial do Brasil (CNB) assume o protagonismo de desenvolver e oferecer ferramentas seguras para o notariado, garantindo que a inovação seja implementada de forma padronizada e sob a égide da segurança jurídica.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C5A5096-93D5-71D6-3AEB-31E98C2C2B29}"/>
              </a:ext>
            </a:extLst>
          </p:cNvPr>
          <p:cNvSpPr txBox="1"/>
          <p:nvPr/>
        </p:nvSpPr>
        <p:spPr>
          <a:xfrm>
            <a:off x="7962254" y="1202835"/>
            <a:ext cx="948292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pt-BR" sz="2800" b="1" dirty="0">
                <a:solidFill>
                  <a:srgbClr val="545454"/>
                </a:solidFill>
                <a:latin typeface="Arial Nova"/>
              </a:rPr>
              <a:t>O Conceito de </a:t>
            </a:r>
            <a:r>
              <a:rPr lang="pt-BR" sz="2800" b="1" dirty="0" err="1">
                <a:solidFill>
                  <a:srgbClr val="545454"/>
                </a:solidFill>
                <a:latin typeface="Arial Nova"/>
              </a:rPr>
              <a:t>Smart</a:t>
            </a:r>
            <a:r>
              <a:rPr lang="pt-BR" sz="2800" b="1" dirty="0">
                <a:solidFill>
                  <a:srgbClr val="545454"/>
                </a:solidFill>
                <a:latin typeface="Arial Nova"/>
              </a:rPr>
              <a:t> Escritura: </a:t>
            </a:r>
          </a:p>
          <a:p>
            <a:pPr algn="just" fontAlgn="base"/>
            <a:endParaRPr lang="pt-BR" sz="2800" dirty="0">
              <a:solidFill>
                <a:srgbClr val="545454"/>
              </a:solidFill>
              <a:latin typeface="Arial Nova"/>
            </a:endParaRPr>
          </a:p>
          <a:p>
            <a:pPr algn="just" fontAlgn="base"/>
            <a:r>
              <a:rPr lang="pt-BR" sz="2800" dirty="0">
                <a:solidFill>
                  <a:srgbClr val="545454"/>
                </a:solidFill>
                <a:latin typeface="Arial Nova"/>
              </a:rPr>
              <a:t>Acomodar os anseios de comprador e vendedor. </a:t>
            </a:r>
          </a:p>
          <a:p>
            <a:pPr marL="457200" indent="-457200" algn="just" fontAlgn="base">
              <a:buFont typeface="Wingdings" panose="05000000000000000000" pitchFamily="2" charset="2"/>
              <a:buChar char="à"/>
            </a:pPr>
            <a:r>
              <a:rPr lang="pt-BR" sz="2800" b="1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Comprador</a:t>
            </a:r>
            <a:r>
              <a:rPr lang="pt-BR" sz="2800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: quer a certeza de que ao final do pagamento terá a certeza da </a:t>
            </a:r>
            <a:r>
              <a:rPr lang="pt-BR" sz="2800" u="sng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transmissão da propriedade</a:t>
            </a:r>
            <a:r>
              <a:rPr lang="pt-BR" sz="2800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. </a:t>
            </a:r>
          </a:p>
          <a:p>
            <a:pPr marL="457200" indent="-457200" algn="just" fontAlgn="base">
              <a:buFont typeface="Wingdings" panose="05000000000000000000" pitchFamily="2" charset="2"/>
              <a:buChar char="à"/>
            </a:pPr>
            <a:r>
              <a:rPr lang="pt-BR" sz="2800" b="1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Vendedor</a:t>
            </a:r>
            <a:r>
              <a:rPr lang="pt-BR" sz="2800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: quer a certeza de que, não havendo pagamento, </a:t>
            </a:r>
            <a:r>
              <a:rPr lang="pt-BR" sz="2800" u="sng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o contrato será resolvido </a:t>
            </a:r>
            <a:r>
              <a:rPr lang="pt-BR" sz="2800" dirty="0">
                <a:solidFill>
                  <a:srgbClr val="545454"/>
                </a:solidFill>
                <a:latin typeface="Arial Nova"/>
                <a:sym typeface="Wingdings" panose="05000000000000000000" pitchFamily="2" charset="2"/>
              </a:rPr>
              <a:t>com o pagamento das multas e penalidades.</a:t>
            </a:r>
          </a:p>
          <a:p>
            <a:pPr marL="457200" indent="-457200" algn="just" fontAlgn="base">
              <a:buFont typeface="Wingdings" panose="05000000000000000000" pitchFamily="2" charset="2"/>
              <a:buChar char="à"/>
            </a:pPr>
            <a:endParaRPr lang="pt-BR" sz="2800" dirty="0">
              <a:solidFill>
                <a:srgbClr val="545454"/>
              </a:solidFill>
              <a:latin typeface="Arial Nova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8155716" y="5869389"/>
            <a:ext cx="9482924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fontAlgn="base"/>
            <a:r>
              <a:rPr lang="pt-BR" sz="2800" b="1" dirty="0">
                <a:solidFill>
                  <a:srgbClr val="545454"/>
                </a:solidFill>
                <a:latin typeface="Arial Nova"/>
              </a:rPr>
              <a:t>A Legitimação da Atuação Notarial: </a:t>
            </a:r>
          </a:p>
          <a:p>
            <a:pPr lvl="0" algn="just" fontAlgn="base"/>
            <a:endParaRPr lang="pt-BR" sz="2800" dirty="0">
              <a:solidFill>
                <a:srgbClr val="545454"/>
              </a:solidFill>
              <a:latin typeface="Arial Nova"/>
            </a:endParaRPr>
          </a:p>
          <a:p>
            <a:pPr marL="457200" lvl="0" indent="-457200" algn="just" fontAlgn="base">
              <a:buFontTx/>
              <a:buChar char="-"/>
            </a:pPr>
            <a:endParaRPr lang="pt-BR" sz="2800" dirty="0">
              <a:solidFill>
                <a:srgbClr val="545454"/>
              </a:solidFill>
              <a:latin typeface="Arial Nova"/>
            </a:endParaRPr>
          </a:p>
          <a:p>
            <a:pPr marL="457200" lvl="0" indent="-457200" algn="just" fontAlgn="base">
              <a:buFontTx/>
              <a:buChar char="-"/>
            </a:pPr>
            <a:r>
              <a:rPr lang="pt-BR" sz="2800" dirty="0">
                <a:solidFill>
                  <a:srgbClr val="545454"/>
                </a:solidFill>
                <a:latin typeface="Arial Nova"/>
              </a:rPr>
              <a:t>Art. 7º-A na Lei 8.935/94: </a:t>
            </a:r>
          </a:p>
          <a:p>
            <a:pPr marL="457200" lvl="0" indent="-457200" algn="just" fontAlgn="base">
              <a:buFontTx/>
              <a:buChar char="-"/>
            </a:pPr>
            <a:endParaRPr lang="pt-BR" sz="2800" dirty="0">
              <a:solidFill>
                <a:srgbClr val="545454"/>
              </a:solidFill>
              <a:latin typeface="Arial Nova"/>
            </a:endParaRPr>
          </a:p>
          <a:p>
            <a:pPr lvl="0" algn="ctr" fontAlgn="base"/>
            <a:r>
              <a:rPr lang="pt-BR" sz="2800" dirty="0">
                <a:solidFill>
                  <a:srgbClr val="545454"/>
                </a:solidFill>
                <a:latin typeface="Arial Nova"/>
              </a:rPr>
              <a:t>"</a:t>
            </a:r>
            <a:r>
              <a:rPr lang="pt-BR" sz="2800" b="1" dirty="0">
                <a:solidFill>
                  <a:srgbClr val="545454"/>
                </a:solidFill>
                <a:latin typeface="Arial Nova"/>
              </a:rPr>
              <a:t>certificar o implemento ou a frustração de condições e outros elementos negociais</a:t>
            </a:r>
            <a:r>
              <a:rPr lang="pt-BR" sz="2800" dirty="0">
                <a:solidFill>
                  <a:srgbClr val="545454"/>
                </a:solidFill>
                <a:latin typeface="Arial Nova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327817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1ECC8-C08C-DB6E-3A16-8339A22CB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DEAD5663-72FC-1D61-C69F-3F835CC51B5E}"/>
              </a:ext>
            </a:extLst>
          </p:cNvPr>
          <p:cNvSpPr>
            <a:spLocks/>
          </p:cNvSpPr>
          <p:nvPr/>
        </p:nvSpPr>
        <p:spPr>
          <a:xfrm>
            <a:off x="7437309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176855" t="-50249" r="-3179" b="-720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92321A2-9790-CEEE-D8B5-F21561739F0A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7" name="Group 9">
            <a:extLst>
              <a:ext uri="{FF2B5EF4-FFF2-40B4-BE49-F238E27FC236}">
                <a16:creationId xmlns:a16="http://schemas.microsoft.com/office/drawing/2014/main" id="{D52E1F0A-2517-1FC4-8A92-15E835ABDC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843468" y="0"/>
            <a:ext cx="5443436" cy="5143500"/>
            <a:chOff x="0" y="0"/>
            <a:chExt cx="1290296" cy="1219200"/>
          </a:xfrm>
        </p:grpSpPr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B21EE60-A8E8-2188-8F4E-424AED2691D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6449793C-2A5E-DB2A-5D5D-C694FA9FA0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0F766FC6-C690-2639-A13A-EBFE64515B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0580" y="0"/>
            <a:ext cx="5443436" cy="5143500"/>
            <a:chOff x="0" y="0"/>
            <a:chExt cx="1290296" cy="12192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6A02DE7-149E-378D-B2BC-391C0AA6A4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C1E0DFF-78B2-7AA6-09D1-B937854F05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9708DFC-0321-D7ED-5F46-602F8C975A1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01128" y="5143500"/>
            <a:ext cx="5443436" cy="5143500"/>
            <a:chOff x="0" y="0"/>
            <a:chExt cx="1290296" cy="12192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0A98B39-8237-EFAD-31F4-59CB6DD956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40901CA-0A31-03AF-8E92-62E957CA215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7EED62A-2BDA-92DD-AEEE-4A0FCE6B39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FF258F0-BFDA-CD0E-0350-008ADA804E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63DF5FA-5E96-F4BF-12A1-23BF7F236B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DA6EEB96-0887-B348-A97E-AA67D601DACD}"/>
              </a:ext>
            </a:extLst>
          </p:cNvPr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51A8F9C-609A-A1BA-6AF3-3F28D9AEEA87}"/>
              </a:ext>
            </a:extLst>
          </p:cNvPr>
          <p:cNvSpPr txBox="1"/>
          <p:nvPr/>
        </p:nvSpPr>
        <p:spPr>
          <a:xfrm>
            <a:off x="7818064" y="7406481"/>
            <a:ext cx="4566296" cy="2207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80"/>
              </a:lnSpc>
              <a:spcBef>
                <a:spcPct val="0"/>
              </a:spcBef>
            </a:pPr>
            <a:r>
              <a:rPr lang="pt-BR" sz="2400" dirty="0">
                <a:solidFill>
                  <a:srgbClr val="D9D9D9"/>
                </a:solidFill>
                <a:latin typeface="Arial Nova"/>
              </a:rPr>
              <a:t>Com a quitação total, o sistema gera o ECO (Extrato de Cumprimento de Obrigações), e o tabelião lavra a ata notarial de quitação, que servirá como título para a escritura definitiva.</a:t>
            </a:r>
            <a:endParaRPr lang="en-US" sz="2400" dirty="0">
              <a:solidFill>
                <a:srgbClr val="D9D9D9"/>
              </a:solidFill>
              <a:latin typeface="Arial Nova"/>
              <a:sym typeface="Arial Nova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2AC872DF-95A5-C819-7900-875F0A11C733}"/>
              </a:ext>
            </a:extLst>
          </p:cNvPr>
          <p:cNvSpPr txBox="1"/>
          <p:nvPr/>
        </p:nvSpPr>
        <p:spPr>
          <a:xfrm>
            <a:off x="13285702" y="1577216"/>
            <a:ext cx="464327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/>
            <a:r>
              <a:rPr lang="pt-BR" sz="2400" dirty="0">
                <a:solidFill>
                  <a:srgbClr val="D9D9D9"/>
                </a:solidFill>
                <a:latin typeface="Arial Nova"/>
              </a:rPr>
              <a:t>O comprador realiza os pagamentos das parcelas diretamente pela plataforma (via Pix), e o sistema registra cada evento de forma automática.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6C668D0-2F8E-B340-F3C7-EEA766919183}"/>
              </a:ext>
            </a:extLst>
          </p:cNvPr>
          <p:cNvSpPr txBox="1"/>
          <p:nvPr/>
        </p:nvSpPr>
        <p:spPr>
          <a:xfrm>
            <a:off x="7818064" y="869280"/>
            <a:ext cx="4388040" cy="408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1. Wallet (</a:t>
            </a:r>
            <a:r>
              <a:rPr lang="en-US" sz="28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carteira</a:t>
            </a:r>
            <a:r>
              <a:rPr lang="en-US" sz="28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digital): 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51C0FF7-7023-5D2E-9A35-1CB08253C619}"/>
              </a:ext>
            </a:extLst>
          </p:cNvPr>
          <p:cNvSpPr txBox="1"/>
          <p:nvPr/>
        </p:nvSpPr>
        <p:spPr>
          <a:xfrm>
            <a:off x="13285702" y="869280"/>
            <a:ext cx="4388040" cy="408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Arial Nova Bold"/>
                <a:sym typeface="Arial Nova Bold"/>
              </a:rPr>
              <a:t>2. </a:t>
            </a:r>
            <a:r>
              <a:rPr lang="en-US" sz="2800" b="1" dirty="0" err="1">
                <a:solidFill>
                  <a:srgbClr val="FFFFFF"/>
                </a:solidFill>
                <a:latin typeface="Arial Nova Bold"/>
                <a:sym typeface="Arial Nova Bold"/>
              </a:rPr>
              <a:t>Gestão</a:t>
            </a:r>
            <a:r>
              <a:rPr lang="en-US" sz="2800" b="1" dirty="0">
                <a:solidFill>
                  <a:srgbClr val="FFFFFF"/>
                </a:solidFill>
                <a:latin typeface="Arial Nova Bold"/>
                <a:sym typeface="Arial Nova Bold"/>
              </a:rPr>
              <a:t> e </a:t>
            </a:r>
            <a:r>
              <a:rPr lang="en-US" sz="2800" b="1" dirty="0" err="1">
                <a:solidFill>
                  <a:srgbClr val="FFFFFF"/>
                </a:solidFill>
                <a:latin typeface="Arial Nova Bold"/>
                <a:sym typeface="Arial Nova Bold"/>
              </a:rPr>
              <a:t>Pagamentos</a:t>
            </a:r>
            <a:r>
              <a:rPr lang="en-US" sz="2800" b="1" dirty="0">
                <a:solidFill>
                  <a:srgbClr val="FFFFFF"/>
                </a:solidFill>
                <a:latin typeface="Arial Nova Bold"/>
                <a:sym typeface="Arial Nova Bold"/>
              </a:rPr>
              <a:t>: 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36CBBC81-8D99-F0C0-C988-76880B391A6D}"/>
              </a:ext>
            </a:extLst>
          </p:cNvPr>
          <p:cNvSpPr txBox="1"/>
          <p:nvPr/>
        </p:nvSpPr>
        <p:spPr>
          <a:xfrm>
            <a:off x="7842266" y="5703454"/>
            <a:ext cx="4388040" cy="1280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60"/>
              </a:lnSpc>
              <a:spcBef>
                <a:spcPct val="0"/>
              </a:spcBef>
            </a:pPr>
            <a:r>
              <a:rPr lang="pt-BR" sz="2800" b="1" dirty="0">
                <a:solidFill>
                  <a:srgbClr val="FFFFFF"/>
                </a:solidFill>
                <a:latin typeface="Arial Nova Bold"/>
              </a:rPr>
              <a:t>3. Cenário de Adimplemento ("Caminho Feliz"): </a:t>
            </a:r>
            <a:endParaRPr lang="en-US" sz="2800" b="1" dirty="0">
              <a:solidFill>
                <a:srgbClr val="FFFFFF"/>
              </a:solidFill>
              <a:latin typeface="Arial Nova Bold"/>
              <a:sym typeface="Arial Nova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0925244-0A7E-C1FA-927E-B04B0C27A0CE}"/>
              </a:ext>
            </a:extLst>
          </p:cNvPr>
          <p:cNvSpPr txBox="1"/>
          <p:nvPr/>
        </p:nvSpPr>
        <p:spPr>
          <a:xfrm>
            <a:off x="7842266" y="1665933"/>
            <a:ext cx="4388040" cy="1836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pt-BR" sz="2400" dirty="0">
                <a:solidFill>
                  <a:srgbClr val="D9D9D9"/>
                </a:solidFill>
                <a:latin typeface="Arial Nova"/>
                <a:sym typeface="Arial Nova"/>
              </a:rPr>
              <a:t>Uma vez lavrada a escritura, ativa-se no módulo </a:t>
            </a:r>
            <a:r>
              <a:rPr lang="pt-BR" sz="2400" dirty="0" err="1">
                <a:solidFill>
                  <a:srgbClr val="D9D9D9"/>
                </a:solidFill>
                <a:latin typeface="Arial Nova"/>
                <a:sym typeface="Arial Nova"/>
              </a:rPr>
              <a:t>Smart</a:t>
            </a:r>
            <a:r>
              <a:rPr lang="pt-BR" sz="2400" dirty="0">
                <a:solidFill>
                  <a:srgbClr val="D9D9D9"/>
                </a:solidFill>
                <a:latin typeface="Arial Nova"/>
                <a:sym typeface="Arial Nova"/>
              </a:rPr>
              <a:t> Escritura, criando uma "wallet" (carteira digital) para o comprador e o vendedor.</a:t>
            </a:r>
            <a:endParaRPr lang="en-US" sz="2400" dirty="0">
              <a:solidFill>
                <a:srgbClr val="D9D9D9"/>
              </a:solidFill>
              <a:latin typeface="Arial Nova"/>
              <a:sym typeface="Arial Nova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73CE0419-8B99-5089-05A3-F407B676D2C9}"/>
              </a:ext>
            </a:extLst>
          </p:cNvPr>
          <p:cNvSpPr txBox="1"/>
          <p:nvPr/>
        </p:nvSpPr>
        <p:spPr>
          <a:xfrm>
            <a:off x="13249520" y="5703454"/>
            <a:ext cx="442422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/>
            <a:r>
              <a:rPr lang="pt-BR" sz="2800" b="1" dirty="0">
                <a:solidFill>
                  <a:srgbClr val="FFFFFF"/>
                </a:solidFill>
                <a:latin typeface="Arial Nova Bold"/>
              </a:rPr>
              <a:t>4. Cenário de Inadimplemento: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96F3940-21D7-2F1A-BB40-688504112E50}"/>
              </a:ext>
            </a:extLst>
          </p:cNvPr>
          <p:cNvSpPr txBox="1"/>
          <p:nvPr/>
        </p:nvSpPr>
        <p:spPr>
          <a:xfrm>
            <a:off x="12874965" y="6983548"/>
            <a:ext cx="510043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fontAlgn="base"/>
            <a:r>
              <a:rPr lang="pt-BR" sz="2400" dirty="0">
                <a:solidFill>
                  <a:srgbClr val="D9D9D9"/>
                </a:solidFill>
                <a:latin typeface="Arial Nova"/>
              </a:rPr>
              <a:t>O vendedor, pela plataforma, notifica o comprador para purgar a mora.</a:t>
            </a:r>
          </a:p>
          <a:p>
            <a:pPr lvl="1" fontAlgn="base"/>
            <a:r>
              <a:rPr lang="pt-BR" sz="2400" dirty="0">
                <a:solidFill>
                  <a:srgbClr val="D9D9D9"/>
                </a:solidFill>
                <a:latin typeface="Arial Nova"/>
              </a:rPr>
              <a:t>Se não houver pagamento, o vendedor solicita o início do procedimento de rescisão.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B513DBE7-CAE4-91D5-3832-3973ED353B32}"/>
              </a:ext>
            </a:extLst>
          </p:cNvPr>
          <p:cNvSpPr txBox="1"/>
          <p:nvPr/>
        </p:nvSpPr>
        <p:spPr>
          <a:xfrm>
            <a:off x="1028700" y="1276725"/>
            <a:ext cx="5733968" cy="2478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4000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 Fluxo Operacional: Da Lavratura à Resolução</a:t>
            </a:r>
            <a:endParaRPr lang="en-US" sz="4000" b="1" dirty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6CF8167-7D08-7D3E-2812-9E29ADF7A30C}"/>
              </a:ext>
            </a:extLst>
          </p:cNvPr>
          <p:cNvSpPr txBox="1"/>
          <p:nvPr/>
        </p:nvSpPr>
        <p:spPr>
          <a:xfrm>
            <a:off x="1028700" y="4410793"/>
            <a:ext cx="569723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fontAlgn="base"/>
            <a:r>
              <a:rPr lang="pt-BR" sz="2800" dirty="0">
                <a:solidFill>
                  <a:srgbClr val="545454"/>
                </a:solidFill>
                <a:latin typeface="Arial Nova"/>
              </a:rPr>
              <a:t>O processo começa com a lavratura da escritura pública de promessa de compra e venda pelo tabelião, onde as partes definem todas as condições (valores, prazos, encargos).</a:t>
            </a:r>
          </a:p>
        </p:txBody>
      </p:sp>
    </p:spTree>
    <p:extLst>
      <p:ext uri="{BB962C8B-B14F-4D97-AF65-F5344CB8AC3E}">
        <p14:creationId xmlns:p14="http://schemas.microsoft.com/office/powerpoint/2010/main" val="60354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93760-96B6-8C2E-6006-17F9EFBF8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14C258-1BB5-8760-D9BE-988A8DD3863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8B6CD1A-76BF-51DC-16A7-94D3FFAB95BB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5EC0148-BE74-A8F5-A728-39772927E12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9BD3FC2-88F3-DA40-1F19-16790FE96C11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3976E1C-E73A-C505-D010-3C3C26FE65A6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746F502-2DA8-4ED2-9F38-D1F4C9DC1773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55563E2-42D8-672E-EBD2-F6365B2FDA7A}"/>
              </a:ext>
            </a:extLst>
          </p:cNvPr>
          <p:cNvSpPr txBox="1"/>
          <p:nvPr/>
        </p:nvSpPr>
        <p:spPr>
          <a:xfrm>
            <a:off x="1712082" y="1593374"/>
            <a:ext cx="155472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O Futuro é Colaborativo: O Apoio do CNB ao Notário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CE5C831-2C3C-1D00-6E61-DF287C77B4B3}"/>
              </a:ext>
            </a:extLst>
          </p:cNvPr>
          <p:cNvSpPr txBox="1"/>
          <p:nvPr/>
        </p:nvSpPr>
        <p:spPr>
          <a:xfrm>
            <a:off x="1712082" y="3847356"/>
            <a:ext cx="15547218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fontAlgn="base"/>
            <a:r>
              <a:rPr lang="pt-BR" sz="2400" b="1" dirty="0">
                <a:solidFill>
                  <a:schemeClr val="bg1"/>
                </a:solidFill>
                <a:latin typeface="Arial Nova"/>
              </a:rPr>
              <a:t>Como o trabalho institucional do CNB beneficia o Tabelião?</a:t>
            </a:r>
          </a:p>
          <a:p>
            <a:pPr lvl="0" fontAlgn="base"/>
            <a:endParaRPr lang="pt-BR" sz="2400" dirty="0">
              <a:solidFill>
                <a:schemeClr val="bg1"/>
              </a:solidFill>
              <a:latin typeface="Arial Nova"/>
            </a:endParaRPr>
          </a:p>
          <a:p>
            <a:pPr marL="457200" lvl="0" indent="-457200" fontAlgn="base">
              <a:buFont typeface="+mj-lt"/>
              <a:buAutoNum type="alphaLcParenR"/>
            </a:pPr>
            <a:r>
              <a:rPr lang="pt-BR" sz="2400" b="1" dirty="0">
                <a:solidFill>
                  <a:schemeClr val="bg1"/>
                </a:solidFill>
                <a:latin typeface="Arial Nova"/>
              </a:rPr>
              <a:t>Segurança e Padronização</a:t>
            </a:r>
            <a:r>
              <a:rPr lang="pt-BR" sz="2400" dirty="0">
                <a:solidFill>
                  <a:schemeClr val="bg1"/>
                </a:solidFill>
                <a:latin typeface="Arial Nova"/>
              </a:rPr>
              <a:t>: Ao invés de cada notário buscar soluções tecnológicas isoladas, o CNB oferece uma plataforma única e segura, desenvolvida para a realidade notarial.</a:t>
            </a:r>
          </a:p>
          <a:p>
            <a:pPr marL="457200" lvl="0" indent="-457200" fontAlgn="base">
              <a:buFont typeface="+mj-lt"/>
              <a:buAutoNum type="alphaLcParenR"/>
            </a:pPr>
            <a:r>
              <a:rPr lang="pt-BR" sz="2400" b="1" dirty="0">
                <a:solidFill>
                  <a:schemeClr val="bg1"/>
                </a:solidFill>
                <a:latin typeface="Arial Nova"/>
              </a:rPr>
              <a:t>Democratização da Inovação</a:t>
            </a:r>
            <a:r>
              <a:rPr lang="pt-BR" sz="2400" dirty="0">
                <a:solidFill>
                  <a:schemeClr val="bg1"/>
                </a:solidFill>
                <a:latin typeface="Arial Nova"/>
              </a:rPr>
              <a:t>: Disponibiliza tecnologia de ponta (blockchain, IA) que seria individualmente cara de implementar.</a:t>
            </a:r>
          </a:p>
          <a:p>
            <a:pPr marL="457200" lvl="0" indent="-457200" fontAlgn="base">
              <a:buFont typeface="+mj-lt"/>
              <a:buAutoNum type="alphaLcParenR"/>
            </a:pPr>
            <a:r>
              <a:rPr lang="pt-BR" sz="2400" b="1" dirty="0">
                <a:solidFill>
                  <a:schemeClr val="bg1"/>
                </a:solidFill>
                <a:latin typeface="Arial Nova"/>
              </a:rPr>
              <a:t>Busca por Regulamentação e Segurança</a:t>
            </a:r>
            <a:r>
              <a:rPr lang="pt-BR" sz="2400" dirty="0">
                <a:solidFill>
                  <a:schemeClr val="bg1"/>
                </a:solidFill>
                <a:latin typeface="Arial Nova"/>
              </a:rPr>
              <a:t>:  Pedido de Providências nº 0006995-19.2024.2.00.0000) para regulamentar o módulo "</a:t>
            </a:r>
            <a:r>
              <a:rPr lang="pt-BR" sz="2400" dirty="0" err="1">
                <a:solidFill>
                  <a:schemeClr val="bg1"/>
                </a:solidFill>
                <a:latin typeface="Arial Nova"/>
              </a:rPr>
              <a:t>Smart</a:t>
            </a:r>
            <a:r>
              <a:rPr lang="pt-BR" sz="2400" dirty="0">
                <a:solidFill>
                  <a:schemeClr val="bg1"/>
                </a:solidFill>
                <a:latin typeface="Arial Nova"/>
              </a:rPr>
              <a:t> Escritura".</a:t>
            </a:r>
          </a:p>
          <a:p>
            <a:pPr marL="457200" lvl="0" indent="-457200" fontAlgn="base">
              <a:buFont typeface="+mj-lt"/>
              <a:buAutoNum type="alphaLcParenR"/>
            </a:pPr>
            <a:r>
              <a:rPr lang="pt-BR" sz="2400" b="1" dirty="0">
                <a:solidFill>
                  <a:schemeClr val="bg1"/>
                </a:solidFill>
                <a:latin typeface="Arial Nova"/>
              </a:rPr>
              <a:t>Representatividade e Defesa</a:t>
            </a:r>
            <a:r>
              <a:rPr lang="pt-BR" sz="2400" dirty="0">
                <a:solidFill>
                  <a:schemeClr val="bg1"/>
                </a:solidFill>
                <a:latin typeface="Arial Nova"/>
              </a:rPr>
              <a:t>: Atua como a voz do notariado, garantindo que a evolução tecnológica fortaleça a atividade e a segurança jurídica.</a:t>
            </a:r>
          </a:p>
          <a:p>
            <a:pPr lvl="0" fontAlgn="base"/>
            <a:endParaRPr lang="pt-BR" sz="2400" dirty="0">
              <a:solidFill>
                <a:schemeClr val="bg1"/>
              </a:solidFill>
              <a:latin typeface="Arial Nova"/>
            </a:endParaRPr>
          </a:p>
          <a:p>
            <a:pPr lvl="0" fontAlgn="base"/>
            <a:r>
              <a:rPr lang="pt-BR" sz="2400" dirty="0">
                <a:solidFill>
                  <a:schemeClr val="bg1"/>
                </a:solidFill>
                <a:latin typeface="Arial Nova"/>
              </a:rPr>
              <a:t>A mensagem do CNB é de parceria. Estamos construindo as ferramentas para que o notariado não apenas se adapte ao futuro, mas o lidere, garantindo que a função do Tabelião seja mais valorizada e essencial do que nunca.</a:t>
            </a:r>
          </a:p>
        </p:txBody>
      </p:sp>
    </p:spTree>
    <p:extLst>
      <p:ext uri="{BB962C8B-B14F-4D97-AF65-F5344CB8AC3E}">
        <p14:creationId xmlns:p14="http://schemas.microsoft.com/office/powerpoint/2010/main" val="3220703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19064" y="-18389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208507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400" spc="24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SEUSITEAQUI.COM.BR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576461" y="8323586"/>
            <a:ext cx="3771795" cy="248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SEUINSTAGRAMAQUI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2345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4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OLA@SEUEMAILAQUI.COM.BR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0FA8CE-14E6-A02D-0B54-BB8451B461DA}"/>
              </a:ext>
            </a:extLst>
          </p:cNvPr>
          <p:cNvSpPr txBox="1"/>
          <p:nvPr/>
        </p:nvSpPr>
        <p:spPr>
          <a:xfrm>
            <a:off x="1223127" y="3390729"/>
            <a:ext cx="13034875" cy="3462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“Ao assumir o desafio tecnológico, o notariado deixa de ser apenas um garantidor de forma e autenticidade e se torna também um guardião da autonomia privada e, por que não, da soberania digital. Em um momento em que big </a:t>
            </a:r>
            <a:r>
              <a:rPr lang="pt-BR" sz="32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techs</a:t>
            </a:r>
            <a:r>
              <a:rPr lang="pt-BR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oferecem soluções privadas que ameaçam substituir o direito por código, o notariado prova que a tecnologia pode estar a serviço do bem comum.”  OSNI DA SILVA FIHO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customXml/itemProps3.xml><?xml version="1.0" encoding="utf-8"?>
<ds:datastoreItem xmlns:ds="http://schemas.openxmlformats.org/officeDocument/2006/customXml" ds:itemID="{134EC272-AB85-4B64-BD8B-3B3306429784}"/>
</file>

<file path=docProps/app.xml><?xml version="1.0" encoding="utf-8"?>
<Properties xmlns="http://schemas.openxmlformats.org/officeDocument/2006/extended-properties" xmlns:vt="http://schemas.openxmlformats.org/officeDocument/2006/docPropsVTypes">
  <Template>CNB SP Template de Apresentação - Congresso 2025</Template>
  <TotalTime>87</TotalTime>
  <Words>910</Words>
  <Application>Microsoft Office PowerPoint</Application>
  <PresentationFormat>Personalizar</PresentationFormat>
  <Paragraphs>62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5" baseType="lpstr">
      <vt:lpstr>Aptos</vt:lpstr>
      <vt:lpstr>Agrandir</vt:lpstr>
      <vt:lpstr>Arial Nova Bold</vt:lpstr>
      <vt:lpstr>Calibri</vt:lpstr>
      <vt:lpstr>Arial</vt:lpstr>
      <vt:lpstr>Arial Nova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Mônica Popp Coelho</dc:creator>
  <cp:lastModifiedBy>Rafael Vitelli Depieri</cp:lastModifiedBy>
  <cp:revision>3</cp:revision>
  <dcterms:created xsi:type="dcterms:W3CDTF">2025-08-25T18:58:18Z</dcterms:created>
  <dcterms:modified xsi:type="dcterms:W3CDTF">2025-08-28T15:00:17Z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