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x="18288000" cy="10287000"/>
  <p:notesSz cx="6858000" cy="9144000"/>
  <p:embeddedFontLst>
    <p:embeddedFont>
      <p:font typeface="Agrandir" panose="020B0604020202020204" charset="0"/>
      <p:regular r:id="rId15"/>
    </p:embeddedFont>
    <p:embeddedFont>
      <p:font typeface="Arial Nova" panose="020B0504020202020204" pitchFamily="34" charset="0"/>
      <p:regular r:id="rId16"/>
      <p:bold r:id="rId17"/>
    </p:embeddedFont>
    <p:embeddedFont>
      <p:font typeface="Arial Nova Bold" panose="020B08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262E"/>
    <a:srgbClr val="4DA3A5"/>
    <a:srgbClr val="4A96A8"/>
    <a:srgbClr val="237A8E"/>
    <a:srgbClr val="186C83"/>
    <a:srgbClr val="D9D9D9"/>
    <a:srgbClr val="137A8A"/>
    <a:srgbClr val="9FC9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87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D116CD-A20D-4E2A-B73A-3BA4FC8A7F2D}" type="datetimeFigureOut">
              <a:rPr lang="de-DE" smtClean="0"/>
              <a:t>21.08.2025</a:t>
            </a:fld>
            <a:endParaRPr lang="de-DE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1269E5-DBFA-4FDB-8535-3FEF364B05D2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8901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269E5-DBFA-4FDB-8535-3FEF364B05D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5450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269E5-DBFA-4FDB-8535-3FEF364B05D2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8879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2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9C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1F004F2C-3D90-01F1-EC3C-D08E73A0CA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" y="98"/>
            <a:ext cx="18287650" cy="10286803"/>
          </a:xfrm>
          <a:prstGeom prst="rect">
            <a:avLst/>
          </a:prstGeom>
        </p:spPr>
      </p:pic>
      <p:sp>
        <p:nvSpPr>
          <p:cNvPr id="16" name="Freeform 8">
            <a:extLst>
              <a:ext uri="{FF2B5EF4-FFF2-40B4-BE49-F238E27FC236}">
                <a16:creationId xmlns:a16="http://schemas.microsoft.com/office/drawing/2014/main" id="{66301F20-07F1-0E48-8288-B770484F843B}"/>
              </a:ext>
            </a:extLst>
          </p:cNvPr>
          <p:cNvSpPr/>
          <p:nvPr/>
        </p:nvSpPr>
        <p:spPr>
          <a:xfrm>
            <a:off x="1028700" y="1028700"/>
            <a:ext cx="4142126" cy="2899488"/>
          </a:xfrm>
          <a:custGeom>
            <a:avLst/>
            <a:gdLst/>
            <a:ahLst/>
            <a:cxnLst/>
            <a:rect l="l" t="t" r="r" b="b"/>
            <a:pathLst>
              <a:path w="4142126" h="2899488">
                <a:moveTo>
                  <a:pt x="0" y="0"/>
                </a:moveTo>
                <a:lnTo>
                  <a:pt x="4142126" y="0"/>
                </a:lnTo>
                <a:lnTo>
                  <a:pt x="4142126" y="2899488"/>
                </a:lnTo>
                <a:lnTo>
                  <a:pt x="0" y="28994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7" name="Group 9">
            <a:extLst>
              <a:ext uri="{FF2B5EF4-FFF2-40B4-BE49-F238E27FC236}">
                <a16:creationId xmlns:a16="http://schemas.microsoft.com/office/drawing/2014/main" id="{E3890E31-ECFA-52D4-CF4B-31B68E3B8F54}"/>
              </a:ext>
            </a:extLst>
          </p:cNvPr>
          <p:cNvGrpSpPr>
            <a:grpSpLocks noChangeAspect="1"/>
          </p:cNvGrpSpPr>
          <p:nvPr/>
        </p:nvGrpSpPr>
        <p:grpSpPr>
          <a:xfrm>
            <a:off x="10714794" y="324256"/>
            <a:ext cx="7194152" cy="9638488"/>
            <a:chOff x="0" y="0"/>
            <a:chExt cx="3816350" cy="5113020"/>
          </a:xfrm>
        </p:grpSpPr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C49BC267-77BA-158B-73C1-DDD678C2DBD9}"/>
                </a:ext>
              </a:extLst>
            </p:cNvPr>
            <p:cNvSpPr/>
            <p:nvPr/>
          </p:nvSpPr>
          <p:spPr>
            <a:xfrm>
              <a:off x="-22860" y="-5080"/>
              <a:ext cx="3850640" cy="5156200"/>
            </a:xfrm>
            <a:custGeom>
              <a:avLst/>
              <a:gdLst/>
              <a:ahLst/>
              <a:cxnLst/>
              <a:rect l="l" t="t" r="r" b="b"/>
              <a:pathLst>
                <a:path w="3850640" h="5156200">
                  <a:moveTo>
                    <a:pt x="1311910" y="2552700"/>
                  </a:moveTo>
                  <a:cubicBezTo>
                    <a:pt x="1311910" y="2346960"/>
                    <a:pt x="1313180" y="2141220"/>
                    <a:pt x="1311910" y="1935480"/>
                  </a:cubicBezTo>
                  <a:cubicBezTo>
                    <a:pt x="1310640" y="1535430"/>
                    <a:pt x="1031240" y="1253490"/>
                    <a:pt x="631190" y="1243330"/>
                  </a:cubicBezTo>
                  <a:cubicBezTo>
                    <a:pt x="289560" y="1225550"/>
                    <a:pt x="26670" y="934720"/>
                    <a:pt x="44450" y="591820"/>
                  </a:cubicBezTo>
                  <a:cubicBezTo>
                    <a:pt x="60960" y="271780"/>
                    <a:pt x="320040" y="16510"/>
                    <a:pt x="640080" y="5080"/>
                  </a:cubicBezTo>
                  <a:cubicBezTo>
                    <a:pt x="976630" y="2540"/>
                    <a:pt x="1250950" y="273050"/>
                    <a:pt x="1259840" y="613410"/>
                  </a:cubicBezTo>
                  <a:cubicBezTo>
                    <a:pt x="1268730" y="1009650"/>
                    <a:pt x="1541780" y="1283970"/>
                    <a:pt x="1938020" y="1296670"/>
                  </a:cubicBezTo>
                  <a:cubicBezTo>
                    <a:pt x="2288540" y="1308100"/>
                    <a:pt x="2547620" y="1573530"/>
                    <a:pt x="2548890" y="1925320"/>
                  </a:cubicBezTo>
                  <a:cubicBezTo>
                    <a:pt x="2550160" y="2340610"/>
                    <a:pt x="2548890" y="2757170"/>
                    <a:pt x="2548890" y="3172460"/>
                  </a:cubicBezTo>
                  <a:cubicBezTo>
                    <a:pt x="2548890" y="3587750"/>
                    <a:pt x="2824480" y="3867150"/>
                    <a:pt x="3235960" y="3881120"/>
                  </a:cubicBezTo>
                  <a:cubicBezTo>
                    <a:pt x="3577590" y="3884930"/>
                    <a:pt x="3850640" y="4165600"/>
                    <a:pt x="3846830" y="4507230"/>
                  </a:cubicBezTo>
                  <a:cubicBezTo>
                    <a:pt x="3843020" y="4848860"/>
                    <a:pt x="3562350" y="5121910"/>
                    <a:pt x="3220720" y="5118100"/>
                  </a:cubicBezTo>
                  <a:cubicBezTo>
                    <a:pt x="2884170" y="5118100"/>
                    <a:pt x="2612390" y="4847590"/>
                    <a:pt x="2603500" y="4505960"/>
                  </a:cubicBezTo>
                  <a:cubicBezTo>
                    <a:pt x="2594610" y="4116069"/>
                    <a:pt x="2315210" y="3835400"/>
                    <a:pt x="1927860" y="3825239"/>
                  </a:cubicBezTo>
                  <a:cubicBezTo>
                    <a:pt x="1577340" y="3817619"/>
                    <a:pt x="1315720" y="3552189"/>
                    <a:pt x="1313180" y="3200399"/>
                  </a:cubicBezTo>
                  <a:cubicBezTo>
                    <a:pt x="1310640" y="2984500"/>
                    <a:pt x="1313180" y="2768600"/>
                    <a:pt x="1311910" y="2552700"/>
                  </a:cubicBezTo>
                  <a:lnTo>
                    <a:pt x="1311910" y="2552700"/>
                  </a:lnTo>
                  <a:close/>
                  <a:moveTo>
                    <a:pt x="3840480" y="1916430"/>
                  </a:moveTo>
                  <a:lnTo>
                    <a:pt x="3840480" y="3187700"/>
                  </a:lnTo>
                  <a:cubicBezTo>
                    <a:pt x="3839210" y="3549650"/>
                    <a:pt x="3571240" y="3826510"/>
                    <a:pt x="3220720" y="3825240"/>
                  </a:cubicBezTo>
                  <a:cubicBezTo>
                    <a:pt x="2870200" y="3823971"/>
                    <a:pt x="2604770" y="3549650"/>
                    <a:pt x="2603500" y="3191510"/>
                  </a:cubicBezTo>
                  <a:cubicBezTo>
                    <a:pt x="2603500" y="2335530"/>
                    <a:pt x="2603500" y="1479550"/>
                    <a:pt x="2604770" y="624840"/>
                  </a:cubicBezTo>
                  <a:cubicBezTo>
                    <a:pt x="2602230" y="284480"/>
                    <a:pt x="2876550" y="5080"/>
                    <a:pt x="3216910" y="2540"/>
                  </a:cubicBezTo>
                  <a:cubicBezTo>
                    <a:pt x="3522980" y="0"/>
                    <a:pt x="3783330" y="220980"/>
                    <a:pt x="3831590" y="523240"/>
                  </a:cubicBezTo>
                  <a:cubicBezTo>
                    <a:pt x="3837940" y="563880"/>
                    <a:pt x="3840480" y="605790"/>
                    <a:pt x="3839210" y="646430"/>
                  </a:cubicBezTo>
                  <a:cubicBezTo>
                    <a:pt x="3840480" y="1070610"/>
                    <a:pt x="3841750" y="1493520"/>
                    <a:pt x="3840480" y="1916430"/>
                  </a:cubicBezTo>
                  <a:close/>
                  <a:moveTo>
                    <a:pt x="643890" y="2585720"/>
                  </a:moveTo>
                  <a:cubicBezTo>
                    <a:pt x="982980" y="2589530"/>
                    <a:pt x="1252220" y="2860040"/>
                    <a:pt x="1259840" y="3206750"/>
                  </a:cubicBezTo>
                  <a:cubicBezTo>
                    <a:pt x="1266190" y="3517900"/>
                    <a:pt x="1456690" y="3771900"/>
                    <a:pt x="1752600" y="3854450"/>
                  </a:cubicBezTo>
                  <a:cubicBezTo>
                    <a:pt x="1816100" y="3870960"/>
                    <a:pt x="1880870" y="3878580"/>
                    <a:pt x="1946910" y="3879850"/>
                  </a:cubicBezTo>
                  <a:cubicBezTo>
                    <a:pt x="2273300" y="3893820"/>
                    <a:pt x="2534920" y="4147820"/>
                    <a:pt x="2548890" y="4467860"/>
                  </a:cubicBezTo>
                  <a:cubicBezTo>
                    <a:pt x="2565400" y="4795520"/>
                    <a:pt x="2322830" y="5078730"/>
                    <a:pt x="1996440" y="5114290"/>
                  </a:cubicBezTo>
                  <a:cubicBezTo>
                    <a:pt x="1635760" y="5156200"/>
                    <a:pt x="1324610" y="4878070"/>
                    <a:pt x="1313180" y="4499610"/>
                  </a:cubicBezTo>
                  <a:cubicBezTo>
                    <a:pt x="1303020" y="4216400"/>
                    <a:pt x="1174750" y="4006850"/>
                    <a:pt x="916940" y="3890010"/>
                  </a:cubicBezTo>
                  <a:cubicBezTo>
                    <a:pt x="830580" y="3849370"/>
                    <a:pt x="727710" y="3832860"/>
                    <a:pt x="631190" y="3827780"/>
                  </a:cubicBezTo>
                  <a:cubicBezTo>
                    <a:pt x="308610" y="3812540"/>
                    <a:pt x="49530" y="3572510"/>
                    <a:pt x="25400" y="3256280"/>
                  </a:cubicBezTo>
                  <a:cubicBezTo>
                    <a:pt x="0" y="2938780"/>
                    <a:pt x="219710" y="2653030"/>
                    <a:pt x="533400" y="2597150"/>
                  </a:cubicBezTo>
                  <a:cubicBezTo>
                    <a:pt x="570230" y="2590800"/>
                    <a:pt x="607060" y="2589530"/>
                    <a:pt x="643890" y="2585720"/>
                  </a:cubicBezTo>
                  <a:close/>
                  <a:moveTo>
                    <a:pt x="24130" y="1913890"/>
                  </a:moveTo>
                  <a:cubicBezTo>
                    <a:pt x="25400" y="1572260"/>
                    <a:pt x="302260" y="1295400"/>
                    <a:pt x="643890" y="1296670"/>
                  </a:cubicBezTo>
                  <a:cubicBezTo>
                    <a:pt x="985520" y="1297940"/>
                    <a:pt x="1262380" y="1574800"/>
                    <a:pt x="1261110" y="1916430"/>
                  </a:cubicBezTo>
                  <a:cubicBezTo>
                    <a:pt x="1259840" y="2258060"/>
                    <a:pt x="984250" y="2533650"/>
                    <a:pt x="642620" y="2533650"/>
                  </a:cubicBezTo>
                  <a:cubicBezTo>
                    <a:pt x="300990" y="2533650"/>
                    <a:pt x="24130" y="2256790"/>
                    <a:pt x="24130" y="1915160"/>
                  </a:cubicBezTo>
                  <a:cubicBezTo>
                    <a:pt x="24130" y="1915160"/>
                    <a:pt x="24130" y="1913890"/>
                    <a:pt x="24130" y="1913890"/>
                  </a:cubicBezTo>
                  <a:close/>
                  <a:moveTo>
                    <a:pt x="1931670" y="5080"/>
                  </a:moveTo>
                  <a:cubicBezTo>
                    <a:pt x="1588770" y="3810"/>
                    <a:pt x="1310640" y="279400"/>
                    <a:pt x="1309370" y="622300"/>
                  </a:cubicBezTo>
                  <a:cubicBezTo>
                    <a:pt x="1308100" y="965200"/>
                    <a:pt x="1583690" y="1243330"/>
                    <a:pt x="1926590" y="1244600"/>
                  </a:cubicBezTo>
                  <a:cubicBezTo>
                    <a:pt x="2269490" y="1245870"/>
                    <a:pt x="2547620" y="970280"/>
                    <a:pt x="2548890" y="627380"/>
                  </a:cubicBezTo>
                  <a:cubicBezTo>
                    <a:pt x="2548890" y="624840"/>
                    <a:pt x="2548890" y="623570"/>
                    <a:pt x="2548890" y="621030"/>
                  </a:cubicBezTo>
                  <a:cubicBezTo>
                    <a:pt x="2546350" y="281940"/>
                    <a:pt x="2270760" y="7620"/>
                    <a:pt x="1931670" y="5080"/>
                  </a:cubicBezTo>
                  <a:close/>
                  <a:moveTo>
                    <a:pt x="642620" y="3879850"/>
                  </a:moveTo>
                  <a:cubicBezTo>
                    <a:pt x="299720" y="3878580"/>
                    <a:pt x="21590" y="4154170"/>
                    <a:pt x="20320" y="4497070"/>
                  </a:cubicBezTo>
                  <a:cubicBezTo>
                    <a:pt x="19050" y="4839970"/>
                    <a:pt x="294640" y="5118100"/>
                    <a:pt x="637540" y="5119370"/>
                  </a:cubicBezTo>
                  <a:cubicBezTo>
                    <a:pt x="980440" y="5120640"/>
                    <a:pt x="1258570" y="4845050"/>
                    <a:pt x="1259840" y="4502150"/>
                  </a:cubicBezTo>
                  <a:cubicBezTo>
                    <a:pt x="1259840" y="4499610"/>
                    <a:pt x="1259840" y="4498340"/>
                    <a:pt x="1259840" y="4495800"/>
                  </a:cubicBezTo>
                  <a:cubicBezTo>
                    <a:pt x="1257300" y="4156710"/>
                    <a:pt x="981710" y="3882390"/>
                    <a:pt x="642620" y="3879850"/>
                  </a:cubicBezTo>
                  <a:close/>
                </a:path>
              </a:pathLst>
            </a:custGeom>
            <a:blipFill>
              <a:blip r:embed="rId5"/>
              <a:stretch>
                <a:fillRect l="-10070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9" name="Freeform 11">
            <a:extLst>
              <a:ext uri="{FF2B5EF4-FFF2-40B4-BE49-F238E27FC236}">
                <a16:creationId xmlns:a16="http://schemas.microsoft.com/office/drawing/2014/main" id="{5537EAEA-96D5-5941-A336-36CE6F518ECA}"/>
              </a:ext>
            </a:extLst>
          </p:cNvPr>
          <p:cNvSpPr/>
          <p:nvPr/>
        </p:nvSpPr>
        <p:spPr>
          <a:xfrm>
            <a:off x="15836596" y="7890394"/>
            <a:ext cx="2072350" cy="2072350"/>
          </a:xfrm>
          <a:custGeom>
            <a:avLst/>
            <a:gdLst/>
            <a:ahLst/>
            <a:cxnLst/>
            <a:rect l="l" t="t" r="r" b="b"/>
            <a:pathLst>
              <a:path w="2072350" h="2072350">
                <a:moveTo>
                  <a:pt x="0" y="0"/>
                </a:moveTo>
                <a:lnTo>
                  <a:pt x="2072350" y="0"/>
                </a:lnTo>
                <a:lnTo>
                  <a:pt x="2072350" y="2072350"/>
                </a:lnTo>
                <a:lnTo>
                  <a:pt x="0" y="20723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CEFB22E0-1741-1DE9-F4F7-B1ABC0B33BDD}"/>
              </a:ext>
            </a:extLst>
          </p:cNvPr>
          <p:cNvSpPr txBox="1"/>
          <p:nvPr/>
        </p:nvSpPr>
        <p:spPr>
          <a:xfrm>
            <a:off x="1371600" y="4813061"/>
            <a:ext cx="8686800" cy="1938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200" dirty="0">
                <a:solidFill>
                  <a:srgbClr val="FFFFFF"/>
                </a:solidFill>
                <a:latin typeface="Arial Nova Bold" panose="020B0804020202020204" charset="0"/>
                <a:ea typeface="Arial Nova Bold"/>
                <a:cs typeface="Arial Nova Bold"/>
                <a:sym typeface="Arial Nova Bold"/>
              </a:rPr>
              <a:t>PLANEJAMENTO SUCESSÓRIO: Estratégias, Riscos e Novidades Jurisprudenciais</a:t>
            </a:r>
            <a:endParaRPr lang="en-US" sz="4200" dirty="0">
              <a:solidFill>
                <a:srgbClr val="FFFFFF"/>
              </a:solidFill>
              <a:latin typeface="Arial Nova Bold" panose="020B0804020202020204" charset="0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434DE10E-57C3-8A63-B77B-F33BB2E4A46D}"/>
              </a:ext>
            </a:extLst>
          </p:cNvPr>
          <p:cNvSpPr txBox="1"/>
          <p:nvPr/>
        </p:nvSpPr>
        <p:spPr>
          <a:xfrm>
            <a:off x="1371600" y="7048500"/>
            <a:ext cx="739140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solidFill>
                  <a:srgbClr val="FFFFFF"/>
                </a:solidFill>
                <a:latin typeface="Arial Nova" panose="020B0504020202020204" pitchFamily="34" charset="0"/>
                <a:ea typeface="Arial Nova Bold"/>
                <a:cs typeface="Arial Nova Bold"/>
                <a:sym typeface="Arial Nova Bold"/>
              </a:rPr>
              <a:t>PAINELISTA:</a:t>
            </a:r>
            <a:r>
              <a:rPr lang="en-US" sz="3600" dirty="0">
                <a:solidFill>
                  <a:srgbClr val="FFFFFF"/>
                </a:solidFill>
                <a:latin typeface="Arial Nova" panose="020B0504020202020204" pitchFamily="34" charset="0"/>
                <a:ea typeface="Arial Nova Bold"/>
                <a:cs typeface="Arial Nova Bold"/>
                <a:sym typeface="Arial Nova Bold"/>
              </a:rPr>
              <a:t> </a:t>
            </a:r>
            <a:r>
              <a:rPr lang="pt-BR" sz="3600" dirty="0">
                <a:solidFill>
                  <a:srgbClr val="FFFFFF"/>
                </a:solidFill>
                <a:latin typeface="Arial Nova" panose="020B0504020202020204" pitchFamily="34" charset="0"/>
                <a:ea typeface="Arial Nova Bold"/>
                <a:cs typeface="Arial Nova Bold"/>
                <a:sym typeface="Arial Nova Bold"/>
              </a:rPr>
              <a:t>Jamile Cury Rocha</a:t>
            </a:r>
            <a:endParaRPr lang="en-US" sz="3600" dirty="0">
              <a:solidFill>
                <a:srgbClr val="FFFFFF"/>
              </a:solidFill>
              <a:latin typeface="Arial Nova" panose="020B0504020202020204" pitchFamily="34" charset="0"/>
              <a:ea typeface="Arial Nova Bold"/>
              <a:cs typeface="Arial Nova Bold"/>
              <a:sym typeface="Arial Nova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4544475"/>
            <a:chOff x="0" y="0"/>
            <a:chExt cx="4816593" cy="1196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196899"/>
            </a:xfrm>
            <a:custGeom>
              <a:avLst/>
              <a:gdLst/>
              <a:ahLst/>
              <a:cxnLst/>
              <a:rect l="l" t="t" r="r" b="b"/>
              <a:pathLst>
                <a:path w="4816592" h="1196899">
                  <a:moveTo>
                    <a:pt x="0" y="0"/>
                  </a:moveTo>
                  <a:lnTo>
                    <a:pt x="4816592" y="0"/>
                  </a:lnTo>
                  <a:lnTo>
                    <a:pt x="4816592" y="1196899"/>
                  </a:lnTo>
                  <a:lnTo>
                    <a:pt x="0" y="1196899"/>
                  </a:lnTo>
                  <a:close/>
                </a:path>
              </a:pathLst>
            </a:custGeom>
            <a:solidFill>
              <a:srgbClr val="10647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234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18288000" cy="4544475"/>
          </a:xfrm>
          <a:custGeom>
            <a:avLst/>
            <a:gdLst/>
            <a:ahLst/>
            <a:cxnLst/>
            <a:rect l="l" t="t" r="r" b="b"/>
            <a:pathLst>
              <a:path w="18288000" h="4544475">
                <a:moveTo>
                  <a:pt x="0" y="0"/>
                </a:moveTo>
                <a:lnTo>
                  <a:pt x="18288000" y="0"/>
                </a:lnTo>
                <a:lnTo>
                  <a:pt x="18288000" y="4544475"/>
                </a:lnTo>
                <a:lnTo>
                  <a:pt x="0" y="4544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32382" r="-46896" b="-16925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AutoShape 6"/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0" y="0"/>
            <a:ext cx="18288000" cy="4544475"/>
          </a:xfrm>
          <a:custGeom>
            <a:avLst/>
            <a:gdLst/>
            <a:ahLst/>
            <a:cxnLst/>
            <a:rect l="l" t="t" r="r" b="b"/>
            <a:pathLst>
              <a:path w="18288000" h="4544475">
                <a:moveTo>
                  <a:pt x="0" y="0"/>
                </a:moveTo>
                <a:lnTo>
                  <a:pt x="18288000" y="0"/>
                </a:lnTo>
                <a:lnTo>
                  <a:pt x="18288000" y="4544475"/>
                </a:lnTo>
                <a:lnTo>
                  <a:pt x="0" y="45444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4812" t="-113745" r="-1892" b="-289399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0" y="4200988"/>
            <a:ext cx="9144000" cy="343487"/>
            <a:chOff x="0" y="0"/>
            <a:chExt cx="2408296" cy="9046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08296" cy="90466"/>
            </a:xfrm>
            <a:custGeom>
              <a:avLst/>
              <a:gdLst/>
              <a:ahLst/>
              <a:cxnLst/>
              <a:rect l="l" t="t" r="r" b="b"/>
              <a:pathLst>
                <a:path w="2408296" h="90466">
                  <a:moveTo>
                    <a:pt x="0" y="0"/>
                  </a:moveTo>
                  <a:lnTo>
                    <a:pt x="2408296" y="0"/>
                  </a:lnTo>
                  <a:lnTo>
                    <a:pt x="2408296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408296" cy="128566"/>
            </a:xfrm>
            <a:prstGeom prst="rect">
              <a:avLst/>
            </a:prstGeom>
            <a:ln>
              <a:noFill/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544727" y="5498834"/>
            <a:ext cx="7083247" cy="3678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80"/>
              </a:lnSpc>
            </a:pPr>
            <a:r>
              <a:rPr lang="pt-BR" b="1" dirty="0">
                <a:latin typeface="Arial Nova" panose="020B0504020202020204" pitchFamily="34" charset="0"/>
              </a:rPr>
              <a:t>Art. 538, </a:t>
            </a:r>
            <a:r>
              <a:rPr lang="pt-BR" b="1" spc="300" dirty="0">
                <a:latin typeface="Arial Nova" panose="020B0504020202020204" pitchFamily="34" charset="0"/>
              </a:rPr>
              <a:t>CC:</a:t>
            </a:r>
            <a:r>
              <a:rPr lang="pt-BR" dirty="0">
                <a:latin typeface="Arial Nova" panose="020B0504020202020204" pitchFamily="34" charset="0"/>
              </a:rPr>
              <a:t> "Considera-se doação o contrato em que uma pessoa, por liberalidade, transfere do seu patrimônio bens ou vantagens para o de outra."</a:t>
            </a:r>
          </a:p>
          <a:p>
            <a:pPr algn="just">
              <a:lnSpc>
                <a:spcPts val="2880"/>
              </a:lnSpc>
            </a:pPr>
            <a:endParaRPr lang="pt-BR" dirty="0">
              <a:latin typeface="Arial Nova" panose="020B0504020202020204" pitchFamily="34" charset="0"/>
            </a:endParaRPr>
          </a:p>
          <a:p>
            <a:pPr algn="just">
              <a:lnSpc>
                <a:spcPts val="2880"/>
              </a:lnSpc>
            </a:pPr>
            <a:r>
              <a:rPr lang="pt-BR" dirty="0">
                <a:latin typeface="Arial Nova" panose="020B0504020202020204" pitchFamily="34" charset="0"/>
              </a:rPr>
              <a:t>O planejamento sucessório através da doação é uma ferramenta eficaz para a organização patrimonial familiar, permitindo a antecipação da sucessão hereditária com significativas vantagens tributárias e jurídicas. </a:t>
            </a:r>
          </a:p>
          <a:p>
            <a:pPr>
              <a:lnSpc>
                <a:spcPts val="2880"/>
              </a:lnSpc>
            </a:pPr>
            <a:endParaRPr lang="pt-BR" dirty="0"/>
          </a:p>
          <a:p>
            <a:pPr algn="l">
              <a:lnSpc>
                <a:spcPts val="2880"/>
              </a:lnSpc>
            </a:pPr>
            <a:endParaRPr lang="en-US" sz="1800" dirty="0">
              <a:solidFill>
                <a:srgbClr val="545454"/>
              </a:solidFill>
              <a:latin typeface="Arial Nova"/>
              <a:ea typeface="Arial Nova"/>
              <a:cs typeface="Arial Nova"/>
              <a:sym typeface="Arial Nova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28700" y="1965837"/>
            <a:ext cx="6696459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39"/>
              </a:lnSpc>
            </a:pPr>
            <a:r>
              <a:rPr lang="en-US" sz="8033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DOAÇÃO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660027" y="5498834"/>
            <a:ext cx="7083247" cy="2934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80"/>
              </a:lnSpc>
            </a:pPr>
            <a:r>
              <a:rPr lang="pt-BR" dirty="0">
                <a:latin typeface="Arial Nova" panose="020B0504020202020204" pitchFamily="34" charset="0"/>
              </a:rPr>
              <a:t>No cenário atual a doação vem revestida de estratégias para que o doador possa proteger situações específicas: condutas inadequadas de filhos, gestão administrativa de empresa, sucessão de cônjuge, dentre outras. E, para tanto, utiliza-se de encargos ou condições especiais. </a:t>
            </a:r>
          </a:p>
          <a:p>
            <a:pPr algn="just">
              <a:lnSpc>
                <a:spcPts val="2880"/>
              </a:lnSpc>
            </a:pPr>
            <a:r>
              <a:rPr lang="pt-BR" dirty="0">
                <a:latin typeface="Arial Nova" panose="020B0504020202020204" pitchFamily="34" charset="0"/>
              </a:rPr>
              <a:t>Portanto, podemos ter desde uma doação pura, quanto uma doação com reserva de usufruto, com direito de acrescer, com cláusula de reversão, com encargo, condicional, bipartida.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143500"/>
            <a:ext cx="6121614" cy="5143500"/>
            <a:chOff x="0" y="0"/>
            <a:chExt cx="1451049" cy="1219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51049" cy="1219200"/>
            </a:xfrm>
            <a:custGeom>
              <a:avLst/>
              <a:gdLst/>
              <a:ahLst/>
              <a:cxnLst/>
              <a:rect l="l" t="t" r="r" b="b"/>
              <a:pathLst>
                <a:path w="1451049" h="1219200">
                  <a:moveTo>
                    <a:pt x="0" y="0"/>
                  </a:moveTo>
                  <a:lnTo>
                    <a:pt x="1451049" y="0"/>
                  </a:lnTo>
                  <a:lnTo>
                    <a:pt x="1451049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071C4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451049" cy="1257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121614" y="5143500"/>
            <a:ext cx="6044772" cy="5143500"/>
            <a:chOff x="0" y="0"/>
            <a:chExt cx="1432835" cy="1219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32835" cy="1219200"/>
            </a:xfrm>
            <a:custGeom>
              <a:avLst/>
              <a:gdLst/>
              <a:ahLst/>
              <a:cxnLst/>
              <a:rect l="l" t="t" r="r" b="b"/>
              <a:pathLst>
                <a:path w="1432835" h="1219200">
                  <a:moveTo>
                    <a:pt x="0" y="0"/>
                  </a:moveTo>
                  <a:lnTo>
                    <a:pt x="1432835" y="0"/>
                  </a:lnTo>
                  <a:lnTo>
                    <a:pt x="1432835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137A8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432835" cy="1257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Retângulo 17">
            <a:extLst>
              <a:ext uri="{FF2B5EF4-FFF2-40B4-BE49-F238E27FC236}">
                <a16:creationId xmlns:a16="http://schemas.microsoft.com/office/drawing/2014/main" id="{D55F0605-92F7-283E-021C-D5BC2776866F}"/>
              </a:ext>
            </a:extLst>
          </p:cNvPr>
          <p:cNvSpPr/>
          <p:nvPr/>
        </p:nvSpPr>
        <p:spPr>
          <a:xfrm>
            <a:off x="6121614" y="5143500"/>
            <a:ext cx="6044772" cy="5143500"/>
          </a:xfrm>
          <a:prstGeom prst="rect">
            <a:avLst/>
          </a:prstGeom>
          <a:solidFill>
            <a:srgbClr val="4DA3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8" name="Group 8"/>
          <p:cNvGrpSpPr/>
          <p:nvPr/>
        </p:nvGrpSpPr>
        <p:grpSpPr>
          <a:xfrm>
            <a:off x="12166386" y="5143500"/>
            <a:ext cx="6121614" cy="5143500"/>
            <a:chOff x="0" y="0"/>
            <a:chExt cx="1451049" cy="12192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51049" cy="1219200"/>
            </a:xfrm>
            <a:custGeom>
              <a:avLst/>
              <a:gdLst/>
              <a:ahLst/>
              <a:cxnLst/>
              <a:rect l="l" t="t" r="r" b="b"/>
              <a:pathLst>
                <a:path w="1451049" h="1219200">
                  <a:moveTo>
                    <a:pt x="0" y="0"/>
                  </a:moveTo>
                  <a:lnTo>
                    <a:pt x="1451049" y="0"/>
                  </a:lnTo>
                  <a:lnTo>
                    <a:pt x="1451049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451049" cy="1257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0" y="5143500"/>
            <a:ext cx="18288000" cy="5143500"/>
          </a:xfrm>
          <a:custGeom>
            <a:avLst/>
            <a:gdLst/>
            <a:ahLst/>
            <a:cxnLst/>
            <a:rect l="l" t="t" r="r" b="b"/>
            <a:pathLst>
              <a:path w="18288000" h="5143500">
                <a:moveTo>
                  <a:pt x="0" y="0"/>
                </a:moveTo>
                <a:lnTo>
                  <a:pt x="18288000" y="0"/>
                </a:lnTo>
                <a:lnTo>
                  <a:pt x="18288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</a:blip>
            <a:stretch>
              <a:fillRect l="-3015" t="-128610" r="-46896" b="-3789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Freeform 12"/>
          <p:cNvSpPr/>
          <p:nvPr/>
        </p:nvSpPr>
        <p:spPr>
          <a:xfrm>
            <a:off x="0" y="5155505"/>
            <a:ext cx="18288000" cy="5143500"/>
          </a:xfrm>
          <a:custGeom>
            <a:avLst/>
            <a:gdLst/>
            <a:ahLst/>
            <a:cxnLst/>
            <a:rect l="l" t="t" r="r" b="b"/>
            <a:pathLst>
              <a:path w="18288000" h="5143500">
                <a:moveTo>
                  <a:pt x="0" y="0"/>
                </a:moveTo>
                <a:lnTo>
                  <a:pt x="18288000" y="0"/>
                </a:lnTo>
                <a:lnTo>
                  <a:pt x="18288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6000"/>
            </a:blip>
            <a:stretch>
              <a:fillRect l="-64812" t="-200498" r="-1892" b="-1440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AutoShape 13"/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4" name="TextBox 14"/>
          <p:cNvSpPr txBox="1"/>
          <p:nvPr/>
        </p:nvSpPr>
        <p:spPr>
          <a:xfrm>
            <a:off x="1221495" y="1013040"/>
            <a:ext cx="8836905" cy="7833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 dirty="0" err="1">
                <a:solidFill>
                  <a:srgbClr val="10101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Questões</a:t>
            </a:r>
            <a:r>
              <a:rPr lang="en-US" sz="4800" b="1" dirty="0">
                <a:solidFill>
                  <a:srgbClr val="10101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4800" b="1" dirty="0" err="1">
                <a:solidFill>
                  <a:srgbClr val="10101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relevantes</a:t>
            </a:r>
            <a:endParaRPr lang="en-US" sz="4800" b="1" dirty="0">
              <a:solidFill>
                <a:srgbClr val="101010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221496" y="5953151"/>
            <a:ext cx="3678622" cy="4056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Doação</a:t>
            </a:r>
            <a:r>
              <a:rPr lang="en-US" sz="24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com </a:t>
            </a:r>
            <a:r>
              <a:rPr lang="en-US" sz="2400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usufruto</a:t>
            </a:r>
            <a:r>
              <a:rPr lang="en-US" sz="24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21496" y="6558889"/>
            <a:ext cx="3678622" cy="2934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b="1" dirty="0" err="1">
                <a:solidFill>
                  <a:srgbClr val="D9D9D9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Vantagem</a:t>
            </a:r>
            <a:r>
              <a:rPr lang="en-US" b="1" dirty="0">
                <a:solidFill>
                  <a:srgbClr val="D9D9D9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:</a:t>
            </a:r>
            <a:r>
              <a:rPr lang="en-US" dirty="0">
                <a:solidFill>
                  <a:srgbClr val="D9D9D9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 </a:t>
            </a:r>
            <a:r>
              <a:rPr lang="en-US" dirty="0" err="1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Manutenção</a:t>
            </a:r>
            <a:r>
              <a:rPr lang="en-US" dirty="0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 da </a:t>
            </a:r>
            <a:r>
              <a:rPr lang="en-US" dirty="0" err="1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renda</a:t>
            </a:r>
            <a:r>
              <a:rPr lang="en-US" dirty="0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dirty="0" err="1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pelo</a:t>
            </a:r>
            <a:r>
              <a:rPr lang="en-US" dirty="0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dirty="0" err="1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doador</a:t>
            </a:r>
            <a:r>
              <a:rPr lang="en-US" dirty="0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;</a:t>
            </a:r>
          </a:p>
          <a:p>
            <a:pPr algn="l">
              <a:lnSpc>
                <a:spcPts val="2880"/>
              </a:lnSpc>
            </a:pPr>
            <a:r>
              <a:rPr lang="en-US" sz="1800" b="1" dirty="0" err="1">
                <a:solidFill>
                  <a:srgbClr val="D9D9D9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Estratégia</a:t>
            </a:r>
            <a:r>
              <a:rPr lang="en-US" sz="1800" b="1" dirty="0">
                <a:solidFill>
                  <a:srgbClr val="D9D9D9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:</a:t>
            </a:r>
            <a:r>
              <a:rPr lang="en-US" sz="1800" dirty="0">
                <a:solidFill>
                  <a:srgbClr val="D9D9D9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 </a:t>
            </a:r>
            <a:r>
              <a:rPr lang="en-US" sz="1800" dirty="0" err="1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Redução</a:t>
            </a:r>
            <a:r>
              <a:rPr lang="en-US" sz="1800" dirty="0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 da base de </a:t>
            </a:r>
            <a:r>
              <a:rPr lang="en-US" sz="1800" dirty="0" err="1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cálculo</a:t>
            </a:r>
            <a:r>
              <a:rPr lang="en-US" sz="1800" dirty="0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 do ITCMD – </a:t>
            </a:r>
            <a:r>
              <a:rPr lang="en-US" sz="1800" dirty="0" err="1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recolhimento</a:t>
            </a:r>
            <a:r>
              <a:rPr lang="en-US" sz="1800" dirty="0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1800" dirty="0" err="1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sobre</a:t>
            </a:r>
            <a:r>
              <a:rPr lang="en-US" sz="1800" dirty="0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 2/3 do valor da </a:t>
            </a:r>
            <a:r>
              <a:rPr lang="en-US" sz="1800" dirty="0" err="1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doação</a:t>
            </a:r>
            <a:r>
              <a:rPr lang="en-US" sz="1800" dirty="0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;</a:t>
            </a:r>
          </a:p>
          <a:p>
            <a:pPr algn="l">
              <a:lnSpc>
                <a:spcPts val="2880"/>
              </a:lnSpc>
            </a:pPr>
            <a:r>
              <a:rPr lang="en-US" b="1" dirty="0" err="1">
                <a:solidFill>
                  <a:srgbClr val="D9D9D9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Jurisprudência</a:t>
            </a:r>
            <a:r>
              <a:rPr lang="en-US" b="1" dirty="0">
                <a:solidFill>
                  <a:srgbClr val="D9D9D9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:</a:t>
            </a:r>
            <a:r>
              <a:rPr lang="en-US" dirty="0">
                <a:solidFill>
                  <a:srgbClr val="D9D9D9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 </a:t>
            </a:r>
            <a:r>
              <a:rPr lang="en-US" dirty="0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a </a:t>
            </a:r>
            <a:r>
              <a:rPr lang="en-US" dirty="0" err="1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extinção</a:t>
            </a:r>
            <a:r>
              <a:rPr lang="en-US" dirty="0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 do </a:t>
            </a:r>
            <a:r>
              <a:rPr lang="en-US" dirty="0" err="1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usufruto</a:t>
            </a:r>
            <a:r>
              <a:rPr lang="en-US" dirty="0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dirty="0" err="1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em</a:t>
            </a:r>
            <a:r>
              <a:rPr lang="en-US" dirty="0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dirty="0" err="1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razão</a:t>
            </a:r>
            <a:r>
              <a:rPr lang="en-US" dirty="0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 do </a:t>
            </a:r>
            <a:r>
              <a:rPr lang="en-US" dirty="0" err="1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falecimento</a:t>
            </a:r>
            <a:r>
              <a:rPr lang="en-US" dirty="0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dirty="0" err="1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não</a:t>
            </a:r>
            <a:r>
              <a:rPr lang="en-US" dirty="0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 é </a:t>
            </a:r>
            <a:r>
              <a:rPr lang="en-US" dirty="0" err="1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fato</a:t>
            </a:r>
            <a:r>
              <a:rPr lang="en-US" dirty="0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dirty="0" err="1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gerador</a:t>
            </a:r>
            <a:r>
              <a:rPr lang="en-US" dirty="0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 de ITCMD.</a:t>
            </a:r>
            <a:endParaRPr lang="en-US" sz="1800" dirty="0">
              <a:solidFill>
                <a:srgbClr val="D9D9D9"/>
              </a:solidFill>
              <a:latin typeface="Arial Nova"/>
              <a:ea typeface="Arial Nova"/>
              <a:cs typeface="Arial Nova"/>
              <a:sym typeface="Arial Nova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221496" y="2068490"/>
            <a:ext cx="15009104" cy="2202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 algn="l">
              <a:lnSpc>
                <a:spcPts val="288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Doação</a:t>
            </a:r>
            <a:r>
              <a:rPr lang="en-US" sz="2200" dirty="0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 </a:t>
            </a:r>
            <a:r>
              <a:rPr lang="en-US" sz="2200" dirty="0" err="1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em</a:t>
            </a:r>
            <a:r>
              <a:rPr lang="en-US" sz="2200" dirty="0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 </a:t>
            </a:r>
            <a:r>
              <a:rPr lang="en-US" sz="2200" dirty="0" err="1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adiantamento</a:t>
            </a:r>
            <a:r>
              <a:rPr lang="en-US" sz="2200" dirty="0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 de </a:t>
            </a:r>
            <a:r>
              <a:rPr lang="en-US" sz="2200" dirty="0" err="1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legítima</a:t>
            </a:r>
            <a:r>
              <a:rPr lang="en-US" sz="2200" dirty="0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 (</a:t>
            </a:r>
            <a:r>
              <a:rPr lang="en-US" sz="2200" dirty="0" err="1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feita</a:t>
            </a:r>
            <a:r>
              <a:rPr lang="en-US" sz="2200" dirty="0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 de </a:t>
            </a:r>
            <a:r>
              <a:rPr lang="en-US" sz="2200" dirty="0" err="1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ascendente</a:t>
            </a:r>
            <a:r>
              <a:rPr lang="en-US" sz="2200" dirty="0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 para </a:t>
            </a:r>
            <a:r>
              <a:rPr lang="en-US" sz="2200" dirty="0" err="1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descendente</a:t>
            </a:r>
            <a:r>
              <a:rPr lang="en-US" sz="2200" dirty="0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 </a:t>
            </a:r>
            <a:r>
              <a:rPr lang="en-US" sz="2200" dirty="0" err="1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ou</a:t>
            </a:r>
            <a:r>
              <a:rPr lang="en-US" sz="2200" dirty="0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 de um </a:t>
            </a:r>
            <a:r>
              <a:rPr lang="en-US" sz="2200" dirty="0" err="1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cônjuge</a:t>
            </a:r>
            <a:r>
              <a:rPr lang="en-US" sz="2200" dirty="0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 para outro) </a:t>
            </a:r>
            <a:r>
              <a:rPr lang="en-US" sz="2200" dirty="0" err="1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ou</a:t>
            </a:r>
            <a:r>
              <a:rPr lang="en-US" sz="2200" dirty="0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 da </a:t>
            </a:r>
            <a:r>
              <a:rPr lang="en-US" sz="2200" dirty="0" err="1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parte</a:t>
            </a:r>
            <a:r>
              <a:rPr lang="en-US" sz="2200" dirty="0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 </a:t>
            </a:r>
            <a:r>
              <a:rPr lang="en-US" sz="2200" dirty="0" err="1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disponível</a:t>
            </a:r>
            <a:r>
              <a:rPr lang="en-US" sz="2200" dirty="0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;</a:t>
            </a:r>
          </a:p>
          <a:p>
            <a:pPr marL="285750" indent="-285750" algn="l">
              <a:lnSpc>
                <a:spcPts val="288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Declaração</a:t>
            </a:r>
            <a:r>
              <a:rPr lang="en-US" sz="2200" dirty="0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 do </a:t>
            </a:r>
            <a:r>
              <a:rPr lang="en-US" sz="2200" dirty="0" err="1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doador</a:t>
            </a:r>
            <a:r>
              <a:rPr lang="en-US" sz="2200" dirty="0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 de </a:t>
            </a:r>
            <a:r>
              <a:rPr lang="en-US" sz="2200" dirty="0" err="1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possuir</a:t>
            </a:r>
            <a:r>
              <a:rPr lang="en-US" sz="2200" dirty="0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 </a:t>
            </a:r>
            <a:r>
              <a:rPr lang="en-US" sz="2200" dirty="0" err="1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patrimônio</a:t>
            </a:r>
            <a:r>
              <a:rPr lang="en-US" sz="2200" dirty="0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 </a:t>
            </a:r>
            <a:r>
              <a:rPr lang="en-US" sz="2200" dirty="0" err="1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ou</a:t>
            </a:r>
            <a:r>
              <a:rPr lang="en-US" sz="2200" dirty="0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 </a:t>
            </a:r>
            <a:r>
              <a:rPr lang="en-US" sz="2200" dirty="0" err="1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renda</a:t>
            </a:r>
            <a:r>
              <a:rPr lang="en-US" sz="2200" dirty="0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 </a:t>
            </a:r>
            <a:r>
              <a:rPr lang="en-US" sz="2200" dirty="0" err="1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suficiente</a:t>
            </a:r>
            <a:r>
              <a:rPr lang="en-US" sz="2200" dirty="0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 para </a:t>
            </a:r>
            <a:r>
              <a:rPr lang="en-US" sz="2200" dirty="0" err="1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sua</a:t>
            </a:r>
            <a:r>
              <a:rPr lang="en-US" sz="2200" dirty="0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 </a:t>
            </a:r>
            <a:r>
              <a:rPr lang="en-US" sz="2200" dirty="0" err="1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subsistência</a:t>
            </a:r>
            <a:r>
              <a:rPr lang="en-US" sz="2200" dirty="0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, </a:t>
            </a:r>
            <a:r>
              <a:rPr lang="en-US" sz="2200" dirty="0" err="1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nos</a:t>
            </a:r>
            <a:r>
              <a:rPr lang="en-US" sz="2200" dirty="0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 </a:t>
            </a:r>
            <a:r>
              <a:rPr lang="en-US" sz="2200" dirty="0" err="1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casos</a:t>
            </a:r>
            <a:r>
              <a:rPr lang="en-US" sz="2200" dirty="0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 </a:t>
            </a:r>
            <a:r>
              <a:rPr lang="en-US" sz="2200" dirty="0" err="1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em</a:t>
            </a:r>
            <a:r>
              <a:rPr lang="en-US" sz="2200" dirty="0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 que </a:t>
            </a:r>
            <a:r>
              <a:rPr lang="en-US" sz="2200" dirty="0" err="1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não</a:t>
            </a:r>
            <a:r>
              <a:rPr lang="en-US" sz="2200" dirty="0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 </a:t>
            </a:r>
            <a:r>
              <a:rPr lang="en-US" sz="2200" dirty="0" err="1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houver</a:t>
            </a:r>
            <a:r>
              <a:rPr lang="en-US" sz="2200" dirty="0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 </a:t>
            </a:r>
            <a:r>
              <a:rPr lang="en-US" sz="2200" dirty="0" err="1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reserva</a:t>
            </a:r>
            <a:r>
              <a:rPr lang="en-US" sz="2200" dirty="0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 de </a:t>
            </a:r>
            <a:r>
              <a:rPr lang="en-US" sz="2200" dirty="0" err="1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usufruto</a:t>
            </a:r>
            <a:r>
              <a:rPr lang="en-US" sz="2200" dirty="0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 (</a:t>
            </a:r>
            <a:r>
              <a:rPr lang="en-US" sz="2200" dirty="0" err="1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artigo</a:t>
            </a:r>
            <a:r>
              <a:rPr lang="en-US" sz="2200" dirty="0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 548, CC);</a:t>
            </a:r>
          </a:p>
          <a:p>
            <a:pPr marL="285750" indent="-285750" algn="l">
              <a:lnSpc>
                <a:spcPts val="288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Quando </a:t>
            </a:r>
            <a:r>
              <a:rPr lang="en-US" sz="2200" dirty="0" err="1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envolver</a:t>
            </a:r>
            <a:r>
              <a:rPr lang="en-US" sz="2200" dirty="0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 </a:t>
            </a:r>
            <a:r>
              <a:rPr lang="en-US" sz="2200" dirty="0" err="1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pessoa</a:t>
            </a:r>
            <a:r>
              <a:rPr lang="en-US" sz="2200" dirty="0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 </a:t>
            </a:r>
            <a:r>
              <a:rPr lang="en-US" sz="2200" dirty="0" err="1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jurídica</a:t>
            </a:r>
            <a:r>
              <a:rPr lang="en-US" sz="2200" dirty="0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: </a:t>
            </a:r>
            <a:r>
              <a:rPr lang="en-US" sz="2200" dirty="0" err="1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autorização</a:t>
            </a:r>
            <a:r>
              <a:rPr lang="en-US" sz="2200" dirty="0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 </a:t>
            </a:r>
            <a:r>
              <a:rPr lang="en-US" sz="2200" dirty="0" err="1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específica</a:t>
            </a:r>
            <a:r>
              <a:rPr lang="en-US" sz="2200" dirty="0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 para o </a:t>
            </a:r>
            <a:r>
              <a:rPr lang="en-US" sz="2200" dirty="0" err="1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ato</a:t>
            </a:r>
            <a:r>
              <a:rPr lang="en-US" sz="2200" dirty="0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 </a:t>
            </a:r>
            <a:r>
              <a:rPr lang="en-US" sz="2200" dirty="0" err="1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ou</a:t>
            </a:r>
            <a:r>
              <a:rPr lang="en-US" sz="2200" dirty="0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 </a:t>
            </a:r>
            <a:r>
              <a:rPr lang="en-US" sz="2200" dirty="0" err="1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comparecimento</a:t>
            </a:r>
            <a:r>
              <a:rPr lang="en-US" sz="2200" dirty="0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 dos </a:t>
            </a:r>
            <a:r>
              <a:rPr lang="en-US" sz="2200" dirty="0" err="1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sócios</a:t>
            </a:r>
            <a:r>
              <a:rPr lang="en-US" sz="2200" dirty="0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 </a:t>
            </a:r>
            <a:r>
              <a:rPr lang="en-US" sz="2200" dirty="0" err="1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anuindo</a:t>
            </a:r>
            <a:r>
              <a:rPr lang="en-US" sz="2200" dirty="0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;</a:t>
            </a:r>
          </a:p>
          <a:p>
            <a:pPr marL="285750" indent="-285750" algn="l">
              <a:lnSpc>
                <a:spcPts val="288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Donatário</a:t>
            </a:r>
            <a:r>
              <a:rPr lang="en-US" sz="2200" dirty="0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 </a:t>
            </a:r>
            <a:r>
              <a:rPr lang="en-US" sz="2200" dirty="0" err="1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absolutamente</a:t>
            </a:r>
            <a:r>
              <a:rPr lang="en-US" sz="2200" dirty="0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 </a:t>
            </a:r>
            <a:r>
              <a:rPr lang="en-US" sz="2200" dirty="0" err="1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incapaz</a:t>
            </a:r>
            <a:r>
              <a:rPr lang="en-US" sz="2200" dirty="0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: </a:t>
            </a:r>
            <a:r>
              <a:rPr lang="en-US" sz="2200" dirty="0" err="1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dispensa</a:t>
            </a:r>
            <a:r>
              <a:rPr lang="en-US" sz="2200" dirty="0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 de </a:t>
            </a:r>
            <a:r>
              <a:rPr lang="en-US" sz="2200" dirty="0" err="1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aceitação</a:t>
            </a:r>
            <a:r>
              <a:rPr lang="en-US" sz="2200" dirty="0">
                <a:solidFill>
                  <a:srgbClr val="545454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387882" y="5948771"/>
            <a:ext cx="4125310" cy="3849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0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Art. 31, §3º, II, Dec. 46.655/2000</a:t>
            </a:r>
          </a:p>
        </p:txBody>
      </p:sp>
      <p:sp>
        <p:nvSpPr>
          <p:cNvPr id="22" name="TextBox 16">
            <a:extLst>
              <a:ext uri="{FF2B5EF4-FFF2-40B4-BE49-F238E27FC236}">
                <a16:creationId xmlns:a16="http://schemas.microsoft.com/office/drawing/2014/main" id="{B05BC5C8-0C5D-CA65-4ED4-918C4A7DFDD3}"/>
              </a:ext>
            </a:extLst>
          </p:cNvPr>
          <p:cNvSpPr txBox="1"/>
          <p:nvPr/>
        </p:nvSpPr>
        <p:spPr>
          <a:xfrm>
            <a:off x="6891165" y="6375857"/>
            <a:ext cx="4582511" cy="33003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880"/>
              </a:lnSpc>
            </a:pPr>
            <a:r>
              <a:rPr lang="pt-BR" sz="1600" b="1" dirty="0">
                <a:solidFill>
                  <a:srgbClr val="08262E"/>
                </a:solidFill>
                <a:latin typeface="Arial Nova Bold" panose="020B0804020202020204" charset="0"/>
                <a:ea typeface="Arial Nova"/>
                <a:cs typeface="Arial Nova"/>
                <a:sym typeface="Arial Nova"/>
              </a:rPr>
              <a:t>APELAÇÃO CÍVEL E REMESSA NECESSÁRIA – </a:t>
            </a:r>
            <a:r>
              <a:rPr lang="pt-BR" sz="1600" dirty="0">
                <a:solidFill>
                  <a:srgbClr val="08262E"/>
                </a:solidFill>
                <a:latin typeface="Arial Nova" panose="020B0504020202020204" pitchFamily="34" charset="0"/>
                <a:ea typeface="Arial Nova"/>
                <a:cs typeface="Arial Nova"/>
                <a:sym typeface="Arial Nova"/>
              </a:rPr>
              <a:t>Mandado de Segurança – Sentença concessiva da ordem – ITCMD indevido pelo cancelamento do usufruto reservado a impetrante pelos seus pais – Consolidação da propriedade plena em favor do nu-proprietário – Ausência de previsão legal para a incidência de ITCMD na hipótese em tela – Sentença mantida – Recursos não providos. Julgamento 17/02/2025</a:t>
            </a:r>
          </a:p>
        </p:txBody>
      </p:sp>
      <p:sp>
        <p:nvSpPr>
          <p:cNvPr id="23" name="TextBox 15">
            <a:extLst>
              <a:ext uri="{FF2B5EF4-FFF2-40B4-BE49-F238E27FC236}">
                <a16:creationId xmlns:a16="http://schemas.microsoft.com/office/drawing/2014/main" id="{964F56AD-2A06-19AA-EC71-737ACF5CEA02}"/>
              </a:ext>
            </a:extLst>
          </p:cNvPr>
          <p:cNvSpPr txBox="1"/>
          <p:nvPr/>
        </p:nvSpPr>
        <p:spPr>
          <a:xfrm>
            <a:off x="6891165" y="5776432"/>
            <a:ext cx="4691235" cy="3965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2000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Apelação</a:t>
            </a:r>
            <a:r>
              <a:rPr lang="en-US" sz="20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1016762-75.2024.8.26.0053</a:t>
            </a:r>
          </a:p>
        </p:txBody>
      </p:sp>
      <p:sp>
        <p:nvSpPr>
          <p:cNvPr id="24" name="TextBox 16">
            <a:extLst>
              <a:ext uri="{FF2B5EF4-FFF2-40B4-BE49-F238E27FC236}">
                <a16:creationId xmlns:a16="http://schemas.microsoft.com/office/drawing/2014/main" id="{48843AB6-D527-35B9-E661-4E2704ED8F98}"/>
              </a:ext>
            </a:extLst>
          </p:cNvPr>
          <p:cNvSpPr txBox="1"/>
          <p:nvPr/>
        </p:nvSpPr>
        <p:spPr>
          <a:xfrm>
            <a:off x="13159281" y="6541384"/>
            <a:ext cx="4582511" cy="29343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880"/>
              </a:lnSpc>
            </a:pP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Arial Nova"/>
                <a:cs typeface="Arial" panose="020B0604020202020204" pitchFamily="34" charset="0"/>
                <a:sym typeface="Arial Nova"/>
              </a:rPr>
              <a:t>O Decreto viola o artigo 155, I da CF, bem como a Lei nº 10.705, de 29 de dezembro de 2000, pois equipara a extinção de usufruto com doação. Há também descompasso com o artigo 110, do CTN. São esses os fundamentos legais que afastam o recolhimento do ITCMD quando da extinção do usufruto pelo falecimento.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7401128" y="0"/>
            <a:ext cx="5443436" cy="5143500"/>
            <a:chOff x="0" y="0"/>
            <a:chExt cx="1290296" cy="1219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90296" cy="1219200"/>
            </a:xfrm>
            <a:custGeom>
              <a:avLst/>
              <a:gdLst/>
              <a:ahLst/>
              <a:cxnLst/>
              <a:rect l="l" t="t" r="r" b="b"/>
              <a:pathLst>
                <a:path w="1290296" h="1219200">
                  <a:moveTo>
                    <a:pt x="0" y="0"/>
                  </a:moveTo>
                  <a:lnTo>
                    <a:pt x="1290296" y="0"/>
                  </a:lnTo>
                  <a:lnTo>
                    <a:pt x="1290296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071C4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290296" cy="1257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844564" y="0"/>
            <a:ext cx="5443436" cy="5143500"/>
            <a:chOff x="0" y="0"/>
            <a:chExt cx="1290296" cy="12192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90296" cy="1219200"/>
            </a:xfrm>
            <a:custGeom>
              <a:avLst/>
              <a:gdLst/>
              <a:ahLst/>
              <a:cxnLst/>
              <a:rect l="l" t="t" r="r" b="b"/>
              <a:pathLst>
                <a:path w="1290296" h="1219200">
                  <a:moveTo>
                    <a:pt x="0" y="0"/>
                  </a:moveTo>
                  <a:lnTo>
                    <a:pt x="1290296" y="0"/>
                  </a:lnTo>
                  <a:lnTo>
                    <a:pt x="1290296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290296" cy="1257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1128" y="5143500"/>
            <a:ext cx="5443436" cy="5143500"/>
            <a:chOff x="0" y="0"/>
            <a:chExt cx="1290296" cy="12192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90296" cy="1219200"/>
            </a:xfrm>
            <a:custGeom>
              <a:avLst/>
              <a:gdLst/>
              <a:ahLst/>
              <a:cxnLst/>
              <a:rect l="l" t="t" r="r" b="b"/>
              <a:pathLst>
                <a:path w="1290296" h="1219200">
                  <a:moveTo>
                    <a:pt x="0" y="0"/>
                  </a:moveTo>
                  <a:lnTo>
                    <a:pt x="1290296" y="0"/>
                  </a:lnTo>
                  <a:lnTo>
                    <a:pt x="1290296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1D9CA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290296" cy="1257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844564" y="5143500"/>
            <a:ext cx="5443436" cy="5143500"/>
            <a:chOff x="0" y="0"/>
            <a:chExt cx="1290296" cy="12192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90296" cy="1219200"/>
            </a:xfrm>
            <a:custGeom>
              <a:avLst/>
              <a:gdLst/>
              <a:ahLst/>
              <a:cxnLst/>
              <a:rect l="l" t="t" r="r" b="b"/>
              <a:pathLst>
                <a:path w="1290296" h="1219200">
                  <a:moveTo>
                    <a:pt x="0" y="0"/>
                  </a:moveTo>
                  <a:lnTo>
                    <a:pt x="1290296" y="0"/>
                  </a:lnTo>
                  <a:lnTo>
                    <a:pt x="1290296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071C4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290296" cy="1257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7401128" y="0"/>
            <a:ext cx="10886872" cy="10287000"/>
          </a:xfrm>
          <a:custGeom>
            <a:avLst/>
            <a:gdLst/>
            <a:ahLst/>
            <a:cxnLst/>
            <a:rect l="l" t="t" r="r" b="b"/>
            <a:pathLst>
              <a:path w="10886872" h="10287000">
                <a:moveTo>
                  <a:pt x="0" y="0"/>
                </a:moveTo>
                <a:lnTo>
                  <a:pt x="10886872" y="0"/>
                </a:lnTo>
                <a:lnTo>
                  <a:pt x="108868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l="-73047" t="-14305" r="-78777" b="-189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Freeform 16"/>
          <p:cNvSpPr/>
          <p:nvPr/>
        </p:nvSpPr>
        <p:spPr>
          <a:xfrm>
            <a:off x="7401128" y="0"/>
            <a:ext cx="10886872" cy="10287000"/>
          </a:xfrm>
          <a:custGeom>
            <a:avLst/>
            <a:gdLst/>
            <a:ahLst/>
            <a:cxnLst/>
            <a:rect l="l" t="t" r="r" b="b"/>
            <a:pathLst>
              <a:path w="10886872" h="10287000">
                <a:moveTo>
                  <a:pt x="0" y="0"/>
                </a:moveTo>
                <a:lnTo>
                  <a:pt x="10886872" y="0"/>
                </a:lnTo>
                <a:lnTo>
                  <a:pt x="108868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176855" t="-50249" r="-3179" b="-7202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TextBox 17"/>
          <p:cNvSpPr txBox="1"/>
          <p:nvPr/>
        </p:nvSpPr>
        <p:spPr>
          <a:xfrm>
            <a:off x="8068329" y="6726265"/>
            <a:ext cx="4109035" cy="1074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5750" lvl="0" indent="-285750" algn="l">
              <a:lnSpc>
                <a:spcPts val="2880"/>
              </a:lnSpc>
              <a:spcBef>
                <a:spcPct val="0"/>
              </a:spcBef>
              <a:buFontTx/>
              <a:buChar char="-"/>
            </a:pPr>
            <a:r>
              <a:rPr lang="en-US" dirty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INALIENABILIDADE</a:t>
            </a:r>
          </a:p>
          <a:p>
            <a:pPr marL="285750" lvl="0" indent="-285750" algn="l">
              <a:lnSpc>
                <a:spcPts val="2880"/>
              </a:lnSpc>
              <a:spcBef>
                <a:spcPct val="0"/>
              </a:spcBef>
              <a:buFontTx/>
              <a:buChar char="-"/>
            </a:pPr>
            <a:r>
              <a:rPr lang="en-US" sz="1800" u="none" strike="noStrike" dirty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IMPENHORABILIDADE</a:t>
            </a:r>
          </a:p>
          <a:p>
            <a:pPr marL="285750" lvl="0" indent="-285750" algn="l">
              <a:lnSpc>
                <a:spcPts val="2880"/>
              </a:lnSpc>
              <a:spcBef>
                <a:spcPct val="0"/>
              </a:spcBef>
              <a:buFontTx/>
              <a:buChar char="-"/>
            </a:pPr>
            <a:r>
              <a:rPr lang="en-US" dirty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INCOMUNICABILIDADE</a:t>
            </a:r>
            <a:endParaRPr lang="en-US" sz="1800" u="none" strike="noStrike" dirty="0">
              <a:solidFill>
                <a:srgbClr val="FFFFFF"/>
              </a:solidFill>
              <a:latin typeface="Arial Nova"/>
              <a:ea typeface="Arial Nova"/>
              <a:cs typeface="Arial Nova"/>
              <a:sym typeface="Arial Nova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3511765" y="1582765"/>
            <a:ext cx="4109035" cy="2562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880"/>
              </a:lnSpc>
              <a:spcBef>
                <a:spcPct val="0"/>
              </a:spcBef>
            </a:pPr>
            <a:r>
              <a:rPr lang="pt-BR" sz="1800" u="none" strike="noStrike" dirty="0">
                <a:solidFill>
                  <a:srgbClr val="08262E"/>
                </a:solidFill>
                <a:latin typeface="Arial Nova"/>
                <a:ea typeface="Arial Nova"/>
                <a:cs typeface="Arial Nova"/>
                <a:sym typeface="Arial Nova"/>
              </a:rPr>
              <a:t>Cabe destacar aqui uma decisão do CSM – Apelação nº 1031560-50.2018.8.26.0506 que permitiu o registro da nua-propriedade mesmo havendo indisponibilidade em relação ao usufrutuário, num negócio de venda e compra bipartida.</a:t>
            </a:r>
            <a:endParaRPr lang="en-US" sz="1800" u="none" strike="noStrike" dirty="0">
              <a:solidFill>
                <a:srgbClr val="08262E"/>
              </a:solidFill>
              <a:latin typeface="Arial Nova"/>
              <a:ea typeface="Arial Nova"/>
              <a:cs typeface="Arial Nova"/>
              <a:sym typeface="Arial Nova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8068328" y="1004225"/>
            <a:ext cx="3354409" cy="3965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DOAÇÃO BIPARTIDA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511765" y="1004225"/>
            <a:ext cx="3554740" cy="3965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60"/>
              </a:lnSpc>
              <a:spcBef>
                <a:spcPct val="0"/>
              </a:spcBef>
            </a:pPr>
            <a:r>
              <a:rPr lang="en-US" sz="2400" b="1" u="none" strike="noStrike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DOAÇÃO BIPARTIDA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057442" y="6124847"/>
            <a:ext cx="3982158" cy="3965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60"/>
              </a:lnSpc>
              <a:spcBef>
                <a:spcPct val="0"/>
              </a:spcBef>
            </a:pPr>
            <a:r>
              <a:rPr lang="en-US" sz="2400" b="1" u="none" strike="noStrike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CLÁUSULAS RESTRITIVAS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068329" y="1582765"/>
            <a:ext cx="4109035" cy="2190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pt-BR" sz="1800" dirty="0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Ocorre quando o doador doa o usufruto para um donatário e a nua-propriedade para outro. </a:t>
            </a:r>
          </a:p>
          <a:p>
            <a:pPr algn="l">
              <a:lnSpc>
                <a:spcPts val="2880"/>
              </a:lnSpc>
            </a:pPr>
            <a:r>
              <a:rPr lang="pt-BR" sz="1800" dirty="0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É comum no caso de avós que doam o usufruto aos filhos e a nua-propriedade aos netos.</a:t>
            </a:r>
            <a:endParaRPr lang="en-US" sz="1800" dirty="0">
              <a:solidFill>
                <a:srgbClr val="D9D9D9"/>
              </a:solidFill>
              <a:latin typeface="Arial Nova"/>
              <a:ea typeface="Arial Nova"/>
              <a:cs typeface="Arial Nova"/>
              <a:sym typeface="Arial Nova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3511764" y="6147725"/>
            <a:ext cx="3971271" cy="3965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CLÁUSULAS RESTRITIVAS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511765" y="6726265"/>
            <a:ext cx="4109035" cy="2934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80"/>
              </a:lnSpc>
            </a:pPr>
            <a:r>
              <a:rPr lang="pt-BR" sz="1800" dirty="0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Embora a indicação de justa causa esteja prevista na imposição de clausulas restritivas sobre os bens da legitima apenas no testamento (artigo 1.848, CC), o CSM/SP entende que também precisa ser declarada na doação quando esta se relacionar a bens da legitima.</a:t>
            </a:r>
            <a:endParaRPr lang="en-US" sz="1800" dirty="0">
              <a:solidFill>
                <a:srgbClr val="D9D9D9"/>
              </a:solidFill>
              <a:latin typeface="Arial Nova"/>
              <a:ea typeface="Arial Nova"/>
              <a:cs typeface="Arial Nova"/>
              <a:sym typeface="Arial Nova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221495" y="1593374"/>
            <a:ext cx="5512431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5600" b="1" dirty="0" err="1">
                <a:solidFill>
                  <a:srgbClr val="10101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Usufruto</a:t>
            </a:r>
            <a:endParaRPr lang="en-US" sz="5600" b="1" dirty="0">
              <a:solidFill>
                <a:srgbClr val="101010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221496" y="2815510"/>
            <a:ext cx="4643986" cy="5909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80"/>
              </a:lnSpc>
            </a:pPr>
            <a:r>
              <a:rPr lang="pt-BR" sz="2400" dirty="0">
                <a:latin typeface="Arial Nova" panose="020B0504020202020204" pitchFamily="34" charset="0"/>
              </a:rPr>
              <a:t>Doação com reserva de usufruto em favor de só um dos cônjuges: </a:t>
            </a:r>
            <a:r>
              <a:rPr lang="pt-BR" sz="2400" dirty="0">
                <a:latin typeface="Arial Nova Bold" panose="020B0804020202020204" charset="0"/>
              </a:rPr>
              <a:t>Doação - usufruto vitalício - reserva e instituição - totalidade. CSMSP - Apelação Cível: 994-6/7. </a:t>
            </a:r>
            <a:r>
              <a:rPr lang="pt-BR" sz="2400" dirty="0">
                <a:latin typeface="Arial Nova" panose="020B0504020202020204" pitchFamily="34" charset="0"/>
              </a:rPr>
              <a:t>A doação com reserva de usufruto foi promovida em conjunto pelos titulares do domínio que de forma expressa e clara manifestaram a inequívoca intenção de manter a reserva do usufruto somente em favor de um dos doadores. Houve renúncia do outro em reserva-lo para si ou participar da reserva.</a:t>
            </a:r>
          </a:p>
          <a:p>
            <a:pPr algn="l">
              <a:lnSpc>
                <a:spcPts val="2880"/>
              </a:lnSpc>
            </a:pPr>
            <a:endParaRPr lang="en-US" sz="1800" dirty="0">
              <a:solidFill>
                <a:srgbClr val="545454"/>
              </a:solidFill>
              <a:latin typeface="Arial Nova" panose="020B0504020202020204" pitchFamily="34" charset="0"/>
              <a:ea typeface="Arial Nova"/>
              <a:cs typeface="Arial Nova"/>
              <a:sym typeface="Arial Nov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64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3979" t="-48767" r="-2726" b="-7350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 rot="5400000">
            <a:off x="-1947529" y="1947529"/>
            <a:ext cx="4238545" cy="343487"/>
            <a:chOff x="0" y="0"/>
            <a:chExt cx="1116325" cy="904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16324" cy="90466"/>
            </a:xfrm>
            <a:custGeom>
              <a:avLst/>
              <a:gdLst/>
              <a:ahLst/>
              <a:cxnLst/>
              <a:rect l="l" t="t" r="r" b="b"/>
              <a:pathLst>
                <a:path w="1116324" h="90466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712082" y="1593374"/>
            <a:ext cx="15128118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5599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DOAÇÃO COM CLÁUSULA DE REVERSÃO</a:t>
            </a: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0DCEC089-AB4A-E872-A7C4-BDEA96F2F5A5}"/>
              </a:ext>
            </a:extLst>
          </p:cNvPr>
          <p:cNvSpPr txBox="1"/>
          <p:nvPr/>
        </p:nvSpPr>
        <p:spPr>
          <a:xfrm>
            <a:off x="1712082" y="2781300"/>
            <a:ext cx="11318118" cy="6647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Arial Nova Bold" panose="020B0804020202020204" charset="0"/>
              </a:rPr>
              <a:t>Art. 547, CC: </a:t>
            </a:r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Arial Nova" panose="020B0504020202020204" pitchFamily="34" charset="0"/>
              </a:rPr>
              <a:t>"O doador pode estipular que os bens doados voltem ao seu patrimônio se o donatário falecer antes dele”</a:t>
            </a:r>
          </a:p>
          <a:p>
            <a:pPr lvl="0" algn="just"/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Arial Nova Bold" panose="020B0804020202020204" charset="0"/>
              </a:rPr>
              <a:t>Características: </a:t>
            </a:r>
          </a:p>
          <a:p>
            <a:pPr marL="342900" lvl="0" indent="-342900" algn="just">
              <a:buAutoNum type="alphaLcParenR"/>
            </a:pPr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Arial Nova" panose="020B0504020202020204" pitchFamily="34" charset="0"/>
              </a:rPr>
              <a:t>Condição resolutiva suspensiva: propriedade resolúvel – basta que seja averbado o óbito para que o imóvel retorne ao patrimônio do doador;</a:t>
            </a:r>
          </a:p>
          <a:p>
            <a:pPr marL="342900" lvl="0" indent="-342900" algn="just">
              <a:buAutoNum type="alphaLcParenR"/>
            </a:pPr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Arial Nova" panose="020B0504020202020204" pitchFamily="34" charset="0"/>
              </a:rPr>
              <a:t>Proteção do patrimônio familiar;</a:t>
            </a:r>
          </a:p>
          <a:p>
            <a:pPr marL="342900" lvl="0" indent="-342900" algn="just">
              <a:buAutoNum type="alphaLcParenR"/>
            </a:pPr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Arial Nova" panose="020B0504020202020204" pitchFamily="34" charset="0"/>
              </a:rPr>
              <a:t>Não se confunde com fideicomisso;</a:t>
            </a:r>
          </a:p>
          <a:p>
            <a:pPr marL="342900" lvl="0" indent="-342900" algn="just">
              <a:buAutoNum type="alphaLcParenR"/>
            </a:pPr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Arial Nova" panose="020B0504020202020204" pitchFamily="34" charset="0"/>
              </a:rPr>
              <a:t>Não é possível em favor de terceiros</a:t>
            </a:r>
          </a:p>
          <a:p>
            <a:pPr lvl="0" algn="just"/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Arial Nova Bold" panose="020B0804020202020204" charset="0"/>
              </a:rPr>
              <a:t>Aplicação Prática: </a:t>
            </a:r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Arial Nova" panose="020B0504020202020204" pitchFamily="34" charset="0"/>
              </a:rPr>
              <a:t>Ideal para doações entre cônjuges ou para descendentes em situação de risco.</a:t>
            </a:r>
          </a:p>
          <a:p>
            <a:pPr algn="just"/>
            <a:r>
              <a:rPr lang="pt-BR" b="1" dirty="0">
                <a:solidFill>
                  <a:schemeClr val="bg1">
                    <a:lumMod val="95000"/>
                  </a:schemeClr>
                </a:solidFill>
                <a:latin typeface="Arial Nova Bold" panose="020B0804020202020204" charset="0"/>
              </a:rPr>
              <a:t>Questão relevante: Pode ser estipulada a clausula de reversão fora da hipótese do doador sobreviver ao donatário? A hipótese de reversão prevista no artigo 547 do CC é taxativa?</a:t>
            </a:r>
          </a:p>
          <a:p>
            <a:pPr algn="just"/>
            <a:r>
              <a:rPr lang="pt-BR" b="1" dirty="0">
                <a:solidFill>
                  <a:schemeClr val="bg1">
                    <a:lumMod val="95000"/>
                  </a:schemeClr>
                </a:solidFill>
                <a:latin typeface="Arial Nova Bold" panose="020B0804020202020204" charset="0"/>
              </a:rPr>
              <a:t>Doação - cláusula de reversão - admissibilidade. Terceiro - prejuízo - ausência. 1VRPSP - Processo: 583.00.2008.105272-6 Localidade: São Paulo (11º SRI) Data de Julgamento: 05/06/2008 Relator: Gustavo Henrique Bretas Marzagão Jurisprudência: Indefinido Legislação: Art. 553 do Código Civil e art. 203, II, da Lei nº 6.015/73. DÚVIDA IMOBILIÁRIA - recusa de registro de escritura de doação com cláusula de reversão - afastamento do óbice, pois a cláusula não viola o ordenamento jurídico - interessados maiores e capazes - ausência prejuízo a terceiros - improcedência.</a:t>
            </a:r>
          </a:p>
          <a:p>
            <a:pPr algn="just"/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Arial Nova" panose="020B0504020202020204" pitchFamily="34" charset="0"/>
              </a:rPr>
              <a:t>No caso foi imposta a cláusula de reversão para que o bem doado voltasse ao patrimônio do doador no caso de extinção de união estável em razão de comprovada ou confessada infidelidade da donatária, em juízo, garantindo contraditório e ampla defesa.</a:t>
            </a:r>
          </a:p>
          <a:p>
            <a:pPr algn="just"/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Arial Nova" panose="020B0504020202020204" pitchFamily="34" charset="0"/>
              </a:rPr>
              <a:t>Para Nelson </a:t>
            </a:r>
            <a:r>
              <a:rPr lang="pt-BR" dirty="0" err="1">
                <a:solidFill>
                  <a:schemeClr val="bg1">
                    <a:lumMod val="95000"/>
                  </a:schemeClr>
                </a:solidFill>
                <a:latin typeface="Arial Nova" panose="020B0504020202020204" pitchFamily="34" charset="0"/>
              </a:rPr>
              <a:t>Rosenvald</a:t>
            </a:r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Arial Nova" panose="020B0504020202020204" pitchFamily="34" charset="0"/>
              </a:rPr>
              <a:t>, a norma traz rol meramente exemplificativo, e não taxativo. Para a doutrina de Carlos Roberto Gonçalves: "Nada impede que se convencione a reversão do bem, ainda vivo o donatário, pois nada há de ilícito, ou de contrário ao nosso sistema, determinar que uma doação se resolva, após o decurso de certo tempo ou verificada certa condição.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7352672" cy="10287000"/>
            <a:chOff x="0" y="0"/>
            <a:chExt cx="1936506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36506" cy="2709333"/>
            </a:xfrm>
            <a:custGeom>
              <a:avLst/>
              <a:gdLst/>
              <a:ahLst/>
              <a:cxnLst/>
              <a:rect l="l" t="t" r="r" b="b"/>
              <a:pathLst>
                <a:path w="1936506" h="2709333">
                  <a:moveTo>
                    <a:pt x="0" y="0"/>
                  </a:moveTo>
                  <a:lnTo>
                    <a:pt x="1936506" y="0"/>
                  </a:lnTo>
                  <a:lnTo>
                    <a:pt x="193650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0647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93650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0"/>
            <a:ext cx="7352672" cy="10287000"/>
          </a:xfrm>
          <a:custGeom>
            <a:avLst/>
            <a:gdLst/>
            <a:ahLst/>
            <a:cxnLst/>
            <a:rect l="l" t="t" r="r" b="b"/>
            <a:pathLst>
              <a:path w="7352672" h="10287000">
                <a:moveTo>
                  <a:pt x="0" y="0"/>
                </a:moveTo>
                <a:lnTo>
                  <a:pt x="7352672" y="0"/>
                </a:lnTo>
                <a:lnTo>
                  <a:pt x="73526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7500" t="-14305" r="-265368" b="-189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0" y="0"/>
            <a:ext cx="7352672" cy="10287000"/>
          </a:xfrm>
          <a:custGeom>
            <a:avLst/>
            <a:gdLst/>
            <a:ahLst/>
            <a:cxnLst/>
            <a:rect l="l" t="t" r="r" b="b"/>
            <a:pathLst>
              <a:path w="7352672" h="10287000">
                <a:moveTo>
                  <a:pt x="0" y="0"/>
                </a:moveTo>
                <a:lnTo>
                  <a:pt x="7352672" y="0"/>
                </a:lnTo>
                <a:lnTo>
                  <a:pt x="73526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161205" t="-50249" r="-153433" b="-72024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0" y="0"/>
            <a:ext cx="4506284" cy="343487"/>
            <a:chOff x="0" y="0"/>
            <a:chExt cx="1186840" cy="9046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86840" cy="90466"/>
            </a:xfrm>
            <a:custGeom>
              <a:avLst/>
              <a:gdLst/>
              <a:ahLst/>
              <a:cxnLst/>
              <a:rect l="l" t="t" r="r" b="b"/>
              <a:pathLst>
                <a:path w="1186840" h="90466">
                  <a:moveTo>
                    <a:pt x="0" y="0"/>
                  </a:moveTo>
                  <a:lnTo>
                    <a:pt x="1186840" y="0"/>
                  </a:lnTo>
                  <a:lnTo>
                    <a:pt x="1186840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186840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1347496"/>
            <a:ext cx="5753100" cy="7602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0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DIREITO DE ACRESCER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2400300"/>
            <a:ext cx="5184138" cy="6401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pt-BR" sz="1600" dirty="0">
                <a:solidFill>
                  <a:schemeClr val="bg1">
                    <a:lumMod val="95000"/>
                  </a:schemeClr>
                </a:solidFill>
                <a:latin typeface="Arial Nova" panose="020B0504020202020204" pitchFamily="34" charset="0"/>
              </a:rPr>
              <a:t>O direito de acrescer: l</a:t>
            </a:r>
            <a:r>
              <a:rPr lang="pt-BR" sz="1600" b="1" dirty="0">
                <a:solidFill>
                  <a:schemeClr val="bg1">
                    <a:lumMod val="95000"/>
                  </a:schemeClr>
                </a:solidFill>
                <a:latin typeface="Arial Nova" panose="020B0504020202020204" pitchFamily="34" charset="0"/>
              </a:rPr>
              <a:t>egal ou convencional</a:t>
            </a:r>
            <a:r>
              <a:rPr lang="pt-BR" sz="1600" dirty="0">
                <a:solidFill>
                  <a:schemeClr val="bg1">
                    <a:lumMod val="95000"/>
                  </a:schemeClr>
                </a:solidFill>
                <a:latin typeface="Arial Nova" panose="020B0504020202020204" pitchFamily="34" charset="0"/>
              </a:rPr>
              <a:t>.</a:t>
            </a:r>
          </a:p>
          <a:p>
            <a:pPr algn="just"/>
            <a:r>
              <a:rPr lang="pt-BR" sz="1600" dirty="0">
                <a:solidFill>
                  <a:schemeClr val="bg1">
                    <a:lumMod val="95000"/>
                  </a:schemeClr>
                </a:solidFill>
                <a:latin typeface="Arial Nova" panose="020B0504020202020204" pitchFamily="34" charset="0"/>
              </a:rPr>
              <a:t>O </a:t>
            </a:r>
            <a:r>
              <a:rPr lang="pt-BR" sz="1600" b="1" dirty="0">
                <a:solidFill>
                  <a:schemeClr val="bg1">
                    <a:lumMod val="95000"/>
                  </a:schemeClr>
                </a:solidFill>
                <a:latin typeface="Arial Nova" panose="020B0504020202020204" pitchFamily="34" charset="0"/>
              </a:rPr>
              <a:t>legal</a:t>
            </a:r>
            <a:r>
              <a:rPr lang="pt-BR" sz="1600" dirty="0">
                <a:solidFill>
                  <a:schemeClr val="bg1">
                    <a:lumMod val="95000"/>
                  </a:schemeClr>
                </a:solidFill>
                <a:latin typeface="Arial Nova" panose="020B0504020202020204" pitchFamily="34" charset="0"/>
              </a:rPr>
              <a:t> trata-se do direito que o cônjuge sobrevivente tem de subsistir em seu patrimônio a totalidade de um bem que foi doado ao casal, tendo participado da escritura de doação ambos como donatários. Para que se opere, a escritura precisa trazer de forma clara que a doação é feita ao casal – o fato de ser casados na comunhão universal de bens não implica no direito de acrescer automático, se não estiver expresso que foi doado ao casal (CSMSP – Apelação Cível 1007246-74.2023.8.26.0438).</a:t>
            </a:r>
          </a:p>
          <a:p>
            <a:pPr algn="just"/>
            <a:r>
              <a:rPr lang="pt-BR" sz="1600" dirty="0">
                <a:solidFill>
                  <a:schemeClr val="bg1">
                    <a:lumMod val="95000"/>
                  </a:schemeClr>
                </a:solidFill>
                <a:latin typeface="Arial Nova" panose="020B0504020202020204" pitchFamily="34" charset="0"/>
              </a:rPr>
              <a:t>O direito de acrescer </a:t>
            </a:r>
            <a:r>
              <a:rPr lang="pt-BR" sz="1600" b="1" dirty="0">
                <a:solidFill>
                  <a:schemeClr val="bg1">
                    <a:lumMod val="95000"/>
                  </a:schemeClr>
                </a:solidFill>
                <a:latin typeface="Arial Nova" panose="020B0504020202020204" pitchFamily="34" charset="0"/>
              </a:rPr>
              <a:t>convencional</a:t>
            </a:r>
            <a:r>
              <a:rPr lang="pt-BR" sz="1600" dirty="0">
                <a:solidFill>
                  <a:schemeClr val="bg1">
                    <a:lumMod val="95000"/>
                  </a:schemeClr>
                </a:solidFill>
                <a:latin typeface="Arial Nova" panose="020B0504020202020204" pitchFamily="34" charset="0"/>
              </a:rPr>
              <a:t> é aquele não vinculado ao casamento. Precisa constar expressamente do contrato de doação que no falecimento de um dos donatários a sua parte será acrescida ao do donatário sobrevivente. Ex: doador consta o direito de acrescer entre irmãos deixando expresso na escritura que em caso de falecimento de quaisquer dos donatários, seu quinhão caberá ao sobrevivente.</a:t>
            </a:r>
          </a:p>
          <a:p>
            <a:pPr algn="just"/>
            <a:r>
              <a:rPr lang="pt-BR" sz="1600" dirty="0">
                <a:solidFill>
                  <a:schemeClr val="bg1">
                    <a:lumMod val="95000"/>
                  </a:schemeClr>
                </a:solidFill>
                <a:latin typeface="Arial Nova" panose="020B0504020202020204" pitchFamily="34" charset="0"/>
              </a:rPr>
              <a:t>No caso de companheiro deve constar expressamente no título pois o entendimento majoritário que não se opera de pleno direito, como no casamento. </a:t>
            </a:r>
          </a:p>
          <a:p>
            <a:pPr algn="just"/>
            <a:r>
              <a:rPr lang="pt-BR" sz="1600" dirty="0">
                <a:solidFill>
                  <a:schemeClr val="bg1">
                    <a:lumMod val="95000"/>
                  </a:schemeClr>
                </a:solidFill>
                <a:latin typeface="Arial Nova" panose="020B0504020202020204" pitchFamily="34" charset="0"/>
              </a:rPr>
              <a:t>É instrumento de planejamento sucessório pois o bem não será objeto de inventário e no Estado de SP não há incidência tributaria pelo implemento do direito de acrescer (Consulta nº 17295 de 27/04/2018)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215070"/>
            <a:ext cx="18288000" cy="3073179"/>
            <a:chOff x="0" y="0"/>
            <a:chExt cx="4816593" cy="80939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809397"/>
            </a:xfrm>
            <a:custGeom>
              <a:avLst/>
              <a:gdLst/>
              <a:ahLst/>
              <a:cxnLst/>
              <a:rect l="l" t="t" r="r" b="b"/>
              <a:pathLst>
                <a:path w="4816592" h="809397">
                  <a:moveTo>
                    <a:pt x="0" y="0"/>
                  </a:moveTo>
                  <a:lnTo>
                    <a:pt x="4816592" y="0"/>
                  </a:lnTo>
                  <a:lnTo>
                    <a:pt x="4816592" y="809397"/>
                  </a:lnTo>
                  <a:lnTo>
                    <a:pt x="0" y="809397"/>
                  </a:lnTo>
                  <a:close/>
                </a:path>
              </a:pathLst>
            </a:custGeom>
            <a:solidFill>
              <a:srgbClr val="10647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8474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7215070"/>
            <a:ext cx="18288000" cy="3071930"/>
          </a:xfrm>
          <a:custGeom>
            <a:avLst/>
            <a:gdLst/>
            <a:ahLst/>
            <a:cxnLst/>
            <a:rect l="l" t="t" r="r" b="b"/>
            <a:pathLst>
              <a:path w="18288000" h="3071930">
                <a:moveTo>
                  <a:pt x="0" y="0"/>
                </a:moveTo>
                <a:lnTo>
                  <a:pt x="18288000" y="0"/>
                </a:lnTo>
                <a:lnTo>
                  <a:pt x="18288000" y="3071930"/>
                </a:lnTo>
                <a:lnTo>
                  <a:pt x="0" y="30719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l="-3015" t="-282775" r="-46896" b="-6345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0" y="7212928"/>
            <a:ext cx="18288000" cy="3074072"/>
          </a:xfrm>
          <a:custGeom>
            <a:avLst/>
            <a:gdLst/>
            <a:ahLst/>
            <a:cxnLst/>
            <a:rect l="l" t="t" r="r" b="b"/>
            <a:pathLst>
              <a:path w="18288000" h="3074072">
                <a:moveTo>
                  <a:pt x="0" y="0"/>
                </a:moveTo>
                <a:lnTo>
                  <a:pt x="18288000" y="0"/>
                </a:lnTo>
                <a:lnTo>
                  <a:pt x="18288000" y="3074072"/>
                </a:lnTo>
                <a:lnTo>
                  <a:pt x="0" y="30740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4812" t="-402789" r="-1892" b="-24102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1544726" y="8337675"/>
            <a:ext cx="16057473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5599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A DOAÇÃO NO AMBIENTE DAS HOLDINGS</a:t>
            </a:r>
          </a:p>
        </p:txBody>
      </p:sp>
      <p:sp>
        <p:nvSpPr>
          <p:cNvPr id="8" name="AutoShape 8"/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3176705" y="1394134"/>
            <a:ext cx="5047269" cy="5047269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71C42"/>
          </a:solidFill>
        </p:spPr>
        <p:txBody>
          <a:bodyPr/>
          <a:lstStyle/>
          <a:p>
            <a:endParaRPr lang="pt-BR"/>
          </a:p>
        </p:txBody>
      </p:sp>
      <p:sp>
        <p:nvSpPr>
          <p:cNvPr id="13" name="Freeform 13"/>
          <p:cNvSpPr/>
          <p:nvPr/>
        </p:nvSpPr>
        <p:spPr>
          <a:xfrm>
            <a:off x="7640206" y="2073729"/>
            <a:ext cx="4367674" cy="4367674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4DE1C7"/>
          </a:solidFill>
        </p:spPr>
        <p:txBody>
          <a:bodyPr/>
          <a:lstStyle/>
          <a:p>
            <a:endParaRPr lang="pt-BR"/>
          </a:p>
        </p:txBody>
      </p:sp>
      <p:sp>
        <p:nvSpPr>
          <p:cNvPr id="16" name="Freeform 16"/>
          <p:cNvSpPr/>
          <p:nvPr/>
        </p:nvSpPr>
        <p:spPr>
          <a:xfrm>
            <a:off x="11604791" y="2934898"/>
            <a:ext cx="3506505" cy="3506505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137A8A"/>
          </a:solidFill>
        </p:spPr>
        <p:txBody>
          <a:bodyPr/>
          <a:lstStyle/>
          <a:p>
            <a:endParaRPr lang="pt-BR"/>
          </a:p>
        </p:txBody>
      </p:sp>
      <p:sp>
        <p:nvSpPr>
          <p:cNvPr id="18" name="TextBox 18"/>
          <p:cNvSpPr txBox="1"/>
          <p:nvPr/>
        </p:nvSpPr>
        <p:spPr>
          <a:xfrm>
            <a:off x="4069716" y="3150978"/>
            <a:ext cx="3205877" cy="105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Encargo</a:t>
            </a:r>
            <a:endParaRPr lang="en-US" sz="6399" b="1" dirty="0">
              <a:solidFill>
                <a:srgbClr val="FFFFFF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648817" y="4241093"/>
            <a:ext cx="2103044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dirty="0" err="1">
                <a:solidFill>
                  <a:srgbClr val="EEF2F5"/>
                </a:solidFill>
                <a:latin typeface="Arial Nova"/>
                <a:ea typeface="Arial Nova"/>
                <a:cs typeface="Arial Nova"/>
                <a:sym typeface="Arial Nova"/>
              </a:rPr>
              <a:t>Obrigação</a:t>
            </a:r>
            <a:r>
              <a:rPr lang="en-US" dirty="0">
                <a:solidFill>
                  <a:srgbClr val="EEF2F5"/>
                </a:solidFill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dirty="0" err="1">
                <a:solidFill>
                  <a:srgbClr val="EEF2F5"/>
                </a:solidFill>
                <a:latin typeface="Arial Nova"/>
                <a:ea typeface="Arial Nova"/>
                <a:cs typeface="Arial Nova"/>
                <a:sym typeface="Arial Nova"/>
              </a:rPr>
              <a:t>imposta</a:t>
            </a:r>
            <a:r>
              <a:rPr lang="en-US" dirty="0">
                <a:solidFill>
                  <a:srgbClr val="EEF2F5"/>
                </a:solidFill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dirty="0" err="1">
                <a:solidFill>
                  <a:srgbClr val="EEF2F5"/>
                </a:solidFill>
                <a:latin typeface="Arial Nova"/>
                <a:ea typeface="Arial Nova"/>
                <a:cs typeface="Arial Nova"/>
                <a:sym typeface="Arial Nova"/>
              </a:rPr>
              <a:t>ao</a:t>
            </a:r>
            <a:r>
              <a:rPr lang="en-US" dirty="0">
                <a:solidFill>
                  <a:srgbClr val="EEF2F5"/>
                </a:solidFill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dirty="0" err="1">
                <a:solidFill>
                  <a:srgbClr val="EEF2F5"/>
                </a:solidFill>
                <a:latin typeface="Arial Nova"/>
                <a:ea typeface="Arial Nova"/>
                <a:cs typeface="Arial Nova"/>
                <a:sym typeface="Arial Nova"/>
              </a:rPr>
              <a:t>donatário</a:t>
            </a:r>
            <a:endParaRPr lang="en-US" dirty="0">
              <a:solidFill>
                <a:srgbClr val="EEF2F5"/>
              </a:solidFill>
              <a:latin typeface="Arial Nova"/>
              <a:ea typeface="Arial Nova"/>
              <a:cs typeface="Arial Nova"/>
              <a:sym typeface="Arial Nova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8216607" y="3262050"/>
            <a:ext cx="3205877" cy="912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4800" b="1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Condição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598884" y="4201843"/>
            <a:ext cx="2442842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dirty="0" err="1">
                <a:latin typeface="Arial Nova"/>
                <a:ea typeface="Arial Nova"/>
                <a:cs typeface="Arial Nova"/>
                <a:sym typeface="Arial Nova"/>
              </a:rPr>
              <a:t>Evento</a:t>
            </a:r>
            <a:r>
              <a:rPr lang="en-US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dirty="0" err="1">
                <a:latin typeface="Arial Nova"/>
                <a:ea typeface="Arial Nova"/>
                <a:cs typeface="Arial Nova"/>
                <a:sym typeface="Arial Nova"/>
              </a:rPr>
              <a:t>futuro</a:t>
            </a:r>
            <a:r>
              <a:rPr lang="en-US" dirty="0">
                <a:latin typeface="Arial Nova"/>
                <a:ea typeface="Arial Nova"/>
                <a:cs typeface="Arial Nova"/>
                <a:sym typeface="Arial Nova"/>
              </a:rPr>
              <a:t> e </a:t>
            </a:r>
            <a:r>
              <a:rPr lang="en-US" dirty="0" err="1">
                <a:latin typeface="Arial Nova"/>
                <a:ea typeface="Arial Nova"/>
                <a:cs typeface="Arial Nova"/>
                <a:sym typeface="Arial Nova"/>
              </a:rPr>
              <a:t>incerto</a:t>
            </a:r>
            <a:r>
              <a:rPr lang="en-US" dirty="0">
                <a:latin typeface="Arial Nova"/>
                <a:ea typeface="Arial Nova"/>
                <a:cs typeface="Arial Nova"/>
                <a:sym typeface="Arial Nova"/>
              </a:rPr>
              <a:t> – </a:t>
            </a:r>
            <a:r>
              <a:rPr lang="en-US" dirty="0" err="1">
                <a:latin typeface="Arial Nova"/>
                <a:ea typeface="Arial Nova"/>
                <a:cs typeface="Arial Nova"/>
                <a:sym typeface="Arial Nova"/>
              </a:rPr>
              <a:t>suspensiva</a:t>
            </a:r>
            <a:r>
              <a:rPr lang="en-US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dirty="0" err="1">
                <a:latin typeface="Arial Nova"/>
                <a:ea typeface="Arial Nova"/>
                <a:cs typeface="Arial Nova"/>
                <a:sym typeface="Arial Nova"/>
              </a:rPr>
              <a:t>ou</a:t>
            </a:r>
            <a:r>
              <a:rPr lang="en-US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dirty="0" err="1">
                <a:latin typeface="Arial Nova"/>
                <a:ea typeface="Arial Nova"/>
                <a:cs typeface="Arial Nova"/>
                <a:sym typeface="Arial Nova"/>
              </a:rPr>
              <a:t>resolutiva</a:t>
            </a:r>
            <a:endParaRPr lang="en-US" dirty="0">
              <a:latin typeface="Arial Nova"/>
              <a:ea typeface="Arial Nova"/>
              <a:cs typeface="Arial Nova"/>
              <a:sym typeface="Arial Nova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2270642" y="3914373"/>
            <a:ext cx="2174555" cy="737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3200" b="1" dirty="0" err="1">
                <a:solidFill>
                  <a:schemeClr val="bg1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Estratégias</a:t>
            </a:r>
            <a:endParaRPr lang="en-US" sz="3200" b="1" dirty="0">
              <a:solidFill>
                <a:schemeClr val="bg1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2357810" y="4719715"/>
            <a:ext cx="2000218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00" dirty="0" err="1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Resolução</a:t>
            </a:r>
            <a:r>
              <a:rPr lang="en-US" sz="1600" dirty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 de </a:t>
            </a:r>
            <a:r>
              <a:rPr lang="en-US" sz="1600" dirty="0" err="1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conflitos</a:t>
            </a:r>
            <a:r>
              <a:rPr lang="en-US" sz="1600" dirty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familiares</a:t>
            </a:r>
            <a:endParaRPr lang="en-US" sz="1600" dirty="0">
              <a:solidFill>
                <a:schemeClr val="bg1"/>
              </a:solidFill>
              <a:latin typeface="Arial Nova"/>
              <a:ea typeface="Arial Nova"/>
              <a:cs typeface="Arial Nova"/>
              <a:sym typeface="Arial Nova"/>
            </a:endParaRPr>
          </a:p>
        </p:txBody>
      </p:sp>
      <p:grpSp>
        <p:nvGrpSpPr>
          <p:cNvPr id="24" name="Group 24"/>
          <p:cNvGrpSpPr/>
          <p:nvPr/>
        </p:nvGrpSpPr>
        <p:grpSpPr>
          <a:xfrm>
            <a:off x="0" y="9943513"/>
            <a:ext cx="4848665" cy="343487"/>
            <a:chOff x="0" y="0"/>
            <a:chExt cx="1277015" cy="90466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277015" cy="90466"/>
            </a:xfrm>
            <a:custGeom>
              <a:avLst/>
              <a:gdLst/>
              <a:ahLst/>
              <a:cxnLst/>
              <a:rect l="l" t="t" r="r" b="b"/>
              <a:pathLst>
                <a:path w="1277015" h="90466">
                  <a:moveTo>
                    <a:pt x="0" y="0"/>
                  </a:moveTo>
                  <a:lnTo>
                    <a:pt x="1277015" y="0"/>
                  </a:lnTo>
                  <a:lnTo>
                    <a:pt x="1277015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1277015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694360" y="0"/>
            <a:ext cx="8593640" cy="10287000"/>
            <a:chOff x="0" y="0"/>
            <a:chExt cx="2037011" cy="243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37011" cy="2438400"/>
            </a:xfrm>
            <a:custGeom>
              <a:avLst/>
              <a:gdLst/>
              <a:ahLst/>
              <a:cxnLst/>
              <a:rect l="l" t="t" r="r" b="b"/>
              <a:pathLst>
                <a:path w="2037011" h="2438400">
                  <a:moveTo>
                    <a:pt x="0" y="0"/>
                  </a:moveTo>
                  <a:lnTo>
                    <a:pt x="2037011" y="0"/>
                  </a:lnTo>
                  <a:lnTo>
                    <a:pt x="2037011" y="2438400"/>
                  </a:lnTo>
                  <a:lnTo>
                    <a:pt x="0" y="2438400"/>
                  </a:lnTo>
                  <a:close/>
                </a:path>
              </a:pathLst>
            </a:custGeom>
            <a:solidFill>
              <a:srgbClr val="10647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037011" cy="2476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694360" y="0"/>
            <a:ext cx="8593640" cy="10287000"/>
          </a:xfrm>
          <a:custGeom>
            <a:avLst/>
            <a:gdLst/>
            <a:ahLst/>
            <a:cxnLst/>
            <a:rect l="l" t="t" r="r" b="b"/>
            <a:pathLst>
              <a:path w="8593640" h="10287000">
                <a:moveTo>
                  <a:pt x="0" y="0"/>
                </a:moveTo>
                <a:lnTo>
                  <a:pt x="8593640" y="0"/>
                </a:lnTo>
                <a:lnTo>
                  <a:pt x="859364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l="-119225" t="-14305" r="-99798" b="-189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4812" t="-50249" r="-1892" b="-7202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11067384" y="1333500"/>
            <a:ext cx="5468016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5599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CASO PRÁTICO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57380" y="2705100"/>
            <a:ext cx="7467600" cy="6401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pt-BR" sz="1600" dirty="0">
                <a:solidFill>
                  <a:schemeClr val="bg1">
                    <a:lumMod val="95000"/>
                  </a:schemeClr>
                </a:solidFill>
                <a:latin typeface="Arial Nova" panose="020B0504020202020204" pitchFamily="34" charset="0"/>
              </a:rPr>
              <a:t>Sebrae: 90% das empresas brasileiras são familiares e 70% desses negócios não resistem à segunda geração da família.</a:t>
            </a:r>
          </a:p>
          <a:p>
            <a:pPr algn="just"/>
            <a:r>
              <a:rPr lang="pt-BR" sz="1600" dirty="0">
                <a:solidFill>
                  <a:schemeClr val="bg1">
                    <a:lumMod val="95000"/>
                  </a:schemeClr>
                </a:solidFill>
                <a:latin typeface="Arial Nova Bold" panose="020B0804020202020204" charset="0"/>
              </a:rPr>
              <a:t>Empresário com Empresa Familiar e patrimônio de R$ 50 milhões (holding operacional): herdeiros: esposa e 03 filhos. O objetivo desse cliente era uma sucessão sem impacto operacional, redução dos encargos tributários e planejamento sucessório seguindo o que ele entendia por saudável a empresa.</a:t>
            </a:r>
          </a:p>
          <a:p>
            <a:pPr algn="just"/>
            <a:endParaRPr lang="pt-BR" sz="1600" dirty="0">
              <a:solidFill>
                <a:schemeClr val="bg1">
                  <a:lumMod val="95000"/>
                </a:schemeClr>
              </a:solidFill>
              <a:latin typeface="Arial Nova Bold" panose="020B0804020202020204" charset="0"/>
            </a:endParaRPr>
          </a:p>
          <a:p>
            <a:r>
              <a:rPr lang="pt-BR" sz="1600" dirty="0">
                <a:solidFill>
                  <a:schemeClr val="bg1">
                    <a:lumMod val="95000"/>
                  </a:schemeClr>
                </a:solidFill>
                <a:latin typeface="Arial Nova Bold" panose="020B0804020202020204" charset="0"/>
              </a:rPr>
              <a:t>Primeira fase (reorganização societária):</a:t>
            </a:r>
          </a:p>
          <a:p>
            <a:r>
              <a:rPr lang="pt-BR" sz="1600" dirty="0">
                <a:solidFill>
                  <a:schemeClr val="bg1">
                    <a:lumMod val="95000"/>
                  </a:schemeClr>
                </a:solidFill>
                <a:latin typeface="Arial Nova Bold" panose="020B0804020202020204" charset="0"/>
              </a:rPr>
              <a:t>a) criou-se uma holding pura com integralização das quotas da empresa operacional</a:t>
            </a:r>
          </a:p>
          <a:p>
            <a:r>
              <a:rPr lang="pt-BR" sz="1600" dirty="0">
                <a:solidFill>
                  <a:schemeClr val="bg1">
                    <a:lumMod val="95000"/>
                  </a:schemeClr>
                </a:solidFill>
                <a:latin typeface="Arial Nova Bold" panose="020B0804020202020204" charset="0"/>
              </a:rPr>
              <a:t>b) foram emitidas ações ordinárias e preferenciais</a:t>
            </a:r>
          </a:p>
          <a:p>
            <a:endParaRPr lang="pt-BR" sz="1600" dirty="0">
              <a:solidFill>
                <a:schemeClr val="bg1">
                  <a:lumMod val="95000"/>
                </a:schemeClr>
              </a:solidFill>
              <a:latin typeface="Arial Nova Bold" panose="020B0804020202020204" charset="0"/>
            </a:endParaRPr>
          </a:p>
          <a:p>
            <a:r>
              <a:rPr lang="pt-BR" sz="1600" dirty="0">
                <a:solidFill>
                  <a:schemeClr val="bg1">
                    <a:lumMod val="95000"/>
                  </a:schemeClr>
                </a:solidFill>
                <a:latin typeface="Arial Nova Bold" panose="020B0804020202020204" charset="0"/>
              </a:rPr>
              <a:t>Segunda fase - Doações Escalonadas:</a:t>
            </a:r>
          </a:p>
          <a:p>
            <a:r>
              <a:rPr lang="pt-BR" sz="1600" dirty="0">
                <a:solidFill>
                  <a:schemeClr val="bg1">
                    <a:lumMod val="95000"/>
                  </a:schemeClr>
                </a:solidFill>
                <a:latin typeface="Arial Nova Bold" panose="020B0804020202020204" charset="0"/>
              </a:rPr>
              <a:t>a) No primeiro ano: </a:t>
            </a:r>
            <a:r>
              <a:rPr lang="pt-BR" sz="1600" dirty="0">
                <a:solidFill>
                  <a:schemeClr val="bg1">
                    <a:lumMod val="95000"/>
                  </a:schemeClr>
                </a:solidFill>
                <a:latin typeface="Arial Nova" panose="020B0504020202020204" pitchFamily="34" charset="0"/>
              </a:rPr>
              <a:t>Doação de 15% das ações preferenciais com usufruto vitalício;</a:t>
            </a:r>
          </a:p>
          <a:p>
            <a:r>
              <a:rPr lang="pt-BR" sz="1600" dirty="0">
                <a:solidFill>
                  <a:schemeClr val="bg1">
                    <a:lumMod val="95000"/>
                  </a:schemeClr>
                </a:solidFill>
                <a:latin typeface="Arial Nova Bold" panose="020B0804020202020204" charset="0"/>
              </a:rPr>
              <a:t>b) No segundo ano:</a:t>
            </a:r>
            <a:r>
              <a:rPr lang="pt-BR" sz="1600" dirty="0">
                <a:solidFill>
                  <a:schemeClr val="bg1">
                    <a:lumMod val="95000"/>
                  </a:schemeClr>
                </a:solidFill>
                <a:latin typeface="Arial Nova" panose="020B0504020202020204" pitchFamily="34" charset="0"/>
              </a:rPr>
              <a:t> Doação de 10% das ações ordinárias sem direito a voto</a:t>
            </a:r>
          </a:p>
          <a:p>
            <a:r>
              <a:rPr lang="pt-BR" sz="1600" dirty="0">
                <a:solidFill>
                  <a:schemeClr val="bg1">
                    <a:lumMod val="95000"/>
                  </a:schemeClr>
                </a:solidFill>
                <a:latin typeface="Arial Nova Bold" panose="020B0804020202020204" charset="0"/>
              </a:rPr>
              <a:t>c) No terceiro ano: </a:t>
            </a:r>
            <a:r>
              <a:rPr lang="pt-BR" sz="1600" dirty="0">
                <a:solidFill>
                  <a:schemeClr val="bg1">
                    <a:lumMod val="95000"/>
                  </a:schemeClr>
                </a:solidFill>
                <a:latin typeface="Arial Nova" panose="020B0504020202020204" pitchFamily="34" charset="0"/>
              </a:rPr>
              <a:t>Doação de 5% das ações ordinárias com direito a voto limitado</a:t>
            </a:r>
          </a:p>
          <a:p>
            <a:r>
              <a:rPr lang="pt-BR" sz="1600" dirty="0">
                <a:solidFill>
                  <a:schemeClr val="bg1">
                    <a:lumMod val="95000"/>
                  </a:schemeClr>
                </a:solidFill>
                <a:latin typeface="Arial Nova" panose="020B0504020202020204" pitchFamily="34" charset="0"/>
              </a:rPr>
              <a:t>As doações continham cláusula de reversão para as ações doadas aos filhos menores de 40 anos.</a:t>
            </a:r>
          </a:p>
          <a:p>
            <a:endParaRPr lang="pt-BR" sz="1600" b="1" dirty="0">
              <a:solidFill>
                <a:schemeClr val="bg1">
                  <a:lumMod val="95000"/>
                </a:schemeClr>
              </a:solidFill>
              <a:latin typeface="Arial Nova" panose="020B0504020202020204" pitchFamily="34" charset="0"/>
            </a:endParaRPr>
          </a:p>
          <a:p>
            <a:r>
              <a:rPr lang="pt-BR" sz="1600" dirty="0">
                <a:solidFill>
                  <a:schemeClr val="bg1">
                    <a:lumMod val="95000"/>
                  </a:schemeClr>
                </a:solidFill>
                <a:latin typeface="Arial Nova Bold" panose="020B0804020202020204" charset="0"/>
              </a:rPr>
              <a:t>Cláusulas de Proteção:</a:t>
            </a:r>
          </a:p>
          <a:p>
            <a:r>
              <a:rPr lang="pt-BR" sz="1600" dirty="0">
                <a:solidFill>
                  <a:schemeClr val="bg1">
                    <a:lumMod val="95000"/>
                  </a:schemeClr>
                </a:solidFill>
                <a:latin typeface="Arial Nova Bold" panose="020B0804020202020204" charset="0"/>
              </a:rPr>
              <a:t>a) Reversão: </a:t>
            </a:r>
            <a:r>
              <a:rPr lang="pt-BR" sz="1600" dirty="0">
                <a:solidFill>
                  <a:schemeClr val="bg1">
                    <a:lumMod val="95000"/>
                  </a:schemeClr>
                </a:solidFill>
                <a:latin typeface="Arial Nova" panose="020B0504020202020204" pitchFamily="34" charset="0"/>
              </a:rPr>
              <a:t>Em caso de morte prematura dos donatários</a:t>
            </a:r>
          </a:p>
          <a:p>
            <a:r>
              <a:rPr lang="pt-BR" sz="1600" dirty="0">
                <a:solidFill>
                  <a:schemeClr val="bg1">
                    <a:lumMod val="95000"/>
                  </a:schemeClr>
                </a:solidFill>
                <a:latin typeface="Arial Nova Bold" panose="020B0804020202020204" charset="0"/>
              </a:rPr>
              <a:t>b) Inalienabilidade temporária: </a:t>
            </a:r>
            <a:r>
              <a:rPr lang="pt-BR" sz="1600" dirty="0">
                <a:solidFill>
                  <a:schemeClr val="bg1">
                    <a:lumMod val="95000"/>
                  </a:schemeClr>
                </a:solidFill>
                <a:latin typeface="Arial Nova" panose="020B0504020202020204" pitchFamily="34" charset="0"/>
              </a:rPr>
              <a:t>5 anos para ações ordinárias</a:t>
            </a:r>
          </a:p>
          <a:p>
            <a:r>
              <a:rPr lang="pt-BR" sz="1600" dirty="0">
                <a:solidFill>
                  <a:schemeClr val="bg1">
                    <a:lumMod val="95000"/>
                  </a:schemeClr>
                </a:solidFill>
                <a:latin typeface="Arial Nova Bold" panose="020B0804020202020204" charset="0"/>
              </a:rPr>
              <a:t>c) Incomunicabilidade: </a:t>
            </a:r>
            <a:r>
              <a:rPr lang="pt-BR" sz="1600" dirty="0">
                <a:solidFill>
                  <a:schemeClr val="bg1">
                    <a:lumMod val="95000"/>
                  </a:schemeClr>
                </a:solidFill>
                <a:latin typeface="Arial Nova" panose="020B0504020202020204" pitchFamily="34" charset="0"/>
              </a:rPr>
              <a:t>Proteção contra regime de bens dos cônjuges</a:t>
            </a:r>
          </a:p>
          <a:p>
            <a:r>
              <a:rPr lang="pt-BR" sz="1600" dirty="0">
                <a:solidFill>
                  <a:schemeClr val="bg1">
                    <a:lumMod val="95000"/>
                  </a:schemeClr>
                </a:solidFill>
                <a:latin typeface="Arial Nova Bold" panose="020B0804020202020204" charset="0"/>
              </a:rPr>
              <a:t>d) direito de preferência: </a:t>
            </a:r>
            <a:r>
              <a:rPr lang="pt-BR" sz="1600" dirty="0">
                <a:solidFill>
                  <a:schemeClr val="bg1">
                    <a:lumMod val="95000"/>
                  </a:schemeClr>
                </a:solidFill>
                <a:latin typeface="Arial Nova" panose="020B0504020202020204" pitchFamily="34" charset="0"/>
              </a:rPr>
              <a:t>Entre membros da família</a:t>
            </a:r>
          </a:p>
        </p:txBody>
      </p:sp>
      <p:sp>
        <p:nvSpPr>
          <p:cNvPr id="11" name="AutoShape 11"/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64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4812" t="-50249" r="-1892" b="-7202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3A9E074B-5F39-B9A5-D9A6-DAD749A64DCA}"/>
              </a:ext>
            </a:extLst>
          </p:cNvPr>
          <p:cNvSpPr txBox="1"/>
          <p:nvPr/>
        </p:nvSpPr>
        <p:spPr>
          <a:xfrm>
            <a:off x="2590780" y="4663493"/>
            <a:ext cx="13106440" cy="1242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6"/>
              </a:lnSpc>
            </a:pPr>
            <a:r>
              <a:rPr lang="en-US" sz="13000" dirty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OBRIGADO!</a:t>
            </a:r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535F5B50-5D97-B081-A089-5835AA87026F}"/>
              </a:ext>
            </a:extLst>
          </p:cNvPr>
          <p:cNvSpPr/>
          <p:nvPr/>
        </p:nvSpPr>
        <p:spPr>
          <a:xfrm>
            <a:off x="9455551" y="965903"/>
            <a:ext cx="1832660" cy="1832660"/>
          </a:xfrm>
          <a:custGeom>
            <a:avLst/>
            <a:gdLst/>
            <a:ahLst/>
            <a:cxnLst/>
            <a:rect l="l" t="t" r="r" b="b"/>
            <a:pathLst>
              <a:path w="2072350" h="2072350">
                <a:moveTo>
                  <a:pt x="0" y="0"/>
                </a:moveTo>
                <a:lnTo>
                  <a:pt x="2072350" y="0"/>
                </a:lnTo>
                <a:lnTo>
                  <a:pt x="2072350" y="2072350"/>
                </a:lnTo>
                <a:lnTo>
                  <a:pt x="0" y="20723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algn="r"/>
            <a:endParaRPr lang="pt-BR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EE3FE1C8-F81E-480F-31AD-05C99A71618B}"/>
              </a:ext>
            </a:extLst>
          </p:cNvPr>
          <p:cNvSpPr/>
          <p:nvPr/>
        </p:nvSpPr>
        <p:spPr>
          <a:xfrm>
            <a:off x="6359155" y="1071887"/>
            <a:ext cx="2315274" cy="1620692"/>
          </a:xfrm>
          <a:custGeom>
            <a:avLst/>
            <a:gdLst/>
            <a:ahLst/>
            <a:cxnLst/>
            <a:rect l="l" t="t" r="r" b="b"/>
            <a:pathLst>
              <a:path w="4142126" h="2899488">
                <a:moveTo>
                  <a:pt x="0" y="0"/>
                </a:moveTo>
                <a:lnTo>
                  <a:pt x="4142126" y="0"/>
                </a:lnTo>
                <a:lnTo>
                  <a:pt x="4142126" y="2899488"/>
                </a:lnTo>
                <a:lnTo>
                  <a:pt x="0" y="28994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algn="r"/>
            <a:endParaRPr lang="pt-BR"/>
          </a:p>
        </p:txBody>
      </p:sp>
      <p:sp>
        <p:nvSpPr>
          <p:cNvPr id="22" name="AutoShape 8">
            <a:extLst>
              <a:ext uri="{FF2B5EF4-FFF2-40B4-BE49-F238E27FC236}">
                <a16:creationId xmlns:a16="http://schemas.microsoft.com/office/drawing/2014/main" id="{E7D894DC-01A5-715E-DBBF-75DE6B5EEF97}"/>
              </a:ext>
            </a:extLst>
          </p:cNvPr>
          <p:cNvSpPr/>
          <p:nvPr/>
        </p:nvSpPr>
        <p:spPr>
          <a:xfrm flipH="1">
            <a:off x="9144000" y="1425016"/>
            <a:ext cx="0" cy="987478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algn="r"/>
            <a:endParaRPr lang="pt-BR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2F584FA-D7A1-3D04-AAA3-BD005337179C}"/>
              </a:ext>
            </a:extLst>
          </p:cNvPr>
          <p:cNvSpPr/>
          <p:nvPr/>
        </p:nvSpPr>
        <p:spPr>
          <a:xfrm>
            <a:off x="3051183" y="7353300"/>
            <a:ext cx="644681" cy="644681"/>
          </a:xfrm>
          <a:custGeom>
            <a:avLst/>
            <a:gdLst/>
            <a:ahLst/>
            <a:cxnLst/>
            <a:rect l="l" t="t" r="r" b="b"/>
            <a:pathLst>
              <a:path w="644681" h="644681">
                <a:moveTo>
                  <a:pt x="0" y="0"/>
                </a:moveTo>
                <a:lnTo>
                  <a:pt x="644681" y="0"/>
                </a:lnTo>
                <a:lnTo>
                  <a:pt x="644681" y="644682"/>
                </a:lnTo>
                <a:lnTo>
                  <a:pt x="0" y="6446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94FEE11-1004-5AD2-6417-233A84CC40CF}"/>
              </a:ext>
            </a:extLst>
          </p:cNvPr>
          <p:cNvSpPr/>
          <p:nvPr/>
        </p:nvSpPr>
        <p:spPr>
          <a:xfrm>
            <a:off x="13800458" y="7413792"/>
            <a:ext cx="671460" cy="491845"/>
          </a:xfrm>
          <a:custGeom>
            <a:avLst/>
            <a:gdLst/>
            <a:ahLst/>
            <a:cxnLst/>
            <a:rect l="l" t="t" r="r" b="b"/>
            <a:pathLst>
              <a:path w="671460" h="491845">
                <a:moveTo>
                  <a:pt x="0" y="0"/>
                </a:moveTo>
                <a:lnTo>
                  <a:pt x="671461" y="0"/>
                </a:lnTo>
                <a:lnTo>
                  <a:pt x="671461" y="491844"/>
                </a:lnTo>
                <a:lnTo>
                  <a:pt x="0" y="4918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6250391D-BB26-A1EB-933C-FC4EB7EA79F5}"/>
              </a:ext>
            </a:extLst>
          </p:cNvPr>
          <p:cNvSpPr/>
          <p:nvPr/>
        </p:nvSpPr>
        <p:spPr>
          <a:xfrm>
            <a:off x="8159783" y="7353300"/>
            <a:ext cx="644223" cy="653205"/>
          </a:xfrm>
          <a:custGeom>
            <a:avLst/>
            <a:gdLst/>
            <a:ahLst/>
            <a:cxnLst/>
            <a:rect l="l" t="t" r="r" b="b"/>
            <a:pathLst>
              <a:path w="644223" h="653205">
                <a:moveTo>
                  <a:pt x="0" y="0"/>
                </a:moveTo>
                <a:lnTo>
                  <a:pt x="644224" y="0"/>
                </a:lnTo>
                <a:lnTo>
                  <a:pt x="644224" y="653204"/>
                </a:lnTo>
                <a:lnTo>
                  <a:pt x="0" y="6532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8E803B06-E62C-E085-28DB-2B2796F8D082}"/>
              </a:ext>
            </a:extLst>
          </p:cNvPr>
          <p:cNvSpPr txBox="1"/>
          <p:nvPr/>
        </p:nvSpPr>
        <p:spPr>
          <a:xfrm>
            <a:off x="1318661" y="8322737"/>
            <a:ext cx="4208507" cy="252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20"/>
              </a:lnSpc>
            </a:pPr>
            <a:r>
              <a:rPr lang="en-US" sz="2400" spc="240" dirty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SEUSITEAQUI.COM.BR</a:t>
            </a: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9B81E07C-C8E6-80F4-777F-8EC424BD2C3E}"/>
              </a:ext>
            </a:extLst>
          </p:cNvPr>
          <p:cNvSpPr txBox="1"/>
          <p:nvPr/>
        </p:nvSpPr>
        <p:spPr>
          <a:xfrm>
            <a:off x="6576461" y="8323586"/>
            <a:ext cx="3771795" cy="2489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60"/>
              </a:lnSpc>
            </a:pPr>
            <a:r>
              <a:rPr lang="en-US" sz="2200" spc="220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@</a:t>
            </a:r>
            <a:r>
              <a:rPr lang="en-US" sz="2400" spc="220" dirty="0">
                <a:solidFill>
                  <a:srgbClr val="FFFFFF"/>
                </a:solidFill>
                <a:latin typeface="Arial Nova" panose="020B0504020202020204" pitchFamily="34" charset="0"/>
                <a:ea typeface="Agrandir"/>
                <a:cs typeface="Agrandir"/>
                <a:sym typeface="Agrandir"/>
              </a:rPr>
              <a:t>SEUINSTAGRAMAQUI</a:t>
            </a:r>
          </a:p>
        </p:txBody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id="{4EE30F48-9D59-ACD5-3A43-27292FB5AF49}"/>
              </a:ext>
            </a:extLst>
          </p:cNvPr>
          <p:cNvSpPr txBox="1"/>
          <p:nvPr/>
        </p:nvSpPr>
        <p:spPr>
          <a:xfrm>
            <a:off x="11605661" y="8335704"/>
            <a:ext cx="5234539" cy="242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60"/>
              </a:lnSpc>
            </a:pPr>
            <a:r>
              <a:rPr lang="en-US" sz="2400" spc="220" dirty="0">
                <a:solidFill>
                  <a:srgbClr val="FFFFFF"/>
                </a:solidFill>
                <a:latin typeface="Arial Nova" panose="020B0504020202020204" pitchFamily="34" charset="0"/>
                <a:ea typeface="Agrandir"/>
                <a:cs typeface="Agrandir"/>
                <a:sym typeface="Agrandir"/>
              </a:rPr>
              <a:t>OLA@SEUEMAILAQUI.COM.BR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eb0be03-3007-4f2e-92d6-f43d7f6157bc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7EFF6F57A6FF14D908319B3100EDB26" ma:contentTypeVersion="11" ma:contentTypeDescription="Crie um novo documento." ma:contentTypeScope="" ma:versionID="de2844f57d3aefddcb66bea25408144d">
  <xsd:schema xmlns:xsd="http://www.w3.org/2001/XMLSchema" xmlns:xs="http://www.w3.org/2001/XMLSchema" xmlns:p="http://schemas.microsoft.com/office/2006/metadata/properties" xmlns:ns2="2eb0be03-3007-4f2e-92d6-f43d7f6157bc" targetNamespace="http://schemas.microsoft.com/office/2006/metadata/properties" ma:root="true" ma:fieldsID="05aab8277a99c7b7f0327592244287d5" ns2:_="">
    <xsd:import namespace="2eb0be03-3007-4f2e-92d6-f43d7f6157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b0be03-3007-4f2e-92d6-f43d7f6157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Marcações de imagem" ma:readOnly="false" ma:fieldId="{5cf76f15-5ced-4ddc-b409-7134ff3c332f}" ma:taxonomyMulti="true" ma:sspId="ec1b4f35-4ec5-48d7-9fcb-2ebf400b8d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3AFCB5D-44C0-476F-B5B5-206A6E33D27A}">
  <ds:schemaRefs>
    <ds:schemaRef ds:uri="http://schemas.microsoft.com/office/2006/metadata/properties"/>
    <ds:schemaRef ds:uri="http://schemas.microsoft.com/office/infopath/2007/PartnerControls"/>
    <ds:schemaRef ds:uri="68b36977-3d0b-4277-a0b6-886338feaac5"/>
    <ds:schemaRef ds:uri="218da819-5eda-4320-8775-2a37a9ead0b4"/>
  </ds:schemaRefs>
</ds:datastoreItem>
</file>

<file path=customXml/itemProps2.xml><?xml version="1.0" encoding="utf-8"?>
<ds:datastoreItem xmlns:ds="http://schemas.openxmlformats.org/officeDocument/2006/customXml" ds:itemID="{D55D3D21-90DA-4571-994E-A7F25AC6FF5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A716811-3DED-4F1F-8E06-467A66903EB3}"/>
</file>

<file path=docProps/app.xml><?xml version="1.0" encoding="utf-8"?>
<Properties xmlns="http://schemas.openxmlformats.org/officeDocument/2006/extended-properties" xmlns:vt="http://schemas.openxmlformats.org/officeDocument/2006/docPropsVTypes">
  <TotalTime>1387</TotalTime>
  <Words>1456</Words>
  <Application>Microsoft Office PowerPoint</Application>
  <PresentationFormat>Personalizar</PresentationFormat>
  <Paragraphs>84</Paragraphs>
  <Slides>9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6" baseType="lpstr">
      <vt:lpstr>Arial Nova</vt:lpstr>
      <vt:lpstr>Calibri</vt:lpstr>
      <vt:lpstr>Arial</vt:lpstr>
      <vt:lpstr>Aptos</vt:lpstr>
      <vt:lpstr>Arial Nova Bold</vt:lpstr>
      <vt:lpstr>Agrandir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- Congresso</dc:title>
  <dc:creator>Win10</dc:creator>
  <cp:lastModifiedBy>TABELIÃO DE NOTAS E PROTESTOS DE LETRAS E TÍTULOS DE MONTE APRAZÍVEL</cp:lastModifiedBy>
  <cp:revision>17</cp:revision>
  <dcterms:created xsi:type="dcterms:W3CDTF">2006-08-16T00:00:00Z</dcterms:created>
  <dcterms:modified xsi:type="dcterms:W3CDTF">2025-08-21T17:45:12Z</dcterms:modified>
  <dc:identifier>DAGuwxSwP7o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0x01010097EFF6F57A6FF14D908319B3100EDB26</vt:lpwstr>
  </property>
  <property fmtid="{D5CDD505-2E9C-101B-9397-08002B2CF9AE}" pid="3" name="MediaServiceImageTags">
    <vt:lpwstr/>
  </property>
</Properties>
</file>