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10287000" cx="18288000"/>
  <p:notesSz cx="6858000" cy="9144000"/>
  <p:embeddedFontLs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4022358-5338-4E3D-BF40-4499B6D55F69}">
  <a:tblStyle styleId="{74022358-5338-4E3D-BF40-4499B6D55F6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OpenSans-bold.fntdata"/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1" Type="http://schemas.openxmlformats.org/officeDocument/2006/relationships/slide" Target="slides/slide15.xml"/><Relationship Id="rId3" Type="http://schemas.openxmlformats.org/officeDocument/2006/relationships/presProps" Target="presProps.xml"/><Relationship Id="rId25" Type="http://schemas.openxmlformats.org/officeDocument/2006/relationships/font" Target="fonts/OpenSans-regular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0" Type="http://schemas.openxmlformats.org/officeDocument/2006/relationships/slide" Target="slides/slide14.xml"/><Relationship Id="rId2" Type="http://schemas.openxmlformats.org/officeDocument/2006/relationships/viewProps" Target="viewProps.xml"/><Relationship Id="rId16" Type="http://schemas.openxmlformats.org/officeDocument/2006/relationships/slide" Target="slides/slide10.xml"/><Relationship Id="rId29" Type="http://schemas.openxmlformats.org/officeDocument/2006/relationships/customXml" Target="../customXml/item1.xml"/><Relationship Id="rId24" Type="http://schemas.openxmlformats.org/officeDocument/2006/relationships/slide" Target="slides/slide18.xml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3" Type="http://schemas.openxmlformats.org/officeDocument/2006/relationships/slide" Target="slides/slide17.xml"/><Relationship Id="rId28" Type="http://schemas.openxmlformats.org/officeDocument/2006/relationships/font" Target="fonts/OpenSans-boldItalic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ustomXml" Target="../customXml/item3.xml"/><Relationship Id="rId22" Type="http://schemas.openxmlformats.org/officeDocument/2006/relationships/slide" Target="slides/slide16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7" Type="http://schemas.openxmlformats.org/officeDocument/2006/relationships/font" Target="fonts/OpenSans-italic.fntdata"/><Relationship Id="rId14" Type="http://schemas.openxmlformats.org/officeDocument/2006/relationships/slide" Target="slides/slide8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8ca053c6a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78ca053c6a_1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78ca053c6a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78ca053c6a_1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78ca053c6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378ca053c6a_0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78ca053c6a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2" name="Google Shape;272;g378ca053c6a_1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78ca053c6a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3" name="Google Shape;283;g378ca053c6a_1_1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8ca053c6a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4" name="Google Shape;294;g378ca053c6a_1_1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78ca053c6a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78ca053c6a_1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78ca053c6a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9" name="Google Shape;319;g378ca053c6a_1_2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4" name="Google Shape;9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8ca053c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6" name="Google Shape;156;g378ca053c6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78ca053c6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3" name="Google Shape;183;g378ca053c6a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8bbb8382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378bbb83827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78ca053c6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0" name="Google Shape;210;g378ca053c6a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9CAB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5" y="-2"/>
            <a:ext cx="18287649" cy="1028680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1028700" y="1028700"/>
            <a:ext cx="4142126" cy="2899488"/>
          </a:xfrm>
          <a:custGeom>
            <a:rect b="b" l="l" r="r" t="t"/>
            <a:pathLst>
              <a:path extrusionOk="0" h="2899488" w="4142126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10671701" y="314680"/>
            <a:ext cx="7258792" cy="9719886"/>
          </a:xfrm>
          <a:custGeom>
            <a:rect b="b" l="l" r="r" t="t"/>
            <a:pathLst>
              <a:path extrusionOk="0" h="5156200" w="3850640">
                <a:moveTo>
                  <a:pt x="1311910" y="2552700"/>
                </a:moveTo>
                <a:cubicBezTo>
                  <a:pt x="1311910" y="2346960"/>
                  <a:pt x="1313180" y="2141220"/>
                  <a:pt x="1311910" y="1935480"/>
                </a:cubicBezTo>
                <a:cubicBezTo>
                  <a:pt x="1310640" y="1535430"/>
                  <a:pt x="1031240" y="1253490"/>
                  <a:pt x="631190" y="1243330"/>
                </a:cubicBezTo>
                <a:cubicBezTo>
                  <a:pt x="289560" y="1225550"/>
                  <a:pt x="26670" y="934720"/>
                  <a:pt x="44450" y="591820"/>
                </a:cubicBezTo>
                <a:cubicBezTo>
                  <a:pt x="60960" y="271780"/>
                  <a:pt x="320040" y="16510"/>
                  <a:pt x="640080" y="5080"/>
                </a:cubicBezTo>
                <a:cubicBezTo>
                  <a:pt x="976630" y="2540"/>
                  <a:pt x="1250950" y="273050"/>
                  <a:pt x="1259840" y="613410"/>
                </a:cubicBezTo>
                <a:cubicBezTo>
                  <a:pt x="1268730" y="1009650"/>
                  <a:pt x="1541780" y="1283970"/>
                  <a:pt x="1938020" y="1296670"/>
                </a:cubicBezTo>
                <a:cubicBezTo>
                  <a:pt x="2288540" y="1308100"/>
                  <a:pt x="2547620" y="1573530"/>
                  <a:pt x="2548890" y="1925320"/>
                </a:cubicBezTo>
                <a:cubicBezTo>
                  <a:pt x="2550160" y="2340610"/>
                  <a:pt x="2548890" y="2757170"/>
                  <a:pt x="2548890" y="3172460"/>
                </a:cubicBezTo>
                <a:cubicBezTo>
                  <a:pt x="2548890" y="3587750"/>
                  <a:pt x="2824480" y="3867150"/>
                  <a:pt x="3235960" y="3881120"/>
                </a:cubicBezTo>
                <a:cubicBezTo>
                  <a:pt x="3577590" y="3884930"/>
                  <a:pt x="3850640" y="4165600"/>
                  <a:pt x="3846830" y="4507230"/>
                </a:cubicBezTo>
                <a:cubicBezTo>
                  <a:pt x="3843020" y="4848860"/>
                  <a:pt x="3562350" y="5121910"/>
                  <a:pt x="3220720" y="5118100"/>
                </a:cubicBezTo>
                <a:cubicBezTo>
                  <a:pt x="2884170" y="5118100"/>
                  <a:pt x="2612390" y="4847590"/>
                  <a:pt x="2603500" y="4505960"/>
                </a:cubicBezTo>
                <a:cubicBezTo>
                  <a:pt x="2594610" y="4116069"/>
                  <a:pt x="2315210" y="3835400"/>
                  <a:pt x="1927860" y="3825239"/>
                </a:cubicBezTo>
                <a:cubicBezTo>
                  <a:pt x="1577340" y="3817619"/>
                  <a:pt x="1315720" y="3552189"/>
                  <a:pt x="1313180" y="3200399"/>
                </a:cubicBezTo>
                <a:cubicBezTo>
                  <a:pt x="1310640" y="2984500"/>
                  <a:pt x="1313180" y="2768600"/>
                  <a:pt x="1311910" y="2552700"/>
                </a:cubicBezTo>
                <a:lnTo>
                  <a:pt x="1311910" y="2552700"/>
                </a:lnTo>
                <a:close/>
                <a:moveTo>
                  <a:pt x="3840480" y="1916430"/>
                </a:moveTo>
                <a:lnTo>
                  <a:pt x="3840480" y="3187700"/>
                </a:lnTo>
                <a:cubicBezTo>
                  <a:pt x="3839210" y="3549650"/>
                  <a:pt x="3571240" y="3826510"/>
                  <a:pt x="3220720" y="3825240"/>
                </a:cubicBezTo>
                <a:cubicBezTo>
                  <a:pt x="2870200" y="3823971"/>
                  <a:pt x="2604770" y="3549650"/>
                  <a:pt x="2603500" y="3191510"/>
                </a:cubicBezTo>
                <a:cubicBezTo>
                  <a:pt x="2603500" y="2335530"/>
                  <a:pt x="2603500" y="1479550"/>
                  <a:pt x="2604770" y="624840"/>
                </a:cubicBezTo>
                <a:cubicBezTo>
                  <a:pt x="2602230" y="284480"/>
                  <a:pt x="2876550" y="5080"/>
                  <a:pt x="3216910" y="2540"/>
                </a:cubicBezTo>
                <a:cubicBezTo>
                  <a:pt x="3522980" y="0"/>
                  <a:pt x="3783330" y="220980"/>
                  <a:pt x="3831590" y="523240"/>
                </a:cubicBezTo>
                <a:cubicBezTo>
                  <a:pt x="3837940" y="563880"/>
                  <a:pt x="3840480" y="605790"/>
                  <a:pt x="3839210" y="646430"/>
                </a:cubicBezTo>
                <a:cubicBezTo>
                  <a:pt x="3840480" y="1070610"/>
                  <a:pt x="3841750" y="1493520"/>
                  <a:pt x="3840480" y="1916430"/>
                </a:cubicBezTo>
                <a:close/>
                <a:moveTo>
                  <a:pt x="643890" y="2585720"/>
                </a:moveTo>
                <a:cubicBezTo>
                  <a:pt x="982980" y="2589530"/>
                  <a:pt x="1252220" y="2860040"/>
                  <a:pt x="1259840" y="3206750"/>
                </a:cubicBezTo>
                <a:cubicBezTo>
                  <a:pt x="1266190" y="3517900"/>
                  <a:pt x="1456690" y="3771900"/>
                  <a:pt x="1752600" y="3854450"/>
                </a:cubicBezTo>
                <a:cubicBezTo>
                  <a:pt x="1816100" y="3870960"/>
                  <a:pt x="1880870" y="3878580"/>
                  <a:pt x="1946910" y="3879850"/>
                </a:cubicBezTo>
                <a:cubicBezTo>
                  <a:pt x="2273300" y="3893820"/>
                  <a:pt x="2534920" y="4147820"/>
                  <a:pt x="2548890" y="4467860"/>
                </a:cubicBezTo>
                <a:cubicBezTo>
                  <a:pt x="2565400" y="4795520"/>
                  <a:pt x="2322830" y="5078730"/>
                  <a:pt x="1996440" y="5114290"/>
                </a:cubicBezTo>
                <a:cubicBezTo>
                  <a:pt x="1635760" y="5156200"/>
                  <a:pt x="1324610" y="4878070"/>
                  <a:pt x="1313180" y="4499610"/>
                </a:cubicBezTo>
                <a:cubicBezTo>
                  <a:pt x="1303020" y="4216400"/>
                  <a:pt x="1174750" y="4006850"/>
                  <a:pt x="916940" y="3890010"/>
                </a:cubicBezTo>
                <a:cubicBezTo>
                  <a:pt x="830580" y="3849370"/>
                  <a:pt x="727710" y="3832860"/>
                  <a:pt x="631190" y="3827780"/>
                </a:cubicBezTo>
                <a:cubicBezTo>
                  <a:pt x="308610" y="3812540"/>
                  <a:pt x="49530" y="3572510"/>
                  <a:pt x="25400" y="3256280"/>
                </a:cubicBezTo>
                <a:cubicBezTo>
                  <a:pt x="0" y="2938780"/>
                  <a:pt x="219710" y="2653030"/>
                  <a:pt x="533400" y="2597150"/>
                </a:cubicBezTo>
                <a:cubicBezTo>
                  <a:pt x="570230" y="2590800"/>
                  <a:pt x="607060" y="2589530"/>
                  <a:pt x="643890" y="2585720"/>
                </a:cubicBezTo>
                <a:close/>
                <a:moveTo>
                  <a:pt x="24130" y="1913890"/>
                </a:moveTo>
                <a:cubicBezTo>
                  <a:pt x="25400" y="1572260"/>
                  <a:pt x="302260" y="1295400"/>
                  <a:pt x="643890" y="1296670"/>
                </a:cubicBezTo>
                <a:cubicBezTo>
                  <a:pt x="985520" y="1297940"/>
                  <a:pt x="1262380" y="1574800"/>
                  <a:pt x="1261110" y="1916430"/>
                </a:cubicBezTo>
                <a:cubicBezTo>
                  <a:pt x="1259840" y="2258060"/>
                  <a:pt x="984250" y="2533650"/>
                  <a:pt x="642620" y="2533650"/>
                </a:cubicBezTo>
                <a:cubicBezTo>
                  <a:pt x="300990" y="2533650"/>
                  <a:pt x="24130" y="2256790"/>
                  <a:pt x="24130" y="1915160"/>
                </a:cubicBezTo>
                <a:cubicBezTo>
                  <a:pt x="24130" y="1915160"/>
                  <a:pt x="24130" y="1913890"/>
                  <a:pt x="24130" y="1913890"/>
                </a:cubicBezTo>
                <a:close/>
                <a:moveTo>
                  <a:pt x="1931670" y="5080"/>
                </a:moveTo>
                <a:cubicBezTo>
                  <a:pt x="1588770" y="3810"/>
                  <a:pt x="1310640" y="279400"/>
                  <a:pt x="1309370" y="622300"/>
                </a:cubicBezTo>
                <a:cubicBezTo>
                  <a:pt x="1308100" y="965200"/>
                  <a:pt x="1583690" y="1243330"/>
                  <a:pt x="1926590" y="1244600"/>
                </a:cubicBezTo>
                <a:cubicBezTo>
                  <a:pt x="2269490" y="1245870"/>
                  <a:pt x="2547620" y="970280"/>
                  <a:pt x="2548890" y="627380"/>
                </a:cubicBezTo>
                <a:cubicBezTo>
                  <a:pt x="2548890" y="624840"/>
                  <a:pt x="2548890" y="623570"/>
                  <a:pt x="2548890" y="621030"/>
                </a:cubicBezTo>
                <a:cubicBezTo>
                  <a:pt x="2546350" y="281940"/>
                  <a:pt x="2270760" y="7620"/>
                  <a:pt x="1931670" y="5080"/>
                </a:cubicBezTo>
                <a:close/>
                <a:moveTo>
                  <a:pt x="642620" y="3879850"/>
                </a:moveTo>
                <a:cubicBezTo>
                  <a:pt x="299720" y="3878580"/>
                  <a:pt x="21590" y="4154170"/>
                  <a:pt x="20320" y="4497070"/>
                </a:cubicBezTo>
                <a:cubicBezTo>
                  <a:pt x="19050" y="4839970"/>
                  <a:pt x="294640" y="5118100"/>
                  <a:pt x="637540" y="5119370"/>
                </a:cubicBezTo>
                <a:cubicBezTo>
                  <a:pt x="980440" y="5120640"/>
                  <a:pt x="1258570" y="4845050"/>
                  <a:pt x="1259840" y="4502150"/>
                </a:cubicBezTo>
                <a:cubicBezTo>
                  <a:pt x="1259840" y="4499610"/>
                  <a:pt x="1259840" y="4498340"/>
                  <a:pt x="1259840" y="4495800"/>
                </a:cubicBezTo>
                <a:cubicBezTo>
                  <a:pt x="1257300" y="4156710"/>
                  <a:pt x="981710" y="3882390"/>
                  <a:pt x="642620" y="387985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00702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15836596" y="7890394"/>
            <a:ext cx="2072350" cy="2072350"/>
          </a:xfrm>
          <a:custGeom>
            <a:rect b="b" l="l" r="r" t="t"/>
            <a:pathLst>
              <a:path extrusionOk="0" h="2072350" w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1028700" y="5173975"/>
            <a:ext cx="162357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Planejamento no </a:t>
            </a:r>
            <a:endParaRPr sz="7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1026150" y="6995867"/>
            <a:ext cx="7033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17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Marfisa Cacau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028700" y="6118675"/>
            <a:ext cx="162357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1026150" y="6066600"/>
            <a:ext cx="162357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Inventário Extrajudicial </a:t>
            </a:r>
            <a:endParaRPr sz="7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3" name="Google Shape;223;p22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24" name="Google Shape;224;p22"/>
          <p:cNvGrpSpPr/>
          <p:nvPr/>
        </p:nvGrpSpPr>
        <p:grpSpPr>
          <a:xfrm>
            <a:off x="0" y="-144662"/>
            <a:ext cx="7352720" cy="10431728"/>
            <a:chOff x="0" y="-38100"/>
            <a:chExt cx="1936506" cy="2747433"/>
          </a:xfrm>
        </p:grpSpPr>
        <p:sp>
          <p:nvSpPr>
            <p:cNvPr id="225" name="Google Shape;225;p22"/>
            <p:cNvSpPr/>
            <p:nvPr/>
          </p:nvSpPr>
          <p:spPr>
            <a:xfrm>
              <a:off x="0" y="0"/>
              <a:ext cx="1936506" cy="2709333"/>
            </a:xfrm>
            <a:custGeom>
              <a:rect b="b" l="l" r="r" t="t"/>
              <a:pathLst>
                <a:path extrusionOk="0" h="2709333" w="1936506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2"/>
            <p:cNvSpPr txBox="1"/>
            <p:nvPr/>
          </p:nvSpPr>
          <p:spPr>
            <a:xfrm>
              <a:off x="0" y="-38100"/>
              <a:ext cx="19365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22"/>
          <p:cNvSpPr/>
          <p:nvPr/>
        </p:nvSpPr>
        <p:spPr>
          <a:xfrm>
            <a:off x="0" y="0"/>
            <a:ext cx="7352672" cy="10287000"/>
          </a:xfrm>
          <a:custGeom>
            <a:rect b="b" l="l" r="r" t="t"/>
            <a:pathLst>
              <a:path extrusionOk="0" h="10287000" w="7352672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7497" r="-265344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0" y="0"/>
            <a:ext cx="7352672" cy="10287000"/>
          </a:xfrm>
          <a:custGeom>
            <a:rect b="b" l="l" r="r" t="t"/>
            <a:pathLst>
              <a:path extrusionOk="0" h="10287000" w="7352672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2018" l="-161199" r="-153429" t="-502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9" name="Google Shape;229;p22"/>
          <p:cNvGrpSpPr/>
          <p:nvPr/>
        </p:nvGrpSpPr>
        <p:grpSpPr>
          <a:xfrm>
            <a:off x="0" y="-144662"/>
            <a:ext cx="4506313" cy="488661"/>
            <a:chOff x="0" y="-38100"/>
            <a:chExt cx="1186840" cy="128700"/>
          </a:xfrm>
        </p:grpSpPr>
        <p:sp>
          <p:nvSpPr>
            <p:cNvPr id="230" name="Google Shape;230;p22"/>
            <p:cNvSpPr/>
            <p:nvPr/>
          </p:nvSpPr>
          <p:spPr>
            <a:xfrm>
              <a:off x="0" y="0"/>
              <a:ext cx="1186840" cy="90466"/>
            </a:xfrm>
            <a:custGeom>
              <a:rect b="b" l="l" r="r" t="t"/>
              <a:pathLst>
                <a:path extrusionOk="0" h="90466" w="1186840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highlight>
                  <a:srgbClr val="4DE1C7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2"/>
            <p:cNvSpPr txBox="1"/>
            <p:nvPr/>
          </p:nvSpPr>
          <p:spPr>
            <a:xfrm>
              <a:off x="0" y="-38100"/>
              <a:ext cx="11868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highlight>
                  <a:srgbClr val="4DE1C7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22"/>
          <p:cNvSpPr txBox="1"/>
          <p:nvPr/>
        </p:nvSpPr>
        <p:spPr>
          <a:xfrm>
            <a:off x="1028700" y="1215369"/>
            <a:ext cx="517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Caso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1028700" y="2606019"/>
            <a:ext cx="5184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Casado, comunhão parcial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Todos os bens são comuns 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 filhos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 bens: R$ 3.000.000,00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○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apartamento: R$ 850.000,00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○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casa: R$ 2.150.000,00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22"/>
          <p:cNvSpPr txBox="1"/>
          <p:nvPr/>
        </p:nvSpPr>
        <p:spPr>
          <a:xfrm>
            <a:off x="8074024" y="1114725"/>
            <a:ext cx="9185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01010"/>
                </a:solidFill>
                <a:latin typeface="Open Sans"/>
                <a:ea typeface="Open Sans"/>
                <a:cs typeface="Open Sans"/>
                <a:sym typeface="Open Sans"/>
              </a:rPr>
              <a:t>CENARIO 1</a:t>
            </a:r>
            <a:endParaRPr b="1" sz="4500">
              <a:solidFill>
                <a:srgbClr val="1010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35" name="Google Shape;235;p22"/>
          <p:cNvGraphicFramePr/>
          <p:nvPr/>
        </p:nvGraphicFramePr>
        <p:xfrm>
          <a:off x="8074025" y="246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{74022358-5338-4E3D-BF40-4499B6D55F69}</a:tableStyleId>
              </a:tblPr>
              <a:tblGrid>
                <a:gridCol w="1888325"/>
                <a:gridCol w="1935400"/>
                <a:gridCol w="1871900"/>
                <a:gridCol w="1681400"/>
                <a:gridCol w="1808400"/>
              </a:tblGrid>
              <a:tr h="386350">
                <a:tc gridSpan="5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CENARIO 1: meação + herança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</a:tr>
              <a:tr h="3863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IMÓVEL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VALOR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Meeiro(a)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Herdeiro(a)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Herdeiro(a)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635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R$ 850.000,00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R$ 425.000,00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R$ 212.500,00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R$ 212.500,00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35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R$ 2.150.000,00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R$ 1.075.000,00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R$ 537.500,00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R$ 537.500,00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R$ 3.000.000,00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R$ 1.500.000,00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R$ 750.000,00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R$ 750.000,00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3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3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Descrição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 de Cálculo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Taxas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</a:tr>
              <a:tr h="386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Escritura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R$ 1.500.000,00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R$ 7.151,67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6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Registro - I1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R$ 425.000,00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R$ 3.222,10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6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Registro - I2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R$ 1.075.000,00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R$ 3.773,42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6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Certidões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R$ 296,68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R$ 296,68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6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ITCMD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R$ 1.500.000,00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R$ 60.000,00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6350">
                <a:tc grid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R$ 74.443,87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Google Shape;240;p23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1" name="Google Shape;241;p23"/>
          <p:cNvGrpSpPr/>
          <p:nvPr/>
        </p:nvGrpSpPr>
        <p:grpSpPr>
          <a:xfrm>
            <a:off x="0" y="-144662"/>
            <a:ext cx="7352720" cy="10431728"/>
            <a:chOff x="0" y="-38100"/>
            <a:chExt cx="1936506" cy="2747433"/>
          </a:xfrm>
        </p:grpSpPr>
        <p:sp>
          <p:nvSpPr>
            <p:cNvPr id="242" name="Google Shape;242;p23"/>
            <p:cNvSpPr/>
            <p:nvPr/>
          </p:nvSpPr>
          <p:spPr>
            <a:xfrm>
              <a:off x="0" y="0"/>
              <a:ext cx="1936506" cy="2709333"/>
            </a:xfrm>
            <a:custGeom>
              <a:rect b="b" l="l" r="r" t="t"/>
              <a:pathLst>
                <a:path extrusionOk="0" h="2709333" w="1936506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3"/>
            <p:cNvSpPr txBox="1"/>
            <p:nvPr/>
          </p:nvSpPr>
          <p:spPr>
            <a:xfrm>
              <a:off x="0" y="-38100"/>
              <a:ext cx="19365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23"/>
          <p:cNvSpPr/>
          <p:nvPr/>
        </p:nvSpPr>
        <p:spPr>
          <a:xfrm>
            <a:off x="0" y="0"/>
            <a:ext cx="7352672" cy="10287000"/>
          </a:xfrm>
          <a:custGeom>
            <a:rect b="b" l="l" r="r" t="t"/>
            <a:pathLst>
              <a:path extrusionOk="0" h="10287000" w="7352672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7497" r="-265344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3"/>
          <p:cNvSpPr/>
          <p:nvPr/>
        </p:nvSpPr>
        <p:spPr>
          <a:xfrm>
            <a:off x="0" y="0"/>
            <a:ext cx="7352672" cy="10287000"/>
          </a:xfrm>
          <a:custGeom>
            <a:rect b="b" l="l" r="r" t="t"/>
            <a:pathLst>
              <a:path extrusionOk="0" h="10287000" w="7352672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2018" l="-161199" r="-153429" t="-502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6" name="Google Shape;246;p23"/>
          <p:cNvGrpSpPr/>
          <p:nvPr/>
        </p:nvGrpSpPr>
        <p:grpSpPr>
          <a:xfrm>
            <a:off x="0" y="-144662"/>
            <a:ext cx="4506313" cy="488661"/>
            <a:chOff x="0" y="-38100"/>
            <a:chExt cx="1186840" cy="128700"/>
          </a:xfrm>
        </p:grpSpPr>
        <p:sp>
          <p:nvSpPr>
            <p:cNvPr id="247" name="Google Shape;247;p23"/>
            <p:cNvSpPr/>
            <p:nvPr/>
          </p:nvSpPr>
          <p:spPr>
            <a:xfrm>
              <a:off x="0" y="0"/>
              <a:ext cx="1186840" cy="90466"/>
            </a:xfrm>
            <a:custGeom>
              <a:rect b="b" l="l" r="r" t="t"/>
              <a:pathLst>
                <a:path extrusionOk="0" h="90466" w="1186840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highlight>
                  <a:srgbClr val="4DE1C7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3"/>
            <p:cNvSpPr txBox="1"/>
            <p:nvPr/>
          </p:nvSpPr>
          <p:spPr>
            <a:xfrm>
              <a:off x="0" y="-38100"/>
              <a:ext cx="11868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highlight>
                  <a:srgbClr val="4DE1C7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" name="Google Shape;249;p23"/>
          <p:cNvSpPr txBox="1"/>
          <p:nvPr/>
        </p:nvSpPr>
        <p:spPr>
          <a:xfrm>
            <a:off x="1028700" y="1215369"/>
            <a:ext cx="517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Caso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1028700" y="2606019"/>
            <a:ext cx="5184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Casado, comunhão parcial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Todos os bens são comuns 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 filhos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 bens: R$ 3.000.000,00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○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apartamento: R$ 850.000,00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○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casa: R$ 2.150.000,00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23"/>
          <p:cNvSpPr txBox="1"/>
          <p:nvPr/>
        </p:nvSpPr>
        <p:spPr>
          <a:xfrm>
            <a:off x="8074024" y="1114725"/>
            <a:ext cx="9185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01010"/>
                </a:solidFill>
                <a:latin typeface="Open Sans"/>
                <a:ea typeface="Open Sans"/>
                <a:cs typeface="Open Sans"/>
                <a:sym typeface="Open Sans"/>
              </a:rPr>
              <a:t>CENARIO 2</a:t>
            </a:r>
            <a:endParaRPr b="1" sz="4500">
              <a:solidFill>
                <a:srgbClr val="1010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52" name="Google Shape;252;p23"/>
          <p:cNvGraphicFramePr/>
          <p:nvPr/>
        </p:nvGraphicFramePr>
        <p:xfrm>
          <a:off x="8074025" y="267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{74022358-5338-4E3D-BF40-4499B6D55F69}</a:tableStyleId>
              </a:tblPr>
              <a:tblGrid>
                <a:gridCol w="2459825"/>
                <a:gridCol w="1681400"/>
                <a:gridCol w="1681400"/>
                <a:gridCol w="1681400"/>
                <a:gridCol w="1681400"/>
              </a:tblGrid>
              <a:tr h="295900">
                <a:tc gridSpan="5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CENARIO 2: meação usufruto + herança nua-propriedade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</a:tr>
              <a:tr h="295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IMÓVEL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VALOR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Meeiro(a)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Herdeiro(a)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Herdeiro(a)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959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R$ 850.000,00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R$ 283.333,33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R$ 283.333,33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R$ 283.333,33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R$ 2.150.000,00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R$ 716.666,67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R$ 716.666,67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R$ 716.666,67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R$ 3.000.000,00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R$ 1.000.000,00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R$ 1.000.000,00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R$ 1.000.000,00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00">
                <a:tc gridSpan="2"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VALOR DA CESSÃO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Meeiro(a)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Herdeiro(a)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Herdeiro(a)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95900">
                <a:tc gridSpan="2" vMerge="1"/>
                <a:tc hMerge="1" vMerge="1"/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-R$ 500.000,00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R$ 250.000,00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R$ 250.000,00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Descrição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 de Cálculo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Taxas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</a:tr>
              <a:tr h="295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Escritura Inventário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R$ 1.500.000,00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R$ 7.151,67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5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Escritura Cessão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R$ 500.000,00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R$ 5.256,48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5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I1 - Registro Usufruto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R$ 283.333,33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R$ 2.671,56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5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I1 - Registro Nua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R$ 566.666,67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R$ 3.222,10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5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I2 - Registro Usufruto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R$ 716.666,67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R$ 3.222,10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5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I2 - Registro Nua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R$ 1.433.333,33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R$ 4.344,12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5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Certidões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R$ 296,68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R$ 296,68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5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ITCMD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R$ 1.500.000,00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R$ 60.000,00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5900">
                <a:tc grid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R$ 86.164,71</a:t>
                      </a:r>
                      <a:endParaRPr b="1"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Google Shape;257;p24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8" name="Google Shape;258;p24"/>
          <p:cNvGrpSpPr/>
          <p:nvPr/>
        </p:nvGrpSpPr>
        <p:grpSpPr>
          <a:xfrm>
            <a:off x="0" y="-144662"/>
            <a:ext cx="7352720" cy="10431728"/>
            <a:chOff x="0" y="-38100"/>
            <a:chExt cx="1936506" cy="2747433"/>
          </a:xfrm>
        </p:grpSpPr>
        <p:sp>
          <p:nvSpPr>
            <p:cNvPr id="259" name="Google Shape;259;p24"/>
            <p:cNvSpPr/>
            <p:nvPr/>
          </p:nvSpPr>
          <p:spPr>
            <a:xfrm>
              <a:off x="0" y="0"/>
              <a:ext cx="1936506" cy="2709333"/>
            </a:xfrm>
            <a:custGeom>
              <a:rect b="b" l="l" r="r" t="t"/>
              <a:pathLst>
                <a:path extrusionOk="0" h="2709333" w="1936506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4"/>
            <p:cNvSpPr txBox="1"/>
            <p:nvPr/>
          </p:nvSpPr>
          <p:spPr>
            <a:xfrm>
              <a:off x="0" y="-38100"/>
              <a:ext cx="19365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24"/>
          <p:cNvSpPr/>
          <p:nvPr/>
        </p:nvSpPr>
        <p:spPr>
          <a:xfrm>
            <a:off x="0" y="0"/>
            <a:ext cx="7352672" cy="10287000"/>
          </a:xfrm>
          <a:custGeom>
            <a:rect b="b" l="l" r="r" t="t"/>
            <a:pathLst>
              <a:path extrusionOk="0" h="10287000" w="7352672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7497" r="-265344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4"/>
          <p:cNvSpPr/>
          <p:nvPr/>
        </p:nvSpPr>
        <p:spPr>
          <a:xfrm>
            <a:off x="0" y="0"/>
            <a:ext cx="7352672" cy="10287000"/>
          </a:xfrm>
          <a:custGeom>
            <a:rect b="b" l="l" r="r" t="t"/>
            <a:pathLst>
              <a:path extrusionOk="0" h="10287000" w="7352672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2018" l="-161199" r="-153429" t="-502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3" name="Google Shape;263;p24"/>
          <p:cNvGrpSpPr/>
          <p:nvPr/>
        </p:nvGrpSpPr>
        <p:grpSpPr>
          <a:xfrm>
            <a:off x="0" y="-144662"/>
            <a:ext cx="4506313" cy="488661"/>
            <a:chOff x="0" y="-38100"/>
            <a:chExt cx="1186840" cy="128700"/>
          </a:xfrm>
        </p:grpSpPr>
        <p:sp>
          <p:nvSpPr>
            <p:cNvPr id="264" name="Google Shape;264;p24"/>
            <p:cNvSpPr/>
            <p:nvPr/>
          </p:nvSpPr>
          <p:spPr>
            <a:xfrm>
              <a:off x="0" y="0"/>
              <a:ext cx="1186840" cy="90466"/>
            </a:xfrm>
            <a:custGeom>
              <a:rect b="b" l="l" r="r" t="t"/>
              <a:pathLst>
                <a:path extrusionOk="0" h="90466" w="1186840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highlight>
                  <a:srgbClr val="4DE1C7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4"/>
            <p:cNvSpPr txBox="1"/>
            <p:nvPr/>
          </p:nvSpPr>
          <p:spPr>
            <a:xfrm>
              <a:off x="0" y="-38100"/>
              <a:ext cx="11868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highlight>
                  <a:srgbClr val="4DE1C7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24"/>
          <p:cNvSpPr txBox="1"/>
          <p:nvPr/>
        </p:nvSpPr>
        <p:spPr>
          <a:xfrm>
            <a:off x="1028700" y="1215369"/>
            <a:ext cx="517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Caso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24"/>
          <p:cNvSpPr txBox="1"/>
          <p:nvPr/>
        </p:nvSpPr>
        <p:spPr>
          <a:xfrm>
            <a:off x="1028700" y="2606019"/>
            <a:ext cx="5184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Casado, comunhão parcial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Todos os bens são comuns 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 filhos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 bens: R$ 3.000.000,00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○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apartamento: R$ 850.000,00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○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casa: R$ 2.150.000,00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24"/>
          <p:cNvSpPr txBox="1"/>
          <p:nvPr/>
        </p:nvSpPr>
        <p:spPr>
          <a:xfrm>
            <a:off x="8074027" y="1114725"/>
            <a:ext cx="6981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01010"/>
                </a:solidFill>
              </a:rPr>
              <a:t>CONCLUSÃO</a:t>
            </a:r>
            <a:endParaRPr sz="4500"/>
          </a:p>
        </p:txBody>
      </p:sp>
      <p:graphicFrame>
        <p:nvGraphicFramePr>
          <p:cNvPr id="269" name="Google Shape;269;p24"/>
          <p:cNvGraphicFramePr/>
          <p:nvPr/>
        </p:nvGraphicFramePr>
        <p:xfrm>
          <a:off x="8074025" y="2320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{74022358-5338-4E3D-BF40-4499B6D55F69}</a:tableStyleId>
              </a:tblPr>
              <a:tblGrid>
                <a:gridCol w="2459775"/>
                <a:gridCol w="1681375"/>
                <a:gridCol w="1681375"/>
                <a:gridCol w="1681375"/>
                <a:gridCol w="1681375"/>
              </a:tblGrid>
              <a:tr h="440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RESUMO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Cenário 1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Cenário 2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</a:tr>
              <a:tr h="440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1o Inventário (pai)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R$ 74.443,87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R$ 86.164,71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40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2o Inventário (mãe)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R$ 74.443,87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R$ 0,00</a:t>
                      </a:r>
                      <a:endParaRPr sz="1800">
                        <a:solidFill>
                          <a:srgbClr val="FF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40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R$ 148.887,74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R$ 86.164,71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 hMerge="1"/>
              </a:tr>
              <a:tr h="528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0775">
                <a:tc grid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GASTA A MAIS AGORA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R$ 11.720,84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</a:tr>
              <a:tr h="440775">
                <a:tc grid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PARA ECONOMIZAR NO FUTURO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R$ 62.723,03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 hMerge="1"/>
              </a:tr>
              <a:tr h="440775">
                <a:tc grid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%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535,14%</a:t>
                      </a:r>
                      <a:endParaRPr b="1"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3008" r="-46898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5" name="Google Shape;275;p25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6" name="Google Shape;276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495" l="-63978" r="-2718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7" name="Google Shape;277;p25"/>
          <p:cNvGrpSpPr/>
          <p:nvPr/>
        </p:nvGrpSpPr>
        <p:grpSpPr>
          <a:xfrm rot="5400000">
            <a:off x="-1875467" y="1874955"/>
            <a:ext cx="4238571" cy="488661"/>
            <a:chOff x="0" y="-38100"/>
            <a:chExt cx="1116324" cy="128700"/>
          </a:xfrm>
        </p:grpSpPr>
        <p:sp>
          <p:nvSpPr>
            <p:cNvPr id="278" name="Google Shape;278;p25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5"/>
            <p:cNvSpPr txBox="1"/>
            <p:nvPr/>
          </p:nvSpPr>
          <p:spPr>
            <a:xfrm>
              <a:off x="0" y="-38100"/>
              <a:ext cx="11163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25"/>
          <p:cNvSpPr txBox="1"/>
          <p:nvPr/>
        </p:nvSpPr>
        <p:spPr>
          <a:xfrm>
            <a:off x="1235076" y="2842289"/>
            <a:ext cx="16230600" cy="49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Quantos anos você precisa para investir e a que taxa?</a:t>
            </a:r>
            <a:endParaRPr b="1" sz="7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R$ 11.720,84 → R$ 62.723,03</a:t>
            </a:r>
            <a:endParaRPr sz="7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3008" r="-46898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6" name="Google Shape;286;p26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495" l="-63978" r="-2718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" name="Google Shape;288;p26"/>
          <p:cNvGrpSpPr/>
          <p:nvPr/>
        </p:nvGrpSpPr>
        <p:grpSpPr>
          <a:xfrm rot="5400000">
            <a:off x="-1875467" y="1874955"/>
            <a:ext cx="4238571" cy="488661"/>
            <a:chOff x="0" y="-38100"/>
            <a:chExt cx="1116324" cy="128700"/>
          </a:xfrm>
        </p:grpSpPr>
        <p:sp>
          <p:nvSpPr>
            <p:cNvPr id="289" name="Google Shape;289;p26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6"/>
            <p:cNvSpPr txBox="1"/>
            <p:nvPr/>
          </p:nvSpPr>
          <p:spPr>
            <a:xfrm>
              <a:off x="0" y="-38100"/>
              <a:ext cx="11163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26"/>
          <p:cNvSpPr txBox="1"/>
          <p:nvPr/>
        </p:nvSpPr>
        <p:spPr>
          <a:xfrm>
            <a:off x="1028701" y="3702714"/>
            <a:ext cx="1623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SHOW ME THE DATA</a:t>
            </a:r>
            <a:endParaRPr sz="1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3008" r="-46898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7" name="Google Shape;297;p27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8" name="Google Shape;298;p2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495" l="-63978" r="-2718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9" name="Google Shape;299;p27"/>
          <p:cNvGrpSpPr/>
          <p:nvPr/>
        </p:nvGrpSpPr>
        <p:grpSpPr>
          <a:xfrm rot="5400000">
            <a:off x="-1875467" y="1874955"/>
            <a:ext cx="4238571" cy="488661"/>
            <a:chOff x="0" y="-38100"/>
            <a:chExt cx="1116324" cy="128700"/>
          </a:xfrm>
        </p:grpSpPr>
        <p:sp>
          <p:nvSpPr>
            <p:cNvPr id="300" name="Google Shape;300;p27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7"/>
            <p:cNvSpPr txBox="1"/>
            <p:nvPr/>
          </p:nvSpPr>
          <p:spPr>
            <a:xfrm>
              <a:off x="0" y="-38100"/>
              <a:ext cx="11163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27"/>
          <p:cNvSpPr txBox="1"/>
          <p:nvPr/>
        </p:nvSpPr>
        <p:spPr>
          <a:xfrm>
            <a:off x="1028701" y="3702714"/>
            <a:ext cx="162306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Vale para o cliente</a:t>
            </a:r>
            <a:endParaRPr b="1" sz="8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 para o ESCREVENTE!</a:t>
            </a:r>
            <a:endParaRPr b="1" sz="8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8"/>
          <p:cNvGrpSpPr/>
          <p:nvPr/>
        </p:nvGrpSpPr>
        <p:grpSpPr>
          <a:xfrm>
            <a:off x="9694360" y="-160736"/>
            <a:ext cx="8593538" cy="10447858"/>
            <a:chOff x="0" y="-38100"/>
            <a:chExt cx="2037011" cy="2476500"/>
          </a:xfrm>
        </p:grpSpPr>
        <p:sp>
          <p:nvSpPr>
            <p:cNvPr id="308" name="Google Shape;308;p28"/>
            <p:cNvSpPr/>
            <p:nvPr/>
          </p:nvSpPr>
          <p:spPr>
            <a:xfrm>
              <a:off x="0" y="0"/>
              <a:ext cx="2037011" cy="2438400"/>
            </a:xfrm>
            <a:custGeom>
              <a:rect b="b" l="l" r="r" t="t"/>
              <a:pathLst>
                <a:path extrusionOk="0" h="2438400" w="2037011">
                  <a:moveTo>
                    <a:pt x="0" y="0"/>
                  </a:moveTo>
                  <a:lnTo>
                    <a:pt x="2037011" y="0"/>
                  </a:lnTo>
                  <a:lnTo>
                    <a:pt x="2037011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1064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8"/>
            <p:cNvSpPr txBox="1"/>
            <p:nvPr/>
          </p:nvSpPr>
          <p:spPr>
            <a:xfrm>
              <a:off x="0" y="-38100"/>
              <a:ext cx="2037000" cy="24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p28"/>
          <p:cNvSpPr/>
          <p:nvPr/>
        </p:nvSpPr>
        <p:spPr>
          <a:xfrm>
            <a:off x="9694360" y="0"/>
            <a:ext cx="8593640" cy="10287000"/>
          </a:xfrm>
          <a:custGeom>
            <a:rect b="b" l="l" r="r" t="t"/>
            <a:pathLst>
              <a:path extrusionOk="0" h="10287000" w="8593640">
                <a:moveTo>
                  <a:pt x="0" y="0"/>
                </a:moveTo>
                <a:lnTo>
                  <a:pt x="8593640" y="0"/>
                </a:lnTo>
                <a:lnTo>
                  <a:pt x="8593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-18949" l="-119213" r="-99786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2018" l="-64808" r="-1888" t="-502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8"/>
          <p:cNvSpPr txBox="1"/>
          <p:nvPr/>
        </p:nvSpPr>
        <p:spPr>
          <a:xfrm>
            <a:off x="11067384" y="2029714"/>
            <a:ext cx="4349100" cy="18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99">
                <a:solidFill>
                  <a:srgbClr val="FFFFFF"/>
                </a:solidFill>
              </a:rPr>
              <a:t>A história do Souleman</a:t>
            </a:r>
            <a:endParaRPr/>
          </a:p>
        </p:txBody>
      </p:sp>
      <p:sp>
        <p:nvSpPr>
          <p:cNvPr id="313" name="Google Shape;313;p28"/>
          <p:cNvSpPr txBox="1"/>
          <p:nvPr/>
        </p:nvSpPr>
        <p:spPr>
          <a:xfrm>
            <a:off x="11067384" y="4733210"/>
            <a:ext cx="575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4" name="Google Shape;314;p28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5" name="Google Shape;31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00" y="1224788"/>
            <a:ext cx="7676824" cy="767682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8"/>
          <p:cNvSpPr txBox="1"/>
          <p:nvPr/>
        </p:nvSpPr>
        <p:spPr>
          <a:xfrm>
            <a:off x="11067375" y="4542769"/>
            <a:ext cx="51840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Filha mais velha casou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Visto de reunião familiar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Sasha veio ao Brasil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3008" r="-46898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p29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3" name="Google Shape;323;p2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495" l="-63978" r="-2718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4" name="Google Shape;324;p29"/>
          <p:cNvGrpSpPr/>
          <p:nvPr/>
        </p:nvGrpSpPr>
        <p:grpSpPr>
          <a:xfrm rot="5400000">
            <a:off x="-1875467" y="1874955"/>
            <a:ext cx="4238571" cy="488661"/>
            <a:chOff x="0" y="-38100"/>
            <a:chExt cx="1116324" cy="128700"/>
          </a:xfrm>
        </p:grpSpPr>
        <p:sp>
          <p:nvSpPr>
            <p:cNvPr id="325" name="Google Shape;325;p29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9"/>
            <p:cNvSpPr txBox="1"/>
            <p:nvPr/>
          </p:nvSpPr>
          <p:spPr>
            <a:xfrm>
              <a:off x="0" y="-38100"/>
              <a:ext cx="11163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29"/>
          <p:cNvSpPr txBox="1"/>
          <p:nvPr/>
        </p:nvSpPr>
        <p:spPr>
          <a:xfrm>
            <a:off x="1028701" y="2224064"/>
            <a:ext cx="162306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Possamos tratar nossos usuários como verdadeiros</a:t>
            </a:r>
            <a:endParaRPr b="1" sz="6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CEOs</a:t>
            </a:r>
            <a:endParaRPr b="1" sz="6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29"/>
          <p:cNvSpPr txBox="1"/>
          <p:nvPr/>
        </p:nvSpPr>
        <p:spPr>
          <a:xfrm>
            <a:off x="838201" y="7551714"/>
            <a:ext cx="16230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Char char="+"/>
            </a:pPr>
            <a:r>
              <a:rPr i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dados</a:t>
            </a:r>
            <a:endParaRPr i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juridiquês</a:t>
            </a:r>
            <a:endParaRPr i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-18948" l="-3013" r="-46893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2021" l="-64809" r="-1890" t="-5024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0"/>
          <p:cNvSpPr txBox="1"/>
          <p:nvPr/>
        </p:nvSpPr>
        <p:spPr>
          <a:xfrm>
            <a:off x="2590780" y="4663493"/>
            <a:ext cx="13106400" cy="1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88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OBRIGAD</a:t>
            </a:r>
            <a:r>
              <a:rPr lang="en-US" sz="1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30"/>
          <p:cNvSpPr/>
          <p:nvPr/>
        </p:nvSpPr>
        <p:spPr>
          <a:xfrm>
            <a:off x="9455551" y="965903"/>
            <a:ext cx="1832660" cy="1832660"/>
          </a:xfrm>
          <a:custGeom>
            <a:rect b="b" l="l" r="r" t="t"/>
            <a:pathLst>
              <a:path extrusionOk="0" h="2072350" w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0"/>
          <p:cNvSpPr/>
          <p:nvPr/>
        </p:nvSpPr>
        <p:spPr>
          <a:xfrm>
            <a:off x="6359155" y="1071887"/>
            <a:ext cx="2315274" cy="1620692"/>
          </a:xfrm>
          <a:custGeom>
            <a:rect b="b" l="l" r="r" t="t"/>
            <a:pathLst>
              <a:path extrusionOk="0" h="2899488" w="4142126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8" name="Google Shape;338;p30"/>
          <p:cNvCxnSpPr/>
          <p:nvPr/>
        </p:nvCxnSpPr>
        <p:spPr>
          <a:xfrm>
            <a:off x="9144000" y="1425016"/>
            <a:ext cx="0" cy="987478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9" name="Google Shape;339;p30"/>
          <p:cNvSpPr/>
          <p:nvPr/>
        </p:nvSpPr>
        <p:spPr>
          <a:xfrm>
            <a:off x="3051183" y="7353300"/>
            <a:ext cx="644681" cy="644681"/>
          </a:xfrm>
          <a:custGeom>
            <a:rect b="b" l="l" r="r" t="t"/>
            <a:pathLst>
              <a:path extrusionOk="0" h="644681" w="644681">
                <a:moveTo>
                  <a:pt x="0" y="0"/>
                </a:moveTo>
                <a:lnTo>
                  <a:pt x="644681" y="0"/>
                </a:lnTo>
                <a:lnTo>
                  <a:pt x="644681" y="644682"/>
                </a:lnTo>
                <a:lnTo>
                  <a:pt x="0" y="644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0"/>
          <p:cNvSpPr/>
          <p:nvPr/>
        </p:nvSpPr>
        <p:spPr>
          <a:xfrm>
            <a:off x="13800458" y="7413792"/>
            <a:ext cx="671460" cy="491845"/>
          </a:xfrm>
          <a:custGeom>
            <a:rect b="b" l="l" r="r" t="t"/>
            <a:pathLst>
              <a:path extrusionOk="0" h="491845" w="671460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0"/>
          <p:cNvSpPr/>
          <p:nvPr/>
        </p:nvSpPr>
        <p:spPr>
          <a:xfrm>
            <a:off x="8159783" y="7353300"/>
            <a:ext cx="644223" cy="653205"/>
          </a:xfrm>
          <a:custGeom>
            <a:rect b="b" l="l" r="r" t="t"/>
            <a:pathLst>
              <a:path extrusionOk="0" h="653205" w="644223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0"/>
          <p:cNvSpPr txBox="1"/>
          <p:nvPr/>
        </p:nvSpPr>
        <p:spPr>
          <a:xfrm>
            <a:off x="1318661" y="8322737"/>
            <a:ext cx="42084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www.2notasjundiai.com.br</a:t>
            </a:r>
            <a:endParaRPr/>
          </a:p>
        </p:txBody>
      </p:sp>
      <p:sp>
        <p:nvSpPr>
          <p:cNvPr id="343" name="Google Shape;343;p30"/>
          <p:cNvSpPr txBox="1"/>
          <p:nvPr/>
        </p:nvSpPr>
        <p:spPr>
          <a:xfrm>
            <a:off x="6576461" y="8323586"/>
            <a:ext cx="3771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2400">
                <a:solidFill>
                  <a:srgbClr val="FFFFFF"/>
                </a:solidFill>
              </a:rPr>
              <a:t>marfisacacau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44" name="Google Shape;344;p30"/>
          <p:cNvSpPr txBox="1"/>
          <p:nvPr/>
        </p:nvSpPr>
        <p:spPr>
          <a:xfrm>
            <a:off x="11605661" y="8335704"/>
            <a:ext cx="52344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marfisa@2notasjundiai.com.br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3008" r="-46898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" name="Google Shape;97;p14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" name="Google Shape;98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495" l="-63978" r="-2718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14"/>
          <p:cNvGrpSpPr/>
          <p:nvPr/>
        </p:nvGrpSpPr>
        <p:grpSpPr>
          <a:xfrm rot="5400000">
            <a:off x="-1875199" y="1875199"/>
            <a:ext cx="4238545" cy="488147"/>
            <a:chOff x="0" y="-38100"/>
            <a:chExt cx="1116325" cy="128566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4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14"/>
          <p:cNvSpPr txBox="1"/>
          <p:nvPr/>
        </p:nvSpPr>
        <p:spPr>
          <a:xfrm>
            <a:off x="1028701" y="3702714"/>
            <a:ext cx="1623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SHOW ME THE DATA</a:t>
            </a:r>
            <a:endParaRPr sz="1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0" y="4982766"/>
            <a:ext cx="6121614" cy="5304234"/>
            <a:chOff x="0" y="-38100"/>
            <a:chExt cx="1451049" cy="1257300"/>
          </a:xfrm>
        </p:grpSpPr>
        <p:sp>
          <p:nvSpPr>
            <p:cNvPr id="108" name="Google Shape;108;p15"/>
            <p:cNvSpPr/>
            <p:nvPr/>
          </p:nvSpPr>
          <p:spPr>
            <a:xfrm>
              <a:off x="0" y="0"/>
              <a:ext cx="1451049" cy="1219200"/>
            </a:xfrm>
            <a:custGeom>
              <a:rect b="b" l="l" r="r" t="t"/>
              <a:pathLst>
                <a:path extrusionOk="0" h="1219200" w="1451049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5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15"/>
          <p:cNvGrpSpPr/>
          <p:nvPr/>
        </p:nvGrpSpPr>
        <p:grpSpPr>
          <a:xfrm>
            <a:off x="6121614" y="4982766"/>
            <a:ext cx="6044772" cy="5304234"/>
            <a:chOff x="0" y="-38100"/>
            <a:chExt cx="1432835" cy="1257300"/>
          </a:xfrm>
        </p:grpSpPr>
        <p:sp>
          <p:nvSpPr>
            <p:cNvPr id="111" name="Google Shape;111;p15"/>
            <p:cNvSpPr/>
            <p:nvPr/>
          </p:nvSpPr>
          <p:spPr>
            <a:xfrm>
              <a:off x="0" y="0"/>
              <a:ext cx="1432835" cy="1219200"/>
            </a:xfrm>
            <a:custGeom>
              <a:rect b="b" l="l" r="r" t="t"/>
              <a:pathLst>
                <a:path extrusionOk="0" h="1219200" w="1432835">
                  <a:moveTo>
                    <a:pt x="0" y="0"/>
                  </a:moveTo>
                  <a:lnTo>
                    <a:pt x="1432835" y="0"/>
                  </a:lnTo>
                  <a:lnTo>
                    <a:pt x="143283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37A8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5"/>
            <p:cNvSpPr txBox="1"/>
            <p:nvPr/>
          </p:nvSpPr>
          <p:spPr>
            <a:xfrm>
              <a:off x="0" y="-38100"/>
              <a:ext cx="1432835" cy="12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5"/>
          <p:cNvGrpSpPr/>
          <p:nvPr/>
        </p:nvGrpSpPr>
        <p:grpSpPr>
          <a:xfrm>
            <a:off x="12166386" y="4982766"/>
            <a:ext cx="6121614" cy="5304234"/>
            <a:chOff x="0" y="-38100"/>
            <a:chExt cx="1451049" cy="1257300"/>
          </a:xfrm>
        </p:grpSpPr>
        <p:sp>
          <p:nvSpPr>
            <p:cNvPr id="114" name="Google Shape;114;p15"/>
            <p:cNvSpPr/>
            <p:nvPr/>
          </p:nvSpPr>
          <p:spPr>
            <a:xfrm>
              <a:off x="0" y="0"/>
              <a:ext cx="1451049" cy="1219200"/>
            </a:xfrm>
            <a:custGeom>
              <a:rect b="b" l="l" r="r" t="t"/>
              <a:pathLst>
                <a:path extrusionOk="0" h="1219200" w="1451049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5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5"/>
          <p:cNvSpPr/>
          <p:nvPr/>
        </p:nvSpPr>
        <p:spPr>
          <a:xfrm>
            <a:off x="0" y="5143500"/>
            <a:ext cx="18288000" cy="5143500"/>
          </a:xfrm>
          <a:custGeom>
            <a:rect b="b" l="l" r="r" t="t"/>
            <a:pathLst>
              <a:path extrusionOk="0" h="5143500" w="182880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-37893" l="-3013" r="-46893" t="-1286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0" y="5143500"/>
            <a:ext cx="18288000" cy="5143500"/>
          </a:xfrm>
          <a:custGeom>
            <a:rect b="b" l="l" r="r" t="t"/>
            <a:pathLst>
              <a:path extrusionOk="0" h="5143500" w="182880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144038" l="-64809" r="-1890" t="-20048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" name="Google Shape;118;p15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" name="Google Shape;119;p15"/>
          <p:cNvSpPr txBox="1"/>
          <p:nvPr/>
        </p:nvSpPr>
        <p:spPr>
          <a:xfrm>
            <a:off x="1221496" y="1504433"/>
            <a:ext cx="490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99">
                <a:solidFill>
                  <a:srgbClr val="101010"/>
                </a:solidFill>
                <a:latin typeface="Open Sans"/>
                <a:ea typeface="Open Sans"/>
                <a:cs typeface="Open Sans"/>
                <a:sym typeface="Open Sans"/>
              </a:rPr>
              <a:t>História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1221501" y="5953150"/>
            <a:ext cx="417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HOJE</a:t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1221496" y="6558889"/>
            <a:ext cx="367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9D9D9"/>
                </a:solidFill>
              </a:rPr>
              <a:t>Tabeliã de Notas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7304689" y="5953151"/>
            <a:ext cx="350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NO INÍCIO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13349461" y="5953151"/>
            <a:ext cx="350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NO MEIO DO CAMINHO</a:t>
            </a:r>
            <a:endParaRPr/>
          </a:p>
        </p:txBody>
      </p:sp>
      <p:sp>
        <p:nvSpPr>
          <p:cNvPr id="124" name="Google Shape;124;p15"/>
          <p:cNvSpPr txBox="1"/>
          <p:nvPr/>
        </p:nvSpPr>
        <p:spPr>
          <a:xfrm>
            <a:off x="7304736" y="6558889"/>
            <a:ext cx="367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9D9D9"/>
                </a:solidFill>
              </a:rPr>
              <a:t>Investimento estrangeiro no Ceará</a:t>
            </a:r>
            <a:endParaRPr sz="1800">
              <a:solidFill>
                <a:srgbClr val="D9D9D9"/>
              </a:solidFill>
            </a:endParaRPr>
          </a:p>
        </p:txBody>
      </p:sp>
      <p:sp>
        <p:nvSpPr>
          <p:cNvPr id="125" name="Google Shape;125;p15"/>
          <p:cNvSpPr txBox="1"/>
          <p:nvPr/>
        </p:nvSpPr>
        <p:spPr>
          <a:xfrm>
            <a:off x="13387861" y="6558889"/>
            <a:ext cx="36786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lt1"/>
                </a:solidFill>
              </a:rPr>
              <a:t>Multinacional Chinesa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lt1"/>
                </a:solidFill>
              </a:rPr>
              <a:t>Desconfiança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lang="en-US" sz="1800">
                <a:solidFill>
                  <a:schemeClr val="lt1"/>
                </a:solidFill>
              </a:rPr>
              <a:t>Nova Diretoria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lang="en-US" sz="1800">
                <a:solidFill>
                  <a:schemeClr val="lt1"/>
                </a:solidFill>
              </a:rPr>
              <a:t>Novo CEO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16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1" name="Google Shape;131;p16"/>
          <p:cNvGrpSpPr/>
          <p:nvPr/>
        </p:nvGrpSpPr>
        <p:grpSpPr>
          <a:xfrm>
            <a:off x="7401128" y="-160734"/>
            <a:ext cx="5443436" cy="5304234"/>
            <a:chOff x="0" y="-38100"/>
            <a:chExt cx="1290296" cy="1257300"/>
          </a:xfrm>
        </p:grpSpPr>
        <p:sp>
          <p:nvSpPr>
            <p:cNvPr id="132" name="Google Shape;132;p16"/>
            <p:cNvSpPr/>
            <p:nvPr/>
          </p:nvSpPr>
          <p:spPr>
            <a:xfrm>
              <a:off x="0" y="0"/>
              <a:ext cx="1290296" cy="1219200"/>
            </a:xfrm>
            <a:custGeom>
              <a:rect b="b" l="l" r="r" t="t"/>
              <a:pathLst>
                <a:path extrusionOk="0" h="1219200" w="1290296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6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6"/>
          <p:cNvGrpSpPr/>
          <p:nvPr/>
        </p:nvGrpSpPr>
        <p:grpSpPr>
          <a:xfrm>
            <a:off x="12844564" y="-160734"/>
            <a:ext cx="5443436" cy="5304234"/>
            <a:chOff x="0" y="-38100"/>
            <a:chExt cx="1290296" cy="1257300"/>
          </a:xfrm>
        </p:grpSpPr>
        <p:sp>
          <p:nvSpPr>
            <p:cNvPr id="135" name="Google Shape;135;p16"/>
            <p:cNvSpPr/>
            <p:nvPr/>
          </p:nvSpPr>
          <p:spPr>
            <a:xfrm>
              <a:off x="0" y="0"/>
              <a:ext cx="1290296" cy="1219200"/>
            </a:xfrm>
            <a:custGeom>
              <a:rect b="b" l="l" r="r" t="t"/>
              <a:pathLst>
                <a:path extrusionOk="0" h="1219200" w="1290296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6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6"/>
          <p:cNvGrpSpPr/>
          <p:nvPr/>
        </p:nvGrpSpPr>
        <p:grpSpPr>
          <a:xfrm>
            <a:off x="7401128" y="4982766"/>
            <a:ext cx="5443436" cy="5304234"/>
            <a:chOff x="0" y="-38100"/>
            <a:chExt cx="1290296" cy="1257300"/>
          </a:xfrm>
        </p:grpSpPr>
        <p:sp>
          <p:nvSpPr>
            <p:cNvPr id="138" name="Google Shape;138;p16"/>
            <p:cNvSpPr/>
            <p:nvPr/>
          </p:nvSpPr>
          <p:spPr>
            <a:xfrm>
              <a:off x="0" y="0"/>
              <a:ext cx="1290296" cy="1219200"/>
            </a:xfrm>
            <a:custGeom>
              <a:rect b="b" l="l" r="r" t="t"/>
              <a:pathLst>
                <a:path extrusionOk="0" h="1219200" w="1290296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6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6"/>
          <p:cNvGrpSpPr/>
          <p:nvPr/>
        </p:nvGrpSpPr>
        <p:grpSpPr>
          <a:xfrm>
            <a:off x="12844564" y="4982766"/>
            <a:ext cx="5443436" cy="5304234"/>
            <a:chOff x="0" y="-38100"/>
            <a:chExt cx="1290296" cy="1257300"/>
          </a:xfrm>
        </p:grpSpPr>
        <p:sp>
          <p:nvSpPr>
            <p:cNvPr id="141" name="Google Shape;141;p16"/>
            <p:cNvSpPr/>
            <p:nvPr/>
          </p:nvSpPr>
          <p:spPr>
            <a:xfrm>
              <a:off x="0" y="0"/>
              <a:ext cx="1290296" cy="1219200"/>
            </a:xfrm>
            <a:custGeom>
              <a:rect b="b" l="l" r="r" t="t"/>
              <a:pathLst>
                <a:path extrusionOk="0" h="1219200" w="1290296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6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16"/>
          <p:cNvSpPr/>
          <p:nvPr/>
        </p:nvSpPr>
        <p:spPr>
          <a:xfrm>
            <a:off x="7401128" y="0"/>
            <a:ext cx="10886872" cy="10287000"/>
          </a:xfrm>
          <a:custGeom>
            <a:rect b="b" l="l" r="r" t="t"/>
            <a:pathLst>
              <a:path extrusionOk="0" h="10287000" w="10886872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-18948" l="-73045" r="-78774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7401128" y="0"/>
            <a:ext cx="10886872" cy="10287000"/>
          </a:xfrm>
          <a:custGeom>
            <a:rect b="b" l="l" r="r" t="t"/>
            <a:pathLst>
              <a:path extrusionOk="0" h="10287000" w="10886872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2021" l="-176842" r="-3175" t="-5024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13511704" y="6590490"/>
            <a:ext cx="41091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</a:rPr>
              <a:t>Como isso contribui para o sucesso da empresa?</a:t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13511765" y="1582765"/>
            <a:ext cx="4109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</a:rPr>
              <a:t>problema - </a:t>
            </a:r>
            <a:r>
              <a:rPr lang="en-US" sz="1800">
                <a:solidFill>
                  <a:srgbClr val="FFFFFF"/>
                </a:solidFill>
              </a:rPr>
              <a:t>solução</a:t>
            </a:r>
            <a:r>
              <a:rPr lang="en-US" sz="1800">
                <a:solidFill>
                  <a:srgbClr val="FFFFFF"/>
                </a:solidFill>
              </a:rPr>
              <a:t> - benefício</a:t>
            </a:r>
            <a:endParaRPr i="1"/>
          </a:p>
        </p:txBody>
      </p:sp>
      <p:sp>
        <p:nvSpPr>
          <p:cNvPr id="147" name="Google Shape;147;p16"/>
          <p:cNvSpPr txBox="1"/>
          <p:nvPr/>
        </p:nvSpPr>
        <p:spPr>
          <a:xfrm>
            <a:off x="8068324" y="1004225"/>
            <a:ext cx="32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SHOW ME THE DATA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13511782" y="1004225"/>
            <a:ext cx="46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CLAREZA E OBJETIVIDADE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13511698" y="6011950"/>
            <a:ext cx="410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FOCO NO RESULTADO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8068329" y="1582765"/>
            <a:ext cx="4109100" cy="3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9D9D9"/>
                </a:solidFill>
              </a:rPr>
              <a:t>SHOW ME THE DATA</a:t>
            </a:r>
            <a:endParaRPr sz="1800">
              <a:solidFill>
                <a:srgbClr val="D9D9D9"/>
              </a:solidFill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D9D9D9"/>
                </a:solidFill>
              </a:rPr>
              <a:t>SHOW ME THE DATA</a:t>
            </a:r>
            <a:endParaRPr sz="1800">
              <a:solidFill>
                <a:srgbClr val="D9D9D9"/>
              </a:solidFill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D9D9D9"/>
                </a:solidFill>
              </a:rPr>
              <a:t>SHOW ME THE DATA</a:t>
            </a:r>
            <a:endParaRPr sz="1800">
              <a:solidFill>
                <a:srgbClr val="D9D9D9"/>
              </a:solidFill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D9D9D9"/>
                </a:solidFill>
              </a:rPr>
              <a:t>SHOW ME THE DATA</a:t>
            </a:r>
            <a:endParaRPr sz="1800">
              <a:solidFill>
                <a:srgbClr val="D9D9D9"/>
              </a:solidFill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D9D9D9"/>
                </a:solidFill>
              </a:rPr>
              <a:t>SHOW ME THE DATA</a:t>
            </a:r>
            <a:endParaRPr sz="1800">
              <a:solidFill>
                <a:srgbClr val="D9D9D9"/>
              </a:solidFill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D9D9D9"/>
                </a:solidFill>
              </a:rPr>
              <a:t>SHOW ME THE DATA</a:t>
            </a:r>
            <a:endParaRPr sz="1800">
              <a:solidFill>
                <a:srgbClr val="D9D9D9"/>
              </a:solidFill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D9D9D9"/>
                </a:solidFill>
              </a:rPr>
              <a:t>SHOW ME THE DATA</a:t>
            </a:r>
            <a:endParaRPr sz="1800">
              <a:solidFill>
                <a:srgbClr val="D9D9D9"/>
              </a:solidFill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9D9D9"/>
              </a:solidFill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8068329" y="5944225"/>
            <a:ext cx="374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CONFIANÇA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8068315" y="6522765"/>
            <a:ext cx="4109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9D9D9"/>
                </a:solidFill>
              </a:rPr>
              <a:t>Seguro, sem arrogância. </a:t>
            </a:r>
            <a:endParaRPr sz="1800">
              <a:solidFill>
                <a:srgbClr val="D9D9D9"/>
              </a:solidFill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1221501" y="1593375"/>
            <a:ext cx="4283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99">
                <a:solidFill>
                  <a:srgbClr val="101010"/>
                </a:solidFill>
              </a:rPr>
              <a:t>Lições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3008" r="-46898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" name="Google Shape;159;p17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0" name="Google Shape;160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495" l="-63978" r="-2718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17"/>
          <p:cNvGrpSpPr/>
          <p:nvPr/>
        </p:nvGrpSpPr>
        <p:grpSpPr>
          <a:xfrm rot="5400000">
            <a:off x="-1875467" y="1874955"/>
            <a:ext cx="4238571" cy="488661"/>
            <a:chOff x="0" y="-38100"/>
            <a:chExt cx="1116324" cy="128700"/>
          </a:xfrm>
        </p:grpSpPr>
        <p:sp>
          <p:nvSpPr>
            <p:cNvPr id="162" name="Google Shape;162;p17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 txBox="1"/>
            <p:nvPr/>
          </p:nvSpPr>
          <p:spPr>
            <a:xfrm>
              <a:off x="0" y="-38100"/>
              <a:ext cx="11163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17"/>
          <p:cNvSpPr txBox="1"/>
          <p:nvPr/>
        </p:nvSpPr>
        <p:spPr>
          <a:xfrm>
            <a:off x="1028701" y="3702714"/>
            <a:ext cx="1623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SHOW ME THE DATA</a:t>
            </a:r>
            <a:endParaRPr sz="1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8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0" name="Google Shape;170;p18"/>
          <p:cNvGrpSpPr/>
          <p:nvPr/>
        </p:nvGrpSpPr>
        <p:grpSpPr>
          <a:xfrm>
            <a:off x="0" y="-144661"/>
            <a:ext cx="7352672" cy="10431661"/>
            <a:chOff x="0" y="-38100"/>
            <a:chExt cx="1936506" cy="2747433"/>
          </a:xfrm>
        </p:grpSpPr>
        <p:sp>
          <p:nvSpPr>
            <p:cNvPr id="171" name="Google Shape;171;p18"/>
            <p:cNvSpPr/>
            <p:nvPr/>
          </p:nvSpPr>
          <p:spPr>
            <a:xfrm>
              <a:off x="0" y="0"/>
              <a:ext cx="1936506" cy="2709333"/>
            </a:xfrm>
            <a:custGeom>
              <a:rect b="b" l="l" r="r" t="t"/>
              <a:pathLst>
                <a:path extrusionOk="0" h="2709333" w="1936506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8"/>
            <p:cNvSpPr txBox="1"/>
            <p:nvPr/>
          </p:nvSpPr>
          <p:spPr>
            <a:xfrm>
              <a:off x="0" y="-38100"/>
              <a:ext cx="1936506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8"/>
          <p:cNvSpPr/>
          <p:nvPr/>
        </p:nvSpPr>
        <p:spPr>
          <a:xfrm>
            <a:off x="0" y="0"/>
            <a:ext cx="7352672" cy="10287000"/>
          </a:xfrm>
          <a:custGeom>
            <a:rect b="b" l="l" r="r" t="t"/>
            <a:pathLst>
              <a:path extrusionOk="0" h="10287000" w="7352672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999"/>
            </a:blip>
            <a:stretch>
              <a:fillRect b="-18948" l="-7494" r="-265348" t="-143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8"/>
          <p:cNvSpPr/>
          <p:nvPr/>
        </p:nvSpPr>
        <p:spPr>
          <a:xfrm>
            <a:off x="0" y="0"/>
            <a:ext cx="7352672" cy="10287000"/>
          </a:xfrm>
          <a:custGeom>
            <a:rect b="b" l="l" r="r" t="t"/>
            <a:pathLst>
              <a:path extrusionOk="0" h="10287000" w="7352672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2021" l="-161199" r="-153429" t="-5024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" name="Google Shape;175;p18"/>
          <p:cNvGrpSpPr/>
          <p:nvPr/>
        </p:nvGrpSpPr>
        <p:grpSpPr>
          <a:xfrm>
            <a:off x="0" y="-144660"/>
            <a:ext cx="4506284" cy="488147"/>
            <a:chOff x="0" y="-38100"/>
            <a:chExt cx="1186840" cy="128566"/>
          </a:xfrm>
        </p:grpSpPr>
        <p:sp>
          <p:nvSpPr>
            <p:cNvPr id="176" name="Google Shape;176;p18"/>
            <p:cNvSpPr/>
            <p:nvPr/>
          </p:nvSpPr>
          <p:spPr>
            <a:xfrm>
              <a:off x="0" y="0"/>
              <a:ext cx="1186840" cy="90466"/>
            </a:xfrm>
            <a:custGeom>
              <a:rect b="b" l="l" r="r" t="t"/>
              <a:pathLst>
                <a:path extrusionOk="0" h="90466" w="1186840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8"/>
            <p:cNvSpPr txBox="1"/>
            <p:nvPr/>
          </p:nvSpPr>
          <p:spPr>
            <a:xfrm>
              <a:off x="0" y="-38100"/>
              <a:ext cx="1186840" cy="12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8"/>
          <p:cNvSpPr txBox="1"/>
          <p:nvPr/>
        </p:nvSpPr>
        <p:spPr>
          <a:xfrm>
            <a:off x="1028700" y="1215369"/>
            <a:ext cx="517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99">
                <a:solidFill>
                  <a:srgbClr val="FFFFFF"/>
                </a:solidFill>
              </a:rPr>
              <a:t>Em vida…</a:t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1028700" y="2606019"/>
            <a:ext cx="5184000" cy="60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Planejamento sucessório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Bens no nome da esposa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Na Síria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○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25% esposa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○"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75% irmão 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 se o irmão quisesse transferir para a cunhada os bens?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POR QUE ELE FAZIA ISSO? 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0" name="Google Shape;18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4827" y="1429688"/>
            <a:ext cx="8754475" cy="742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3008" r="-46898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" name="Google Shape;186;p19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7" name="Google Shape;187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495" l="-63978" r="-2718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19"/>
          <p:cNvGrpSpPr/>
          <p:nvPr/>
        </p:nvGrpSpPr>
        <p:grpSpPr>
          <a:xfrm rot="5400000">
            <a:off x="-1875467" y="1874955"/>
            <a:ext cx="4238571" cy="488661"/>
            <a:chOff x="0" y="-38100"/>
            <a:chExt cx="1116324" cy="128700"/>
          </a:xfrm>
        </p:grpSpPr>
        <p:sp>
          <p:nvSpPr>
            <p:cNvPr id="189" name="Google Shape;189;p19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0" y="-38100"/>
              <a:ext cx="11163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9"/>
          <p:cNvSpPr txBox="1"/>
          <p:nvPr/>
        </p:nvSpPr>
        <p:spPr>
          <a:xfrm>
            <a:off x="1028701" y="3702714"/>
            <a:ext cx="1623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SHOW ME THE DATA</a:t>
            </a:r>
            <a:endParaRPr sz="1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0"/>
          <p:cNvGrpSpPr/>
          <p:nvPr/>
        </p:nvGrpSpPr>
        <p:grpSpPr>
          <a:xfrm>
            <a:off x="0" y="-144662"/>
            <a:ext cx="18288118" cy="4689551"/>
            <a:chOff x="0" y="-38100"/>
            <a:chExt cx="4816592" cy="1235100"/>
          </a:xfrm>
        </p:grpSpPr>
        <p:sp>
          <p:nvSpPr>
            <p:cNvPr id="197" name="Google Shape;197;p20"/>
            <p:cNvSpPr/>
            <p:nvPr/>
          </p:nvSpPr>
          <p:spPr>
            <a:xfrm>
              <a:off x="0" y="0"/>
              <a:ext cx="4816592" cy="1196899"/>
            </a:xfrm>
            <a:custGeom>
              <a:rect b="b" l="l" r="r" t="t"/>
              <a:pathLst>
                <a:path extrusionOk="0" h="11968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0"/>
            <p:cNvSpPr txBox="1"/>
            <p:nvPr/>
          </p:nvSpPr>
          <p:spPr>
            <a:xfrm>
              <a:off x="0" y="-38100"/>
              <a:ext cx="4816500" cy="12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20"/>
          <p:cNvSpPr/>
          <p:nvPr/>
        </p:nvSpPr>
        <p:spPr>
          <a:xfrm>
            <a:off x="0" y="0"/>
            <a:ext cx="18288000" cy="4544475"/>
          </a:xfrm>
          <a:custGeom>
            <a:rect b="b" l="l" r="r" t="t"/>
            <a:pathLst>
              <a:path extrusionOk="0" h="4544475" w="18288000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69243" l="-3008" r="-46898" t="-3237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" name="Google Shape;200;p20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1" name="Google Shape;201;p20"/>
          <p:cNvSpPr/>
          <p:nvPr/>
        </p:nvSpPr>
        <p:spPr>
          <a:xfrm>
            <a:off x="0" y="0"/>
            <a:ext cx="18288000" cy="4544475"/>
          </a:xfrm>
          <a:custGeom>
            <a:rect b="b" l="l" r="r" t="t"/>
            <a:pathLst>
              <a:path extrusionOk="0" h="4544475" w="18288000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289364" l="-64808" r="-1888" t="-11372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1544727" y="5244834"/>
            <a:ext cx="7083300" cy="4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83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Principal objetivo: evitar condomínio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1" marL="9144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○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Herdeiro(s) / meeiro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2" marL="13716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■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⅓ meação usufruto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2" marL="13716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■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⅔ herança nua-propriedade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1" marL="9144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○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Herdeiros 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Papel ativo do tabelião de notas no aconselhamento jurídico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1" marL="9144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○"/>
            </a:pPr>
            <a:r>
              <a:rPr b="1" i="1" lang="en-US" sz="2200" u="sng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PPTL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03" name="Google Shape;203;p20"/>
          <p:cNvGrpSpPr/>
          <p:nvPr/>
        </p:nvGrpSpPr>
        <p:grpSpPr>
          <a:xfrm>
            <a:off x="0" y="4056326"/>
            <a:ext cx="9144454" cy="488661"/>
            <a:chOff x="0" y="-38100"/>
            <a:chExt cx="2408400" cy="128700"/>
          </a:xfrm>
        </p:grpSpPr>
        <p:sp>
          <p:nvSpPr>
            <p:cNvPr id="204" name="Google Shape;204;p20"/>
            <p:cNvSpPr/>
            <p:nvPr/>
          </p:nvSpPr>
          <p:spPr>
            <a:xfrm>
              <a:off x="0" y="0"/>
              <a:ext cx="2408296" cy="90466"/>
            </a:xfrm>
            <a:custGeom>
              <a:rect b="b" l="l" r="r" t="t"/>
              <a:pathLst>
                <a:path extrusionOk="0" h="90466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0"/>
            <p:cNvSpPr txBox="1"/>
            <p:nvPr/>
          </p:nvSpPr>
          <p:spPr>
            <a:xfrm>
              <a:off x="0" y="-38100"/>
              <a:ext cx="24084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20"/>
          <p:cNvSpPr txBox="1"/>
          <p:nvPr/>
        </p:nvSpPr>
        <p:spPr>
          <a:xfrm>
            <a:off x="1028700" y="1965825"/>
            <a:ext cx="160431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500">
                <a:solidFill>
                  <a:srgbClr val="FFFFFF"/>
                </a:solidFill>
              </a:rPr>
              <a:t>Planejamento Sucessório no Inventário</a:t>
            </a:r>
            <a:endParaRPr b="1" sz="6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0"/>
          <p:cNvSpPr txBox="1"/>
          <p:nvPr/>
        </p:nvSpPr>
        <p:spPr>
          <a:xfrm>
            <a:off x="9660027" y="5244834"/>
            <a:ext cx="7083300" cy="3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BENEFÍCIOS</a:t>
            </a:r>
            <a:endParaRPr b="1"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Evitar dispêndio de recursos adicionais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1" marL="9144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○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tempo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1" marL="9144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○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dinheiro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1" marL="9144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200"/>
              <a:buFont typeface="Open Sans"/>
              <a:buChar char="○"/>
            </a:pPr>
            <a:r>
              <a:rPr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emoções!?</a:t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Mas quanto custa?</a:t>
            </a:r>
            <a:endParaRPr b="1" sz="2200">
              <a:solidFill>
                <a:srgbClr val="5454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47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000"/>
            </a:blip>
            <a:stretch>
              <a:fillRect b="-18949" l="-3008" r="-46898" t="-142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3" name="Google Shape;213;p21"/>
          <p:cNvCxnSpPr/>
          <p:nvPr/>
        </p:nvCxnSpPr>
        <p:spPr>
          <a:xfrm>
            <a:off x="1028700" y="601417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4" name="Google Shape;214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-73495" l="-63978" r="-2718" t="-4876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21"/>
          <p:cNvGrpSpPr/>
          <p:nvPr/>
        </p:nvGrpSpPr>
        <p:grpSpPr>
          <a:xfrm rot="5400000">
            <a:off x="-1875467" y="1874955"/>
            <a:ext cx="4238571" cy="488661"/>
            <a:chOff x="0" y="-38100"/>
            <a:chExt cx="1116324" cy="128700"/>
          </a:xfrm>
        </p:grpSpPr>
        <p:sp>
          <p:nvSpPr>
            <p:cNvPr id="216" name="Google Shape;216;p21"/>
            <p:cNvSpPr/>
            <p:nvPr/>
          </p:nvSpPr>
          <p:spPr>
            <a:xfrm>
              <a:off x="0" y="0"/>
              <a:ext cx="1116324" cy="90466"/>
            </a:xfrm>
            <a:custGeom>
              <a:rect b="b" l="l" r="r" t="t"/>
              <a:pathLst>
                <a:path extrusionOk="0" h="90466" w="1116324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1"/>
            <p:cNvSpPr txBox="1"/>
            <p:nvPr/>
          </p:nvSpPr>
          <p:spPr>
            <a:xfrm>
              <a:off x="0" y="-38100"/>
              <a:ext cx="1116300" cy="1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21"/>
          <p:cNvSpPr txBox="1"/>
          <p:nvPr/>
        </p:nvSpPr>
        <p:spPr>
          <a:xfrm>
            <a:off x="1028701" y="3702714"/>
            <a:ext cx="1623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SHOW ME THE DATA</a:t>
            </a:r>
            <a:endParaRPr sz="1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D5A909-B483-4904-9291-B4377D4C7A2F}"/>
</file>

<file path=customXml/itemProps2.xml><?xml version="1.0" encoding="utf-8"?>
<ds:datastoreItem xmlns:ds="http://schemas.openxmlformats.org/officeDocument/2006/customXml" ds:itemID="{0CCF6610-6BEA-45EA-8CB5-0C1C80B05606}"/>
</file>

<file path=customXml/itemProps3.xml><?xml version="1.0" encoding="utf-8"?>
<ds:datastoreItem xmlns:ds="http://schemas.openxmlformats.org/officeDocument/2006/customXml" ds:itemID="{7B0EDBA8-7521-4DFB-8A93-6C9648F07119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</Properties>
</file>