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6" r:id="rId6"/>
    <p:sldId id="257" r:id="rId7"/>
    <p:sldId id="265" r:id="rId8"/>
    <p:sldId id="267" r:id="rId9"/>
    <p:sldId id="264" r:id="rId10"/>
  </p:sldIdLst>
  <p:sldSz cx="18288000" cy="10287000"/>
  <p:notesSz cx="6858000" cy="9144000"/>
  <p:embeddedFontLst>
    <p:embeddedFont>
      <p:font typeface="Arial Nova" panose="020B0504020202020204" pitchFamily="34" charset="0"/>
      <p:regular r:id="rId11"/>
    </p:embeddedFont>
    <p:embeddedFont>
      <p:font typeface="Arial Nova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28700" y="5173979"/>
            <a:ext cx="11087100" cy="1279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8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Pactos</a:t>
            </a:r>
            <a:r>
              <a:rPr lang="en-US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Sucessórios</a:t>
            </a:r>
            <a:endParaRPr lang="en-US" sz="8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028700" y="6160692"/>
            <a:ext cx="7033089" cy="1225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54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José Fernando Simão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4E9B3-4548-BC59-84B9-C9B214E8B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2A6622-B464-47D1-43C3-2AF2FF2798D2}"/>
              </a:ext>
            </a:extLst>
          </p:cNvPr>
          <p:cNvGrpSpPr/>
          <p:nvPr/>
        </p:nvGrpSpPr>
        <p:grpSpPr>
          <a:xfrm>
            <a:off x="0" y="1"/>
            <a:ext cx="18288000" cy="2095500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99CBA01-A0EC-1CEE-1DB2-43EFF22AE551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CF67D30-C4D3-E514-A7A3-E65BFC0139C3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6A2931F-9263-BF81-811B-79B0BBD7B0C0}"/>
              </a:ext>
            </a:extLst>
          </p:cNvPr>
          <p:cNvSpPr/>
          <p:nvPr/>
        </p:nvSpPr>
        <p:spPr>
          <a:xfrm>
            <a:off x="0" y="1"/>
            <a:ext cx="18288000" cy="2095500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7" name="Imagem 6" descr="Uma imagem contendo graffiti&#10;&#10;O conteúdo gerado por IA pode estar incorreto.">
            <a:extLst>
              <a:ext uri="{FF2B5EF4-FFF2-40B4-BE49-F238E27FC236}">
                <a16:creationId xmlns:a16="http://schemas.microsoft.com/office/drawing/2014/main" id="{95637A58-ADAA-2DA3-8000-E537AE23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81100"/>
            <a:ext cx="11277598" cy="845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5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8288000" cy="2095500"/>
            <a:chOff x="0" y="0"/>
            <a:chExt cx="4816593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"/>
            <a:ext cx="18288000" cy="2095500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dirty="0"/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E7D04AF9-F316-D0C4-5E98-C0C6A908B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642641"/>
              </p:ext>
            </p:extLst>
          </p:nvPr>
        </p:nvGraphicFramePr>
        <p:xfrm>
          <a:off x="952498" y="2324100"/>
          <a:ext cx="16383000" cy="780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0">
                  <a:extLst>
                    <a:ext uri="{9D8B030D-6E8A-4147-A177-3AD203B41FA5}">
                      <a16:colId xmlns:a16="http://schemas.microsoft.com/office/drawing/2014/main" val="3376176126"/>
                    </a:ext>
                  </a:extLst>
                </a:gridCol>
                <a:gridCol w="8191500">
                  <a:extLst>
                    <a:ext uri="{9D8B030D-6E8A-4147-A177-3AD203B41FA5}">
                      <a16:colId xmlns:a16="http://schemas.microsoft.com/office/drawing/2014/main" val="519030645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DIREITO POSTO ( CÓDIGO CIVIL)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DIREITO PROPOSTO (PL 04/2025)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98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sz="2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426. Não pode ser objeto de contrato a herança de pessoa viva.</a:t>
                      </a:r>
                    </a:p>
                    <a:p>
                      <a:br>
                        <a:rPr lang="pt-BR" dirty="0"/>
                      </a:b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Art. 426. </a:t>
                      </a:r>
                      <a:r>
                        <a:rPr lang="pt-BR" sz="2800" i="1" dirty="0"/>
                        <a:t>Caput </a:t>
                      </a:r>
                      <a:r>
                        <a:rPr lang="pt-BR" sz="2800" i="0" dirty="0"/>
                        <a:t>mantido</a:t>
                      </a:r>
                      <a:endParaRPr lang="pt-BR" sz="2800" i="1" dirty="0"/>
                    </a:p>
                    <a:p>
                      <a:pPr algn="just"/>
                      <a:r>
                        <a:rPr lang="pt-BR" sz="2800" dirty="0"/>
                        <a:t>§ 1º Não são considerados contratos tendo por objeto herança de pessoa viva, os negócios:</a:t>
                      </a:r>
                    </a:p>
                    <a:p>
                      <a:pPr algn="just"/>
                      <a:r>
                        <a:rPr lang="pt-BR" sz="2800" dirty="0"/>
                        <a:t> I - firmados, em conjunto, entre herdeiros necessários, descendentes, que disponham diretivas sobre colação de bens, excesso inoficioso, partilhas de participações societárias, mesmo estando ainda vivo o ascendente comum; </a:t>
                      </a:r>
                    </a:p>
                    <a:p>
                      <a:pPr algn="just"/>
                      <a:r>
                        <a:rPr lang="pt-BR" sz="2800" dirty="0"/>
                        <a:t>II - que permitam aos nubentes ou conviventes, por pacto antenupcial ou </a:t>
                      </a:r>
                      <a:r>
                        <a:rPr lang="pt-BR" sz="2800" dirty="0" err="1"/>
                        <a:t>convivencial</a:t>
                      </a:r>
                      <a:r>
                        <a:rPr lang="pt-BR" sz="2800" dirty="0"/>
                        <a:t>, renunciar à condição de herdeiro. </a:t>
                      </a:r>
                    </a:p>
                    <a:p>
                      <a:pPr algn="just"/>
                      <a:endParaRPr lang="pt-BR" sz="2800" dirty="0"/>
                    </a:p>
                    <a:p>
                      <a:pPr algn="just"/>
                      <a:r>
                        <a:rPr lang="pt-BR" sz="2800" dirty="0"/>
                        <a:t>§ 2º Os nubentes podem, por meio de pacto antenupcial ou por escritura pública pós-nupcial, e os conviventes, por meio de escritura pública de união estável, renunciar reciprocamente à condição de herdeiro do outro cônjuge ou convivente.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91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10169-6C1D-2E35-757A-A1264B06B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CB7DBA1-8F41-CD48-B51D-FDAECB3D1BE0}"/>
              </a:ext>
            </a:extLst>
          </p:cNvPr>
          <p:cNvGrpSpPr/>
          <p:nvPr/>
        </p:nvGrpSpPr>
        <p:grpSpPr>
          <a:xfrm>
            <a:off x="0" y="1"/>
            <a:ext cx="18288000" cy="2095500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6E9D9E6-AD10-3C56-C1AE-0033A30CA108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80A33B7-77F7-7B9B-EB8B-B9540E61797F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C9A4CA9-5012-0B36-508B-743BED5B4020}"/>
              </a:ext>
            </a:extLst>
          </p:cNvPr>
          <p:cNvSpPr/>
          <p:nvPr/>
        </p:nvSpPr>
        <p:spPr>
          <a:xfrm>
            <a:off x="0" y="1"/>
            <a:ext cx="18288000" cy="2095500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dirty="0"/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26E02043-0EB8-AC58-1AE3-3915E48E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240647"/>
              </p:ext>
            </p:extLst>
          </p:nvPr>
        </p:nvGraphicFramePr>
        <p:xfrm>
          <a:off x="1295400" y="1943100"/>
          <a:ext cx="16383000" cy="822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0">
                  <a:extLst>
                    <a:ext uri="{9D8B030D-6E8A-4147-A177-3AD203B41FA5}">
                      <a16:colId xmlns:a16="http://schemas.microsoft.com/office/drawing/2014/main" val="3376176126"/>
                    </a:ext>
                  </a:extLst>
                </a:gridCol>
                <a:gridCol w="8191500">
                  <a:extLst>
                    <a:ext uri="{9D8B030D-6E8A-4147-A177-3AD203B41FA5}">
                      <a16:colId xmlns:a16="http://schemas.microsoft.com/office/drawing/2014/main" val="519030645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DIREITO POSTO ( CÓDIGO CIVIL)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DIREITO PROPOSTO (PL 04/2025)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98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sz="2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Art. 426. Não pode ser objeto de contrato a herança de pessoa viva.</a:t>
                      </a:r>
                    </a:p>
                    <a:p>
                      <a:br>
                        <a:rPr lang="pt-BR" dirty="0"/>
                      </a:b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§ 3º A renúncia pode ser condicionada, ainda, à sobrevivência ou não de parentes sucessíveis de qualquer classe, bem como de outras pessoas, nos termos do art. 1.829 deste Código, não sendo necessário que a condição seja recíproca. 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§ 4º A renúncia não implica perda do direito real de habitação previsto o no art. 1.831 deste Código, salvo expressa previsão dos cônjuges ou conviventes. 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§ 5º São nulas quaisquer outras disposições contratuais sucessórias que não as previstas neste código, sejam unilaterais, bilaterais ou plurilaterais.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 § 6º A renúncia será ineficaz se, no momento da morte do cônjuge ou convivente, o falecido não deixar parentes sucessíveis, segundo a ordem de vocação hereditária.”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9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20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466CF-5459-96CA-8C7F-2BC70845C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C38A86C-493F-980D-7AF8-11EF135341EB}"/>
              </a:ext>
            </a:extLst>
          </p:cNvPr>
          <p:cNvGrpSpPr/>
          <p:nvPr/>
        </p:nvGrpSpPr>
        <p:grpSpPr>
          <a:xfrm>
            <a:off x="0" y="1"/>
            <a:ext cx="18288000" cy="2095500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7E6B8F3-D90E-6F95-1FF2-E9B1B76C423B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A3BFFB-026E-14DD-FC7D-14D0BB0070BA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C7413DD-4CFB-F708-ADE9-1DCFEA174276}"/>
              </a:ext>
            </a:extLst>
          </p:cNvPr>
          <p:cNvSpPr/>
          <p:nvPr/>
        </p:nvSpPr>
        <p:spPr>
          <a:xfrm>
            <a:off x="0" y="1"/>
            <a:ext cx="18288000" cy="2095500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8" name="Imagem 7" descr="Uma imagem contendo foto, velho, diferente, mesa&#10;&#10;O conteúdo gerado por IA pode estar incorreto.">
            <a:extLst>
              <a:ext uri="{FF2B5EF4-FFF2-40B4-BE49-F238E27FC236}">
                <a16:creationId xmlns:a16="http://schemas.microsoft.com/office/drawing/2014/main" id="{C171E81C-2397-9D53-C8D2-7D44C96B9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5100"/>
            <a:ext cx="7467600" cy="99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47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3773585" y="7333111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2209800" y="8329421"/>
            <a:ext cx="3771795" cy="27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3600" spc="220" dirty="0" err="1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jfsimao</a:t>
            </a:r>
            <a:endParaRPr lang="en-US" sz="36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234539" cy="27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36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simão@usp.br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C3EA7F-E05B-4717-8B81-970E798B5778}"/>
</file>

<file path=customXml/itemProps3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324</Words>
  <Application>Microsoft Office PowerPoint</Application>
  <PresentationFormat>Personalizar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 Nova Bold</vt:lpstr>
      <vt:lpstr>Calibri</vt:lpstr>
      <vt:lpstr>Arial Nova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João Vitor Grigoletto Arruda Santos</cp:lastModifiedBy>
  <cp:revision>6</cp:revision>
  <dcterms:created xsi:type="dcterms:W3CDTF">2006-08-16T00:00:00Z</dcterms:created>
  <dcterms:modified xsi:type="dcterms:W3CDTF">2025-08-28T04:17:57Z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