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7" roundtripDataSignature="AMtx7mjMEf7xozym0xxUhR1BB5PwPISi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8" Type="http://schemas.openxmlformats.org/officeDocument/2006/relationships/slide" Target="slides/slide4.xml"/><Relationship Id="rId18" Type="http://schemas.openxmlformats.org/officeDocument/2006/relationships/customXml" Target="../customXml/item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20" Type="http://schemas.openxmlformats.org/officeDocument/2006/relationships/customXml" Target="../customXml/item3.xml"/><Relationship Id="rId11" Type="http://schemas.openxmlformats.org/officeDocument/2006/relationships/slide" Target="slides/slide7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subTitle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body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b="1" sz="2667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7154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3245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7154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3245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b="1" sz="1333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8pPr>
            <a:lvl9pPr indent="-228600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3245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6354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indent="-296354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indent="-296354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indent="-296354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indent="-296354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indent="-296354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b="1" sz="1333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8pPr>
            <a:lvl9pPr indent="-228600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3245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6354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indent="-296354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indent="-296354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indent="-296354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indent="-296354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indent="-296354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b="1" sz="13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indent="-347154" lvl="1" marL="9144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3245" lvl="3" marL="18288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indent="-313245" lvl="4" marL="22860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indent="-313245" lvl="5" marL="27432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indent="-313245" lvl="6" marL="3200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indent="-313245" lvl="7" marL="3657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indent="-313245" lvl="8" marL="41148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indent="-228600" lvl="1" marL="914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indent="-228600" lvl="3" marL="1828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b="1" sz="13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indent="-228600" lvl="1" marL="914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indent="-228600" lvl="3" marL="1828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b="0" i="0" sz="29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marR="0" rtl="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7154" lvl="1" marL="914400" marR="0" rtl="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3245" lvl="3" marL="18288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3245" lvl="4" marL="22860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3245" lvl="5" marL="27432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3245" lvl="6" marL="32004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3245" lvl="7" marL="36576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3245" lvl="8" marL="41148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9CAB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" y="0"/>
            <a:ext cx="12191767" cy="685786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685800" y="685800"/>
            <a:ext cx="2761417" cy="1932992"/>
          </a:xfrm>
          <a:custGeom>
            <a:rect b="b" l="l" r="r" t="t"/>
            <a:pathLst>
              <a:path extrusionOk="0" h="2899488" w="4142126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7114467" y="209787"/>
            <a:ext cx="4839194" cy="6479924"/>
          </a:xfrm>
          <a:custGeom>
            <a:rect b="b" l="l" r="r" t="t"/>
            <a:pathLst>
              <a:path extrusionOk="0" h="5156200" w="3850640">
                <a:moveTo>
                  <a:pt x="1311910" y="2552700"/>
                </a:moveTo>
                <a:cubicBezTo>
                  <a:pt x="1311910" y="2346960"/>
                  <a:pt x="1313180" y="2141220"/>
                  <a:pt x="1311910" y="1935480"/>
                </a:cubicBezTo>
                <a:cubicBezTo>
                  <a:pt x="1310640" y="1535430"/>
                  <a:pt x="1031240" y="1253490"/>
                  <a:pt x="631190" y="1243330"/>
                </a:cubicBezTo>
                <a:cubicBezTo>
                  <a:pt x="289560" y="1225550"/>
                  <a:pt x="26670" y="934720"/>
                  <a:pt x="44450" y="591820"/>
                </a:cubicBezTo>
                <a:cubicBezTo>
                  <a:pt x="60960" y="271780"/>
                  <a:pt x="320040" y="16510"/>
                  <a:pt x="640080" y="5080"/>
                </a:cubicBezTo>
                <a:cubicBezTo>
                  <a:pt x="976630" y="2540"/>
                  <a:pt x="1250950" y="273050"/>
                  <a:pt x="1259840" y="613410"/>
                </a:cubicBezTo>
                <a:cubicBezTo>
                  <a:pt x="1268730" y="1009650"/>
                  <a:pt x="1541780" y="1283970"/>
                  <a:pt x="1938020" y="1296670"/>
                </a:cubicBezTo>
                <a:cubicBezTo>
                  <a:pt x="2288540" y="1308100"/>
                  <a:pt x="2547620" y="1573530"/>
                  <a:pt x="2548890" y="1925320"/>
                </a:cubicBezTo>
                <a:cubicBezTo>
                  <a:pt x="2550160" y="2340610"/>
                  <a:pt x="2548890" y="2757170"/>
                  <a:pt x="2548890" y="3172460"/>
                </a:cubicBezTo>
                <a:cubicBezTo>
                  <a:pt x="2548890" y="3587750"/>
                  <a:pt x="2824480" y="3867150"/>
                  <a:pt x="3235960" y="3881120"/>
                </a:cubicBezTo>
                <a:cubicBezTo>
                  <a:pt x="3577590" y="3884930"/>
                  <a:pt x="3850640" y="4165600"/>
                  <a:pt x="3846830" y="4507230"/>
                </a:cubicBezTo>
                <a:cubicBezTo>
                  <a:pt x="3843020" y="4848860"/>
                  <a:pt x="3562350" y="5121910"/>
                  <a:pt x="3220720" y="5118100"/>
                </a:cubicBezTo>
                <a:cubicBezTo>
                  <a:pt x="2884170" y="5118100"/>
                  <a:pt x="2612390" y="4847590"/>
                  <a:pt x="2603500" y="4505960"/>
                </a:cubicBezTo>
                <a:cubicBezTo>
                  <a:pt x="2594610" y="4116069"/>
                  <a:pt x="2315210" y="3835400"/>
                  <a:pt x="1927860" y="3825239"/>
                </a:cubicBezTo>
                <a:cubicBezTo>
                  <a:pt x="1577340" y="3817619"/>
                  <a:pt x="1315720" y="3552189"/>
                  <a:pt x="1313180" y="3200399"/>
                </a:cubicBezTo>
                <a:cubicBezTo>
                  <a:pt x="1310640" y="2984500"/>
                  <a:pt x="1313180" y="2768600"/>
                  <a:pt x="1311910" y="2552700"/>
                </a:cubicBezTo>
                <a:lnTo>
                  <a:pt x="1311910" y="2552700"/>
                </a:lnTo>
                <a:close/>
                <a:moveTo>
                  <a:pt x="3840480" y="1916430"/>
                </a:moveTo>
                <a:lnTo>
                  <a:pt x="3840480" y="3187700"/>
                </a:lnTo>
                <a:cubicBezTo>
                  <a:pt x="3839210" y="3549650"/>
                  <a:pt x="3571240" y="3826510"/>
                  <a:pt x="3220720" y="3825240"/>
                </a:cubicBezTo>
                <a:cubicBezTo>
                  <a:pt x="2870200" y="3823971"/>
                  <a:pt x="2604770" y="3549650"/>
                  <a:pt x="2603500" y="3191510"/>
                </a:cubicBezTo>
                <a:cubicBezTo>
                  <a:pt x="2603500" y="2335530"/>
                  <a:pt x="2603500" y="1479550"/>
                  <a:pt x="2604770" y="624840"/>
                </a:cubicBezTo>
                <a:cubicBezTo>
                  <a:pt x="2602230" y="284480"/>
                  <a:pt x="2876550" y="5080"/>
                  <a:pt x="3216910" y="2540"/>
                </a:cubicBezTo>
                <a:cubicBezTo>
                  <a:pt x="3522980" y="0"/>
                  <a:pt x="3783330" y="220980"/>
                  <a:pt x="3831590" y="523240"/>
                </a:cubicBezTo>
                <a:cubicBezTo>
                  <a:pt x="3837940" y="563880"/>
                  <a:pt x="3840480" y="605790"/>
                  <a:pt x="3839210" y="646430"/>
                </a:cubicBezTo>
                <a:cubicBezTo>
                  <a:pt x="3840480" y="1070610"/>
                  <a:pt x="3841750" y="1493520"/>
                  <a:pt x="3840480" y="1916430"/>
                </a:cubicBezTo>
                <a:close/>
                <a:moveTo>
                  <a:pt x="643890" y="2585720"/>
                </a:moveTo>
                <a:cubicBezTo>
                  <a:pt x="982980" y="2589530"/>
                  <a:pt x="1252220" y="2860040"/>
                  <a:pt x="1259840" y="3206750"/>
                </a:cubicBezTo>
                <a:cubicBezTo>
                  <a:pt x="1266190" y="3517900"/>
                  <a:pt x="1456690" y="3771900"/>
                  <a:pt x="1752600" y="3854450"/>
                </a:cubicBezTo>
                <a:cubicBezTo>
                  <a:pt x="1816100" y="3870960"/>
                  <a:pt x="1880870" y="3878580"/>
                  <a:pt x="1946910" y="3879850"/>
                </a:cubicBezTo>
                <a:cubicBezTo>
                  <a:pt x="2273300" y="3893820"/>
                  <a:pt x="2534920" y="4147820"/>
                  <a:pt x="2548890" y="4467860"/>
                </a:cubicBezTo>
                <a:cubicBezTo>
                  <a:pt x="2565400" y="4795520"/>
                  <a:pt x="2322830" y="5078730"/>
                  <a:pt x="1996440" y="5114290"/>
                </a:cubicBezTo>
                <a:cubicBezTo>
                  <a:pt x="1635760" y="5156200"/>
                  <a:pt x="1324610" y="4878070"/>
                  <a:pt x="1313180" y="4499610"/>
                </a:cubicBezTo>
                <a:cubicBezTo>
                  <a:pt x="1303020" y="4216400"/>
                  <a:pt x="1174750" y="4006850"/>
                  <a:pt x="916940" y="3890010"/>
                </a:cubicBezTo>
                <a:cubicBezTo>
                  <a:pt x="830580" y="3849370"/>
                  <a:pt x="727710" y="3832860"/>
                  <a:pt x="631190" y="3827780"/>
                </a:cubicBezTo>
                <a:cubicBezTo>
                  <a:pt x="308610" y="3812540"/>
                  <a:pt x="49530" y="3572510"/>
                  <a:pt x="25400" y="3256280"/>
                </a:cubicBezTo>
                <a:cubicBezTo>
                  <a:pt x="0" y="2938780"/>
                  <a:pt x="219710" y="2653030"/>
                  <a:pt x="533400" y="2597150"/>
                </a:cubicBezTo>
                <a:cubicBezTo>
                  <a:pt x="570230" y="2590800"/>
                  <a:pt x="607060" y="2589530"/>
                  <a:pt x="643890" y="2585720"/>
                </a:cubicBezTo>
                <a:close/>
                <a:moveTo>
                  <a:pt x="24130" y="1913890"/>
                </a:moveTo>
                <a:cubicBezTo>
                  <a:pt x="25400" y="1572260"/>
                  <a:pt x="302260" y="1295400"/>
                  <a:pt x="643890" y="1296670"/>
                </a:cubicBezTo>
                <a:cubicBezTo>
                  <a:pt x="985520" y="1297940"/>
                  <a:pt x="1262380" y="1574800"/>
                  <a:pt x="1261110" y="1916430"/>
                </a:cubicBezTo>
                <a:cubicBezTo>
                  <a:pt x="1259840" y="2258060"/>
                  <a:pt x="984250" y="2533650"/>
                  <a:pt x="642620" y="2533650"/>
                </a:cubicBezTo>
                <a:cubicBezTo>
                  <a:pt x="300990" y="2533650"/>
                  <a:pt x="24130" y="2256790"/>
                  <a:pt x="24130" y="1915160"/>
                </a:cubicBezTo>
                <a:cubicBezTo>
                  <a:pt x="24130" y="1915160"/>
                  <a:pt x="24130" y="1913890"/>
                  <a:pt x="24130" y="1913890"/>
                </a:cubicBezTo>
                <a:close/>
                <a:moveTo>
                  <a:pt x="1931670" y="5080"/>
                </a:moveTo>
                <a:cubicBezTo>
                  <a:pt x="1588770" y="3810"/>
                  <a:pt x="1310640" y="279400"/>
                  <a:pt x="1309370" y="622300"/>
                </a:cubicBezTo>
                <a:cubicBezTo>
                  <a:pt x="1308100" y="965200"/>
                  <a:pt x="1583690" y="1243330"/>
                  <a:pt x="1926590" y="1244600"/>
                </a:cubicBezTo>
                <a:cubicBezTo>
                  <a:pt x="2269490" y="1245870"/>
                  <a:pt x="2547620" y="970280"/>
                  <a:pt x="2548890" y="627380"/>
                </a:cubicBezTo>
                <a:cubicBezTo>
                  <a:pt x="2548890" y="624840"/>
                  <a:pt x="2548890" y="623570"/>
                  <a:pt x="2548890" y="621030"/>
                </a:cubicBezTo>
                <a:cubicBezTo>
                  <a:pt x="2546350" y="281940"/>
                  <a:pt x="2270760" y="7620"/>
                  <a:pt x="1931670" y="5080"/>
                </a:cubicBezTo>
                <a:close/>
                <a:moveTo>
                  <a:pt x="642620" y="3879850"/>
                </a:moveTo>
                <a:cubicBezTo>
                  <a:pt x="299720" y="3878580"/>
                  <a:pt x="21590" y="4154170"/>
                  <a:pt x="20320" y="4497070"/>
                </a:cubicBezTo>
                <a:cubicBezTo>
                  <a:pt x="19050" y="4839970"/>
                  <a:pt x="294640" y="5118100"/>
                  <a:pt x="637540" y="5119370"/>
                </a:cubicBezTo>
                <a:cubicBezTo>
                  <a:pt x="980440" y="5120640"/>
                  <a:pt x="1258570" y="4845050"/>
                  <a:pt x="1259840" y="4502150"/>
                </a:cubicBezTo>
                <a:cubicBezTo>
                  <a:pt x="1259840" y="4499610"/>
                  <a:pt x="1259840" y="4498340"/>
                  <a:pt x="1259840" y="4495800"/>
                </a:cubicBezTo>
                <a:cubicBezTo>
                  <a:pt x="1257300" y="4156710"/>
                  <a:pt x="981710" y="3882390"/>
                  <a:pt x="642620" y="387985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00702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10557731" y="5260263"/>
            <a:ext cx="1381567" cy="1381567"/>
          </a:xfrm>
          <a:custGeom>
            <a:rect b="b" l="l" r="r" t="t"/>
            <a:pathLst>
              <a:path extrusionOk="0" h="2072350" w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553488" y="2754376"/>
            <a:ext cx="6007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Questões de Direito de Família na Usucapião extrajudicial</a:t>
            </a:r>
            <a:endParaRPr/>
          </a:p>
        </p:txBody>
      </p:sp>
      <p:sp>
        <p:nvSpPr>
          <p:cNvPr id="89" name="Google Shape;89;p1"/>
          <p:cNvSpPr txBox="1"/>
          <p:nvPr/>
        </p:nvSpPr>
        <p:spPr>
          <a:xfrm>
            <a:off x="2149056" y="5373168"/>
            <a:ext cx="4688726" cy="771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302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Leandro Borrego Marini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" name="Google Shape;191;p10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2" name="Google Shape;192;p10"/>
          <p:cNvSpPr/>
          <p:nvPr/>
        </p:nvSpPr>
        <p:spPr>
          <a:xfrm>
            <a:off x="-804672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10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194" name="Google Shape;194;p10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0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10"/>
          <p:cNvSpPr txBox="1"/>
          <p:nvPr/>
        </p:nvSpPr>
        <p:spPr>
          <a:xfrm>
            <a:off x="1130103" y="801891"/>
            <a:ext cx="10023436" cy="111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Font typeface="Arial"/>
              <a:buNone/>
            </a:pPr>
            <a:r>
              <a:rPr b="1" lang="pt-BR" sz="37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Intimações</a:t>
            </a:r>
            <a:endParaRPr b="1" i="0" sz="373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t/>
            </a:r>
            <a:endParaRPr b="1" i="0" sz="373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505615" y="1667493"/>
            <a:ext cx="10701600" cy="47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CÔNJUGES E COMPANHEIROS </a:t>
            </a: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mesma regra do art. 73, CPC:</a:t>
            </a:r>
            <a:endParaRPr/>
          </a:p>
          <a:p>
            <a:pPr indent="-1397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(...) § 1º </a:t>
            </a:r>
            <a:r>
              <a:rPr b="0" i="0" lang="pt-BR" sz="1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Ambos os cônjuges serão necessariamente citados </a:t>
            </a: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 a ação: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 - que verse </a:t>
            </a:r>
            <a:r>
              <a:rPr b="0" i="0" lang="pt-BR" sz="1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sobre direito real imobiliário</a:t>
            </a: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salvo quando casados sob o regime de </a:t>
            </a:r>
            <a:r>
              <a:rPr b="0" i="0" lang="pt-BR" sz="1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separação absoluta</a:t>
            </a: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bens;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II - resultante de fato que diga respeito a ambos os cônjuges ou de ato praticado por eles;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III - fundada em dívida contraída por um dos cônjuges a bem da família;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IV - que tenha por objeto o </a:t>
            </a:r>
            <a:r>
              <a:rPr b="0" i="0" lang="pt-BR" sz="1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reconhecimento, a constituição ou a extinção de ônus sobre imóvel </a:t>
            </a: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um ou de ambos os cônjuges.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/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TITULAR DE </a:t>
            </a:r>
            <a:r>
              <a:rPr b="1"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DIREITOS FALECIDO 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b="0" i="0" lang="pt-BR" sz="2000" u="none" cap="none" strike="noStrik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herdeiros desconhecidos – necessidade de procedimento judicial – impossibilidade de intimação por edital - CSM. Ap. Cível nº 1000523-45.2020.8.26.0470 (2022) 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C5D8F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CONFRONTANTE FALECIDO – </a:t>
            </a:r>
            <a:r>
              <a:rPr b="0" i="0" lang="pt-BR" sz="2000" u="none" cap="none" strike="noStrik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herdeiros desconhecidos – herdeiros não identificados PODEM ser intimados por edital - CSM. Ap. Cível nº 1005092-83.2020.8.26.0278 (2022)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3" name="Google Shape;203;p11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4" name="Google Shape;204;p11"/>
          <p:cNvSpPr/>
          <p:nvPr/>
        </p:nvSpPr>
        <p:spPr>
          <a:xfrm>
            <a:off x="-804672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5" name="Google Shape;205;p11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206" name="Google Shape;206;p11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1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11"/>
          <p:cNvSpPr txBox="1"/>
          <p:nvPr/>
        </p:nvSpPr>
        <p:spPr>
          <a:xfrm>
            <a:off x="1130103" y="801891"/>
            <a:ext cx="10023436" cy="169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Font typeface="Arial"/>
              <a:buNone/>
            </a:pPr>
            <a:r>
              <a:rPr b="1" lang="pt-BR" sz="37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Anuências – necessidade de escritura declaratória de “únicos herdeiros”</a:t>
            </a:r>
            <a:endParaRPr b="1" i="0" sz="373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t/>
            </a:r>
            <a:endParaRPr b="1" i="0" sz="373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1"/>
          <p:cNvSpPr txBox="1"/>
          <p:nvPr/>
        </p:nvSpPr>
        <p:spPr>
          <a:xfrm>
            <a:off x="452011" y="2142981"/>
            <a:ext cx="10701600" cy="47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CNN – CNJ. Art. 409. </a:t>
            </a:r>
            <a:r>
              <a:rPr b="0" i="1" lang="pt-BR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 hipótese de algum titular de direitos reais e de outros </a:t>
            </a:r>
            <a:r>
              <a:rPr b="0" i="1" lang="pt-BR" sz="2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direitos registrados na matrícula </a:t>
            </a:r>
            <a:r>
              <a:rPr b="0" i="1" lang="pt-BR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imóvel usucapiendo e na matrícula do </a:t>
            </a:r>
            <a:r>
              <a:rPr b="0" i="1" lang="pt-BR" sz="2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imóvel confinante</a:t>
            </a:r>
            <a:r>
              <a:rPr b="0" i="1" lang="pt-BR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ter falecido, poderão assinar a planta e memorial descritivo os herdeiros legais, desde que apresentem </a:t>
            </a:r>
            <a:r>
              <a:rPr b="0" i="1" lang="pt-BR" sz="2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escritura pública declaratória de únicos herdeiros com nomeação do inventariante</a:t>
            </a:r>
            <a:r>
              <a:rPr b="0" i="1" lang="pt-BR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D8F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CSM já afastou essa regra – foram aceitas anuências dos herdeiros de titular de direito real + certidão de óbito com informação de ausência de bens a inventariar </a:t>
            </a:r>
            <a:r>
              <a:rPr b="0" i="1" lang="pt-BR" sz="28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0" i="1" lang="pt-BR" sz="2800" u="none" cap="none" strike="noStrike">
                <a:solidFill>
                  <a:srgbClr val="C5D8F1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pt-BR" sz="28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Ap. Cível n. 1175858-19.2023.8.26.0100</a:t>
            </a:r>
            <a:r>
              <a:rPr b="0" i="1" lang="pt-BR" sz="28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pt-BR" sz="28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(15/08/2024)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2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2021" l="-64809" r="-1890" t="-5024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2"/>
          <p:cNvSpPr txBox="1"/>
          <p:nvPr/>
        </p:nvSpPr>
        <p:spPr>
          <a:xfrm>
            <a:off x="1727187" y="3108996"/>
            <a:ext cx="8737627" cy="827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88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6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OBRIGADO!</a:t>
            </a:r>
            <a:endParaRPr/>
          </a:p>
        </p:txBody>
      </p:sp>
      <p:sp>
        <p:nvSpPr>
          <p:cNvPr id="217" name="Google Shape;217;p12"/>
          <p:cNvSpPr/>
          <p:nvPr/>
        </p:nvSpPr>
        <p:spPr>
          <a:xfrm>
            <a:off x="6303701" y="643936"/>
            <a:ext cx="1221773" cy="1221773"/>
          </a:xfrm>
          <a:custGeom>
            <a:rect b="b" l="l" r="r" t="t"/>
            <a:pathLst>
              <a:path extrusionOk="0" h="2072350" w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4239437" y="714592"/>
            <a:ext cx="1543516" cy="1080461"/>
          </a:xfrm>
          <a:custGeom>
            <a:rect b="b" l="l" r="r" t="t"/>
            <a:pathLst>
              <a:path extrusionOk="0" h="2899488" w="4142126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9" name="Google Shape;219;p12"/>
          <p:cNvCxnSpPr/>
          <p:nvPr/>
        </p:nvCxnSpPr>
        <p:spPr>
          <a:xfrm>
            <a:off x="6096000" y="950011"/>
            <a:ext cx="0" cy="658319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0" name="Google Shape;220;p12"/>
          <p:cNvSpPr/>
          <p:nvPr/>
        </p:nvSpPr>
        <p:spPr>
          <a:xfrm>
            <a:off x="8223331" y="4929008"/>
            <a:ext cx="447640" cy="327897"/>
          </a:xfrm>
          <a:custGeom>
            <a:rect b="b" l="l" r="r" t="t"/>
            <a:pathLst>
              <a:path extrusionOk="0" h="491845" w="671460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3539189" y="4929008"/>
            <a:ext cx="429482" cy="435470"/>
          </a:xfrm>
          <a:custGeom>
            <a:rect b="b" l="l" r="r" t="t"/>
            <a:pathLst>
              <a:path extrusionOk="0" h="653205" w="644223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 txBox="1"/>
          <p:nvPr/>
        </p:nvSpPr>
        <p:spPr>
          <a:xfrm>
            <a:off x="2496665" y="5557136"/>
            <a:ext cx="2514530" cy="161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lmariniregistrador</a:t>
            </a:r>
            <a:endParaRPr/>
          </a:p>
        </p:txBody>
      </p:sp>
      <p:sp>
        <p:nvSpPr>
          <p:cNvPr id="223" name="Google Shape;223;p12"/>
          <p:cNvSpPr txBox="1"/>
          <p:nvPr/>
        </p:nvSpPr>
        <p:spPr>
          <a:xfrm>
            <a:off x="6603252" y="5510440"/>
            <a:ext cx="3489693" cy="161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leandrobmarini@gmail.com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" name="Google Shape;95;p2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2"/>
          <p:cNvSpPr/>
          <p:nvPr/>
        </p:nvSpPr>
        <p:spPr>
          <a:xfrm>
            <a:off x="-804672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oogle Shape;97;p2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98" name="Google Shape;98;p2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2"/>
          <p:cNvSpPr txBox="1"/>
          <p:nvPr/>
        </p:nvSpPr>
        <p:spPr>
          <a:xfrm>
            <a:off x="1141388" y="1062250"/>
            <a:ext cx="10608652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Direito de família e a usucapião extrajudicial</a:t>
            </a:r>
            <a:endParaRPr b="1" i="0" sz="373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05027" y="1977408"/>
            <a:ext cx="7730398" cy="4352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" name="Google Shape;107;p3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" name="Google Shape;108;p3"/>
          <p:cNvSpPr/>
          <p:nvPr/>
        </p:nvSpPr>
        <p:spPr>
          <a:xfrm>
            <a:off x="-804672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3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110" name="Google Shape;110;p3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3"/>
          <p:cNvSpPr txBox="1"/>
          <p:nvPr/>
        </p:nvSpPr>
        <p:spPr>
          <a:xfrm>
            <a:off x="1141388" y="1062250"/>
            <a:ext cx="9657676" cy="537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Usucapião extrajudicial – linhas gerais</a:t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1141388" y="1868661"/>
            <a:ext cx="10245940" cy="4431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Procedimento bifásico</a:t>
            </a:r>
            <a:endParaRPr/>
          </a:p>
          <a:p>
            <a:pPr indent="-190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Elementos básicos de prova: ata notarial, planta e memorial descritivo e certidões dos distribuidores + elementos acidentais</a:t>
            </a:r>
            <a:endParaRPr/>
          </a:p>
          <a:p>
            <a:pPr indent="-190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ATA NOTARIAL DE USUCAPIÃO – documento essencial </a:t>
            </a:r>
            <a:endParaRPr/>
          </a:p>
          <a:p>
            <a:pPr indent="-190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Lei exige que o tabelião ATESTE a posse mansa, pacífica e contínua durante certo tempo – é um ato SACRAMENTAL</a:t>
            </a:r>
            <a:endParaRPr/>
          </a:p>
          <a:p>
            <a:pPr indent="-190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É uma ata que embute um JUÍZO DE VALOR do notário (diferença das demais atas)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9" name="Google Shape;119;p4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" name="Google Shape;120;p4"/>
          <p:cNvSpPr/>
          <p:nvPr/>
        </p:nvSpPr>
        <p:spPr>
          <a:xfrm>
            <a:off x="66276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" name="Google Shape;121;p4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122" name="Google Shape;122;p4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4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4"/>
          <p:cNvSpPr txBox="1"/>
          <p:nvPr/>
        </p:nvSpPr>
        <p:spPr>
          <a:xfrm>
            <a:off x="1141388" y="1062250"/>
            <a:ext cx="10124020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Usucapião extrajudicial – questões controversas do direito de família</a:t>
            </a:r>
            <a:endParaRPr b="1" i="0" sz="373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2323294" y="2682477"/>
            <a:ext cx="7545412" cy="1006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DIREITO MATERIAL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5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5"/>
          <p:cNvSpPr/>
          <p:nvPr/>
        </p:nvSpPr>
        <p:spPr>
          <a:xfrm>
            <a:off x="-804672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134" name="Google Shape;134;p5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5"/>
          <p:cNvSpPr txBox="1"/>
          <p:nvPr/>
        </p:nvSpPr>
        <p:spPr>
          <a:xfrm>
            <a:off x="1141388" y="1062250"/>
            <a:ext cx="10005148" cy="525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Usucapião entre (ex)Cônjuges ou companheiros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1141388" y="1868661"/>
            <a:ext cx="10364812" cy="4969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Impacto dos regimes de bens </a:t>
            </a:r>
            <a:endParaRPr/>
          </a:p>
          <a:p>
            <a:pPr indent="-1143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Usucapião por abandono do lar conjugal - Art. 1.240-A, CC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CC. Art. 1.240-A. Aquele que exercer, por 2 (dois) anos ininterruptamente e sem oposição, posse direta, com exclusividade, </a:t>
            </a:r>
            <a:r>
              <a:rPr b="1" i="1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sobre imóvel urbano </a:t>
            </a:r>
            <a:r>
              <a:rPr b="0" i="1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até   250m² (duzentos e cinquenta metros quadrados) cuja propriedade divida com ex-cônjuge ou ex-companheiro </a:t>
            </a:r>
            <a:r>
              <a:rPr b="1" i="1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b="1" i="1" lang="pt-BR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abandonou o lar</a:t>
            </a:r>
            <a:r>
              <a:rPr b="0" i="1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utilizando-o para sua moradia ou de sua família, adquirir-lhe-á o domínio integral, desde que não seja proprietário de outro imóvel urbano ou rural. (Incluído pela Lei nº 12.424, de 2011)</a:t>
            </a:r>
            <a:endParaRPr b="0" i="1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pt-B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§ 1 o O direito previsto no caput não será reconhecido ao mesmo possuidor mais de uma vez.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1" lang="pt-B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Após dissolução da sociedade conjugal </a:t>
            </a:r>
            <a:r>
              <a:rPr b="0" i="1" lang="pt-BR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1" lang="pt-BR" sz="1800" u="sng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Dissolvida a sociedade conjugal</a:t>
            </a:r>
            <a:r>
              <a:rPr b="0" i="1" lang="pt-BR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, o bem imóvel comum do casal rege-se pelas regras relativas ao condomínio, </a:t>
            </a:r>
            <a:r>
              <a:rPr b="0" i="1" lang="pt-BR" sz="1800" u="sng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ainda que não realizada a partilha de bens</a:t>
            </a:r>
            <a:r>
              <a:rPr b="0" i="1" lang="pt-BR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, possuindo legitimidade para usucapir em nome próprio o condômino que exerça a posse por si mesmo, sem nenhuma oposição dos demais coproprietários.</a:t>
            </a:r>
            <a:r>
              <a:rPr b="0" i="0" lang="pt-BR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STJ. 3ª Turma. REsp 1.840.561-SP, Rel. Min. Marco Aurélio Bellizze, julgado em 03/05/2022 (Info 739).</a:t>
            </a:r>
            <a:endParaRPr/>
          </a:p>
          <a:p>
            <a:pPr indent="-1143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1" lang="pt-B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Separação de fato - </a:t>
            </a:r>
            <a:r>
              <a:rPr b="0" i="1" lang="pt-BR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STJ: </a:t>
            </a:r>
            <a:r>
              <a:rPr b="0" i="1" lang="pt-BR" sz="1800" u="sng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separação de fato por longo período</a:t>
            </a:r>
            <a:r>
              <a:rPr b="0" i="1" lang="pt-BR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afasta o impedimento do art. 197, I do CC </a:t>
            </a:r>
            <a:r>
              <a:rPr b="0" i="0" lang="pt-BR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–  3ª Turma. REsp 1.693.732-MG, Rel. Min. Nancy Andrighi, julgado em 05/05/2020 (Info 671)</a:t>
            </a:r>
            <a:endParaRPr/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3" name="Google Shape;143;p6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p6"/>
          <p:cNvSpPr/>
          <p:nvPr/>
        </p:nvSpPr>
        <p:spPr>
          <a:xfrm>
            <a:off x="-804672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5" name="Google Shape;145;p6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146" name="Google Shape;146;p6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6"/>
          <p:cNvSpPr txBox="1"/>
          <p:nvPr/>
        </p:nvSpPr>
        <p:spPr>
          <a:xfrm>
            <a:off x="1141388" y="1062250"/>
            <a:ext cx="10005148" cy="525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Usucapião entre herdeiros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1141388" y="1868661"/>
            <a:ext cx="10364812" cy="49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635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D050"/>
              </a:buClr>
              <a:buSzPts val="2600"/>
              <a:buFont typeface="Arial"/>
              <a:buChar char="•"/>
            </a:pPr>
            <a:r>
              <a:rPr b="0" i="0" lang="pt-BR" sz="26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STJ: </a:t>
            </a:r>
            <a:r>
              <a:rPr b="0" i="1" lang="pt-BR" sz="26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O herdeiro que tem a posse exclusiva de imóvel objeto de herança possui legitimidade e interesse na declaração de usucapião extraordinária em nome próprio</a:t>
            </a:r>
            <a:r>
              <a:rPr b="0" i="0" lang="pt-BR" sz="26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. 3ª Turma. REsp 1.631.859/SP, Rel. Min. Nancy Andrighi, julgado em 22/5/2018. STJ. 4ª Turma. AgInt no AREsp 2.355.307-SP, Rel. Min. Raul Araújo, julgado em 17/6/2024 (Info 822).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D8F1"/>
              </a:buClr>
              <a:buSzPts val="2600"/>
              <a:buFont typeface="Arial"/>
              <a:buChar char="•"/>
            </a:pPr>
            <a:r>
              <a:rPr b="0" i="0" lang="pt-BR" sz="2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CSM: há possibilidade, desde que se comprove a </a:t>
            </a:r>
            <a:r>
              <a:rPr b="0" i="0" lang="pt-BR" sz="2600" u="sng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posse exclusiva em condomínio “pro diviso” </a:t>
            </a:r>
            <a:r>
              <a:rPr b="0" i="0" lang="pt-BR" sz="2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– A </a:t>
            </a:r>
            <a:r>
              <a:rPr b="0" i="1" lang="pt-BR" sz="2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sucessio possessionis </a:t>
            </a:r>
            <a:r>
              <a:rPr b="0" i="0" lang="pt-BR" sz="2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exige a recepção da posse pelo herdeiro </a:t>
            </a:r>
            <a:r>
              <a:rPr b="0" i="0" lang="pt-BR" sz="2600" u="sng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no formato em que foi recebida</a:t>
            </a:r>
            <a:r>
              <a:rPr b="0" i="0" lang="pt-BR" sz="2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 – no caso concreto, há anuência dos demais herdeiros, o que comprova o reconhecimento da posse exclusiva – Ap. Cível n. 1020452-68.2024.8.26.0100 (29/05/2024)</a:t>
            </a:r>
            <a:endParaRPr/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" name="Google Shape;155;p7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6" name="Google Shape;156;p7"/>
          <p:cNvSpPr/>
          <p:nvPr/>
        </p:nvSpPr>
        <p:spPr>
          <a:xfrm>
            <a:off x="-804672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7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158" name="Google Shape;158;p7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7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7"/>
          <p:cNvSpPr txBox="1"/>
          <p:nvPr/>
        </p:nvSpPr>
        <p:spPr>
          <a:xfrm>
            <a:off x="1130103" y="801891"/>
            <a:ext cx="10023436" cy="169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73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Soma de posses – </a:t>
            </a:r>
            <a:r>
              <a:rPr b="1" i="1" lang="pt-BR" sz="373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accessio</a:t>
            </a:r>
            <a:r>
              <a:rPr b="1" i="0" lang="pt-BR" sz="373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b="1" i="1" lang="pt-BR" sz="373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sucessio</a:t>
            </a:r>
            <a:r>
              <a:rPr b="1" i="0" lang="pt-BR" sz="373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possessionis</a:t>
            </a:r>
            <a:endParaRPr b="1" i="0" sz="373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73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804672" y="2344149"/>
            <a:ext cx="10701528" cy="46782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1" lang="pt-B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ACESSIO POSSESSIONIS</a:t>
            </a:r>
            <a:r>
              <a:rPr b="1" i="0" lang="pt-B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soma “inter vivos”, a título singular </a:t>
            </a:r>
            <a:r>
              <a:rPr b="0" i="0" lang="pt-B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FACULDADE de soma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-  CC. Art. 1.243. O possuidor </a:t>
            </a:r>
            <a:r>
              <a:rPr b="0" i="0" lang="pt-BR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</a:t>
            </a:r>
            <a:r>
              <a:rPr b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para o fim de contar o tempo exigido pelos artigos antecedentes, acrescentar à sua posse a dos seus antecessores (art. 1.207), contanto que todas sejam </a:t>
            </a:r>
            <a:r>
              <a:rPr b="0" i="0" lang="pt-BR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contínuas, pacíficas </a:t>
            </a:r>
            <a:r>
              <a:rPr b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e, nos casos do art. 1.242, com justo título e de boa-fé.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600"/>
              <a:buFont typeface="Calibri"/>
              <a:buNone/>
            </a:pPr>
            <a:r>
              <a:rPr b="0" i="0" lang="pt-BR" sz="16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   - STJ: </a:t>
            </a:r>
            <a:r>
              <a:rPr b="0" i="1" lang="pt-BR" sz="16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Não é possível aproveitar o tempo anterior de posse de terceiros para complementação do quinquênio necessário à declaração de prescrição aquisitiva no caso de usucapião especial urbana</a:t>
            </a:r>
            <a:r>
              <a:rPr b="0" i="0" lang="pt-BR" sz="16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. 4ª Turma. REsp 1.799.625-SP, Rel. Min. Marco Buzzi, julgado em 6/6/2023 (Info 12 – Edição Extraordinária)</a:t>
            </a:r>
            <a:endParaRPr/>
          </a:p>
          <a:p>
            <a:pPr indent="-698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SOMA PELA SUCESSÃO (</a:t>
            </a:r>
            <a:r>
              <a:rPr b="1" i="1" lang="pt-B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SUCESSIO</a:t>
            </a:r>
            <a:r>
              <a:rPr b="1" i="0" lang="pt-B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0" i="0" lang="pt-B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há CONTINUIDADE da posse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C5D8F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pt-BR" sz="1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    -“Na sucessio possessionis a transmissão se opera ex lege. A posse é uma, de modo que não pode o possuidor atual descartar a posse do transmitente porque maculada por vícios que não lhe convém.</a:t>
            </a:r>
            <a:r>
              <a:rPr b="0" i="0" lang="pt-BR" sz="1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pt-BR" sz="1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Em termos diversos, </a:t>
            </a:r>
            <a:r>
              <a:rPr b="0" i="1" lang="pt-BR" sz="1600" u="sng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não pode sucessor inaugurar um novo período sucessório, desprezando a posse de seu antecessor</a:t>
            </a:r>
            <a:r>
              <a:rPr b="0" i="1" lang="pt-BR" sz="1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. Se a posse do falecido era ad usucapionem, tanto melhor para o herdeiro, que poderá aproveitar o período anterior para complementar o prazo exigido em lei. (…) Como diz Benedito Silvério Ribeiro, </a:t>
            </a:r>
            <a:r>
              <a:rPr b="0" i="1" lang="pt-BR" sz="1600" u="sng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‘o tempo do herdeiro carrega os vícios e virtudes da posse do morto’</a:t>
            </a:r>
            <a:r>
              <a:rPr b="0" i="1" lang="pt-BR" sz="1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pt-BR" sz="1600" u="none" cap="none" strike="noStrik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(LOUREIRO, Francisco Eduardo. Tratado de usucapião, 3. Ed. São Paulo, Saraiva, 2003, p. 749).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art. 9º, par. terceiro, E. da Cidade: § 3o Para os efeitos deste artigo, o herdeiro legítimo continua, de pleno direito, a posse de seu antecessor, desde que já resida no imóvel por ocasião da abertura da sucessão.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" name="Google Shape;167;p8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p8"/>
          <p:cNvSpPr/>
          <p:nvPr/>
        </p:nvSpPr>
        <p:spPr>
          <a:xfrm>
            <a:off x="93708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" name="Google Shape;169;p8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170" name="Google Shape;170;p8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8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8"/>
          <p:cNvSpPr txBox="1"/>
          <p:nvPr/>
        </p:nvSpPr>
        <p:spPr>
          <a:xfrm>
            <a:off x="1141388" y="1062250"/>
            <a:ext cx="10124020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pt-BR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Usucapião extrajudicial – questões controversas do direito de família</a:t>
            </a:r>
            <a:endParaRPr b="1" i="0" sz="373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2323294" y="2682477"/>
            <a:ext cx="7545412" cy="1006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pt-BR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PROCEDIMENTO</a:t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9" name="Google Shape;179;p9"/>
          <p:cNvCxnSpPr/>
          <p:nvPr/>
        </p:nvCxnSpPr>
        <p:spPr>
          <a:xfrm>
            <a:off x="685800" y="400945"/>
            <a:ext cx="108204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0" name="Google Shape;180;p9"/>
          <p:cNvSpPr/>
          <p:nvPr/>
        </p:nvSpPr>
        <p:spPr>
          <a:xfrm>
            <a:off x="-804672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505" l="-63976" r="-2723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9"/>
          <p:cNvGrpSpPr/>
          <p:nvPr/>
        </p:nvGrpSpPr>
        <p:grpSpPr>
          <a:xfrm rot="5400000">
            <a:off x="-1250133" y="1250133"/>
            <a:ext cx="2825697" cy="325431"/>
            <a:chOff x="0" y="-38100"/>
            <a:chExt cx="1116325" cy="128566"/>
          </a:xfrm>
        </p:grpSpPr>
        <p:sp>
          <p:nvSpPr>
            <p:cNvPr id="182" name="Google Shape;182;p9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9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9"/>
          <p:cNvSpPr txBox="1"/>
          <p:nvPr/>
        </p:nvSpPr>
        <p:spPr>
          <a:xfrm>
            <a:off x="1130103" y="801891"/>
            <a:ext cx="10023436" cy="111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Font typeface="Arial"/>
              <a:buNone/>
            </a:pPr>
            <a:r>
              <a:rPr b="1" lang="pt-BR" sz="37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Requerentes</a:t>
            </a:r>
            <a:endParaRPr b="1" i="0" sz="373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t/>
            </a:r>
            <a:endParaRPr b="1" i="0" sz="373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505615" y="1667493"/>
            <a:ext cx="10701528" cy="4924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b="1" i="1" lang="pt-BR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CÔNJUGE E COMPANHEIROS –</a:t>
            </a:r>
            <a:endParaRPr/>
          </a:p>
          <a:p>
            <a:pPr indent="-698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1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- CPC. Art. 73. O cônjuge necessitará do consentimento do outro para propor ação </a:t>
            </a:r>
            <a:r>
              <a:rPr b="1" i="1" lang="pt-BR" sz="16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 verse sobre direito real imobiliário</a:t>
            </a:r>
            <a:r>
              <a:rPr b="1" i="1" lang="pt-BR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salvo quando casados sob o </a:t>
            </a:r>
            <a:r>
              <a:rPr b="1" i="1" lang="pt-BR" sz="16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regime de separação absoluta </a:t>
            </a:r>
            <a:r>
              <a:rPr b="1" i="1" lang="pt-BR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bens.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§ 2º Nas ações possessórias, a participação do cônjuge do autor ou do réu somente é indispensável nas hipóteses de composse ou de ato por ambos praticado.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§ 3º Aplica-se o disposto neste artigo </a:t>
            </a:r>
            <a:r>
              <a:rPr b="1" i="1" lang="pt-BR" sz="16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à união estável comprovada nos autos</a:t>
            </a:r>
            <a:r>
              <a:rPr b="1" i="1" lang="pt-BR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B3E3"/>
              </a:buClr>
              <a:buSzPts val="1600"/>
              <a:buFont typeface="Arial"/>
              <a:buChar char="•"/>
            </a:pPr>
            <a:r>
              <a:rPr b="1" i="1" lang="pt-BR" sz="1600" u="none" cap="none" strike="noStrike">
                <a:solidFill>
                  <a:srgbClr val="8CB3E3"/>
                </a:solidFill>
                <a:latin typeface="Arial"/>
                <a:ea typeface="Arial"/>
                <a:cs typeface="Arial"/>
                <a:sym typeface="Arial"/>
              </a:rPr>
              <a:t>Sentença – Dúvida – Procedimento Extrajudicial de reconhecimento de Usucapião – Informação pelo Registrador de existência de composse sobre o imóvel – Alegação pela Requerente de que o companheiro cedeu a posse para ela – Descabimento – </a:t>
            </a:r>
            <a:r>
              <a:rPr b="1" i="1" lang="pt-BR" sz="1600" u="sng" cap="none" strike="noStrike">
                <a:solidFill>
                  <a:srgbClr val="8CB3E3"/>
                </a:solidFill>
                <a:latin typeface="Arial"/>
                <a:ea typeface="Arial"/>
                <a:cs typeface="Arial"/>
                <a:sym typeface="Arial"/>
              </a:rPr>
              <a:t>Imprescindibilidade da participação do companheiro no procedimento de usucapião</a:t>
            </a:r>
            <a:r>
              <a:rPr b="1" i="1" lang="pt-BR" sz="1600" u="none" cap="none" strike="noStrike">
                <a:solidFill>
                  <a:srgbClr val="8CB3E3"/>
                </a:solidFill>
                <a:latin typeface="Arial"/>
                <a:ea typeface="Arial"/>
                <a:cs typeface="Arial"/>
                <a:sym typeface="Arial"/>
              </a:rPr>
              <a:t> – Requerente que viveu em união estável durante todo o período de posse – Art 73, §§ 2º e 3º, do CPC – Impossibilidade do bem comum ser objeto de alienação entre os cônjuges – Art 499 do CC – Manutenção do óbice – Determinação da restituição do procedimento ao Registrador – Procedência – VRP - 1045294-83.2022.8.26.0100 (24/06/2022)</a:t>
            </a:r>
            <a:endParaRPr/>
          </a:p>
          <a:p>
            <a:pPr indent="-698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1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b="1" i="1" lang="pt-BR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HERDEIROS – </a:t>
            </a:r>
            <a:endParaRPr/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B3E3"/>
              </a:buClr>
              <a:buSzPts val="1600"/>
              <a:buFont typeface="Arial"/>
              <a:buChar char="•"/>
            </a:pPr>
            <a:r>
              <a:rPr b="1" i="1" lang="pt-BR" sz="1600" u="none" cap="none" strike="noStrike">
                <a:solidFill>
                  <a:srgbClr val="8CB3E3"/>
                </a:solidFill>
                <a:latin typeface="Arial"/>
                <a:ea typeface="Arial"/>
                <a:cs typeface="Arial"/>
                <a:sym typeface="Arial"/>
              </a:rPr>
              <a:t>CSM: Sucessio possessionis - Desistência formulada pelo correquerente – Polo ativo que deve ser integrado por todos os herdeiros - Apelação a que se nega provimento - CSM - 1073972-74.2023.8.26.0100 (15/12/2023);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B050A0-2ADC-48D0-9EE1-A06FD262E30B}"/>
</file>

<file path=customXml/itemProps2.xml><?xml version="1.0" encoding="utf-8"?>
<ds:datastoreItem xmlns:ds="http://schemas.openxmlformats.org/officeDocument/2006/customXml" ds:itemID="{B026FE8E-FE94-40A5-92B1-1203637B7CFF}"/>
</file>

<file path=customXml/itemProps3.xml><?xml version="1.0" encoding="utf-8"?>
<ds:datastoreItem xmlns:ds="http://schemas.openxmlformats.org/officeDocument/2006/customXml" ds:itemID="{3468322E-FD50-40BD-83CE-04ECD8403747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Leandro Marini</dc:creator>
  <dcterms:created xsi:type="dcterms:W3CDTF">2025-08-15T13:19:37Z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</Properties>
</file>