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64" r:id="rId7"/>
  </p:sldIdLst>
  <p:sldSz cx="18288000" cy="10287000"/>
  <p:notesSz cx="6858000" cy="9144000"/>
  <p:embeddedFontLst>
    <p:embeddedFont>
      <p:font typeface="Agrandir" panose="020B0604020202020204" charset="0"/>
      <p:regular r:id="rId8"/>
    </p:embeddedFont>
    <p:embeddedFont>
      <p:font typeface="Arial Nova" panose="020B0504020202020204" pitchFamily="34" charset="0"/>
      <p:regular r:id="rId9"/>
    </p:embeddedFont>
    <p:embeddedFont>
      <p:font typeface="Arial Nova Bold" panose="020B0804020202020204" charset="0"/>
      <p:regular r:id="rId10"/>
    </p:embeddedFont>
    <p:embeddedFont>
      <p:font typeface="Montserrat" panose="00000500000000000000" pitchFamily="2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A8A"/>
    <a:srgbClr val="9FC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08" y="6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9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1F004F2C-3D90-01F1-EC3C-D08E73A0C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98"/>
            <a:ext cx="18287650" cy="10286803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66301F20-07F1-0E48-8288-B770484F843B}"/>
              </a:ext>
            </a:extLst>
          </p:cNvPr>
          <p:cNvSpPr/>
          <p:nvPr/>
        </p:nvSpPr>
        <p:spPr>
          <a:xfrm>
            <a:off x="1028700" y="1028700"/>
            <a:ext cx="4142126" cy="2899488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E3890E31-ECFA-52D4-CF4B-31B68E3B8F54}"/>
              </a:ext>
            </a:extLst>
          </p:cNvPr>
          <p:cNvGrpSpPr>
            <a:grpSpLocks noChangeAspect="1"/>
          </p:cNvGrpSpPr>
          <p:nvPr/>
        </p:nvGrpSpPr>
        <p:grpSpPr>
          <a:xfrm>
            <a:off x="10714794" y="324256"/>
            <a:ext cx="7194152" cy="9638488"/>
            <a:chOff x="0" y="0"/>
            <a:chExt cx="3816350" cy="511302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49BC267-77BA-158B-73C1-DDD678C2DBD9}"/>
                </a:ext>
              </a:extLst>
            </p:cNvPr>
            <p:cNvSpPr/>
            <p:nvPr/>
          </p:nvSpPr>
          <p:spPr>
            <a:xfrm>
              <a:off x="-22860" y="-5080"/>
              <a:ext cx="3850640" cy="5156200"/>
            </a:xfrm>
            <a:custGeom>
              <a:avLst/>
              <a:gdLst/>
              <a:ahLst/>
              <a:cxnLst/>
              <a:rect l="l" t="t" r="r" b="b"/>
              <a:pathLst>
                <a:path w="3850640" h="5156200">
                  <a:moveTo>
                    <a:pt x="1311910" y="2552700"/>
                  </a:moveTo>
                  <a:cubicBezTo>
                    <a:pt x="1311910" y="2346960"/>
                    <a:pt x="1313180" y="2141220"/>
                    <a:pt x="1311910" y="1935480"/>
                  </a:cubicBezTo>
                  <a:cubicBezTo>
                    <a:pt x="1310640" y="1535430"/>
                    <a:pt x="1031240" y="1253490"/>
                    <a:pt x="631190" y="1243330"/>
                  </a:cubicBezTo>
                  <a:cubicBezTo>
                    <a:pt x="289560" y="1225550"/>
                    <a:pt x="26670" y="934720"/>
                    <a:pt x="44450" y="591820"/>
                  </a:cubicBezTo>
                  <a:cubicBezTo>
                    <a:pt x="60960" y="271780"/>
                    <a:pt x="320040" y="16510"/>
                    <a:pt x="640080" y="5080"/>
                  </a:cubicBezTo>
                  <a:cubicBezTo>
                    <a:pt x="976630" y="2540"/>
                    <a:pt x="1250950" y="273050"/>
                    <a:pt x="1259840" y="613410"/>
                  </a:cubicBezTo>
                  <a:cubicBezTo>
                    <a:pt x="1268730" y="1009650"/>
                    <a:pt x="1541780" y="1283970"/>
                    <a:pt x="1938020" y="1296670"/>
                  </a:cubicBezTo>
                  <a:cubicBezTo>
                    <a:pt x="2288540" y="1308100"/>
                    <a:pt x="2547620" y="1573530"/>
                    <a:pt x="2548890" y="1925320"/>
                  </a:cubicBezTo>
                  <a:cubicBezTo>
                    <a:pt x="2550160" y="2340610"/>
                    <a:pt x="2548890" y="2757170"/>
                    <a:pt x="2548890" y="3172460"/>
                  </a:cubicBezTo>
                  <a:cubicBezTo>
                    <a:pt x="2548890" y="3587750"/>
                    <a:pt x="2824480" y="3867150"/>
                    <a:pt x="3235960" y="3881120"/>
                  </a:cubicBezTo>
                  <a:cubicBezTo>
                    <a:pt x="3577590" y="3884930"/>
                    <a:pt x="3850640" y="4165600"/>
                    <a:pt x="3846830" y="4507230"/>
                  </a:cubicBezTo>
                  <a:cubicBezTo>
                    <a:pt x="3843020" y="4848860"/>
                    <a:pt x="3562350" y="5121910"/>
                    <a:pt x="3220720" y="5118100"/>
                  </a:cubicBezTo>
                  <a:cubicBezTo>
                    <a:pt x="2884170" y="5118100"/>
                    <a:pt x="2612390" y="4847590"/>
                    <a:pt x="2603500" y="4505960"/>
                  </a:cubicBezTo>
                  <a:cubicBezTo>
                    <a:pt x="2594610" y="4116069"/>
                    <a:pt x="2315210" y="3835400"/>
                    <a:pt x="1927860" y="3825239"/>
                  </a:cubicBezTo>
                  <a:cubicBezTo>
                    <a:pt x="1577340" y="3817619"/>
                    <a:pt x="1315720" y="3552189"/>
                    <a:pt x="1313180" y="3200399"/>
                  </a:cubicBezTo>
                  <a:cubicBezTo>
                    <a:pt x="1310640" y="2984500"/>
                    <a:pt x="1313180" y="2768600"/>
                    <a:pt x="1311910" y="2552700"/>
                  </a:cubicBezTo>
                  <a:lnTo>
                    <a:pt x="1311910" y="2552700"/>
                  </a:lnTo>
                  <a:close/>
                  <a:moveTo>
                    <a:pt x="3840480" y="1916430"/>
                  </a:moveTo>
                  <a:lnTo>
                    <a:pt x="3840480" y="3187700"/>
                  </a:lnTo>
                  <a:cubicBezTo>
                    <a:pt x="3839210" y="3549650"/>
                    <a:pt x="3571240" y="3826510"/>
                    <a:pt x="3220720" y="3825240"/>
                  </a:cubicBezTo>
                  <a:cubicBezTo>
                    <a:pt x="2870200" y="3823971"/>
                    <a:pt x="2604770" y="3549650"/>
                    <a:pt x="2603500" y="3191510"/>
                  </a:cubicBezTo>
                  <a:cubicBezTo>
                    <a:pt x="2603500" y="2335530"/>
                    <a:pt x="2603500" y="1479550"/>
                    <a:pt x="2604770" y="624840"/>
                  </a:cubicBezTo>
                  <a:cubicBezTo>
                    <a:pt x="2602230" y="284480"/>
                    <a:pt x="2876550" y="5080"/>
                    <a:pt x="3216910" y="2540"/>
                  </a:cubicBezTo>
                  <a:cubicBezTo>
                    <a:pt x="3522980" y="0"/>
                    <a:pt x="3783330" y="220980"/>
                    <a:pt x="3831590" y="523240"/>
                  </a:cubicBezTo>
                  <a:cubicBezTo>
                    <a:pt x="3837940" y="563880"/>
                    <a:pt x="3840480" y="605790"/>
                    <a:pt x="3839210" y="646430"/>
                  </a:cubicBezTo>
                  <a:cubicBezTo>
                    <a:pt x="3840480" y="1070610"/>
                    <a:pt x="3841750" y="1493520"/>
                    <a:pt x="3840480" y="1916430"/>
                  </a:cubicBezTo>
                  <a:close/>
                  <a:moveTo>
                    <a:pt x="643890" y="2585720"/>
                  </a:moveTo>
                  <a:cubicBezTo>
                    <a:pt x="982980" y="2589530"/>
                    <a:pt x="1252220" y="2860040"/>
                    <a:pt x="1259840" y="3206750"/>
                  </a:cubicBezTo>
                  <a:cubicBezTo>
                    <a:pt x="1266190" y="3517900"/>
                    <a:pt x="1456690" y="3771900"/>
                    <a:pt x="1752600" y="3854450"/>
                  </a:cubicBezTo>
                  <a:cubicBezTo>
                    <a:pt x="1816100" y="3870960"/>
                    <a:pt x="1880870" y="3878580"/>
                    <a:pt x="1946910" y="3879850"/>
                  </a:cubicBezTo>
                  <a:cubicBezTo>
                    <a:pt x="2273300" y="3893820"/>
                    <a:pt x="2534920" y="4147820"/>
                    <a:pt x="2548890" y="4467860"/>
                  </a:cubicBezTo>
                  <a:cubicBezTo>
                    <a:pt x="2565400" y="4795520"/>
                    <a:pt x="2322830" y="5078730"/>
                    <a:pt x="1996440" y="5114290"/>
                  </a:cubicBezTo>
                  <a:cubicBezTo>
                    <a:pt x="1635760" y="5156200"/>
                    <a:pt x="1324610" y="4878070"/>
                    <a:pt x="1313180" y="4499610"/>
                  </a:cubicBezTo>
                  <a:cubicBezTo>
                    <a:pt x="1303020" y="4216400"/>
                    <a:pt x="1174750" y="4006850"/>
                    <a:pt x="916940" y="3890010"/>
                  </a:cubicBezTo>
                  <a:cubicBezTo>
                    <a:pt x="830580" y="3849370"/>
                    <a:pt x="727710" y="3832860"/>
                    <a:pt x="631190" y="3827780"/>
                  </a:cubicBezTo>
                  <a:cubicBezTo>
                    <a:pt x="308610" y="3812540"/>
                    <a:pt x="49530" y="3572510"/>
                    <a:pt x="25400" y="3256280"/>
                  </a:cubicBezTo>
                  <a:cubicBezTo>
                    <a:pt x="0" y="2938780"/>
                    <a:pt x="219710" y="2653030"/>
                    <a:pt x="533400" y="2597150"/>
                  </a:cubicBezTo>
                  <a:cubicBezTo>
                    <a:pt x="570230" y="2590800"/>
                    <a:pt x="607060" y="2589530"/>
                    <a:pt x="643890" y="2585720"/>
                  </a:cubicBezTo>
                  <a:close/>
                  <a:moveTo>
                    <a:pt x="24130" y="1913890"/>
                  </a:moveTo>
                  <a:cubicBezTo>
                    <a:pt x="25400" y="1572260"/>
                    <a:pt x="302260" y="1295400"/>
                    <a:pt x="643890" y="1296670"/>
                  </a:cubicBezTo>
                  <a:cubicBezTo>
                    <a:pt x="985520" y="1297940"/>
                    <a:pt x="1262380" y="1574800"/>
                    <a:pt x="1261110" y="1916430"/>
                  </a:cubicBezTo>
                  <a:cubicBezTo>
                    <a:pt x="1259840" y="2258060"/>
                    <a:pt x="984250" y="2533650"/>
                    <a:pt x="642620" y="2533650"/>
                  </a:cubicBezTo>
                  <a:cubicBezTo>
                    <a:pt x="300990" y="2533650"/>
                    <a:pt x="24130" y="2256790"/>
                    <a:pt x="24130" y="1915160"/>
                  </a:cubicBezTo>
                  <a:cubicBezTo>
                    <a:pt x="24130" y="1915160"/>
                    <a:pt x="24130" y="1913890"/>
                    <a:pt x="24130" y="1913890"/>
                  </a:cubicBezTo>
                  <a:close/>
                  <a:moveTo>
                    <a:pt x="1931670" y="5080"/>
                  </a:moveTo>
                  <a:cubicBezTo>
                    <a:pt x="1588770" y="3810"/>
                    <a:pt x="1310640" y="279400"/>
                    <a:pt x="1309370" y="622300"/>
                  </a:cubicBezTo>
                  <a:cubicBezTo>
                    <a:pt x="1308100" y="965200"/>
                    <a:pt x="1583690" y="1243330"/>
                    <a:pt x="1926590" y="1244600"/>
                  </a:cubicBezTo>
                  <a:cubicBezTo>
                    <a:pt x="2269490" y="1245870"/>
                    <a:pt x="2547620" y="970280"/>
                    <a:pt x="2548890" y="627380"/>
                  </a:cubicBezTo>
                  <a:cubicBezTo>
                    <a:pt x="2548890" y="624840"/>
                    <a:pt x="2548890" y="623570"/>
                    <a:pt x="2548890" y="621030"/>
                  </a:cubicBezTo>
                  <a:cubicBezTo>
                    <a:pt x="2546350" y="281940"/>
                    <a:pt x="2270760" y="7620"/>
                    <a:pt x="1931670" y="5080"/>
                  </a:cubicBezTo>
                  <a:close/>
                  <a:moveTo>
                    <a:pt x="642620" y="3879850"/>
                  </a:moveTo>
                  <a:cubicBezTo>
                    <a:pt x="299720" y="3878580"/>
                    <a:pt x="21590" y="4154170"/>
                    <a:pt x="20320" y="4497070"/>
                  </a:cubicBezTo>
                  <a:cubicBezTo>
                    <a:pt x="19050" y="4839970"/>
                    <a:pt x="294640" y="5118100"/>
                    <a:pt x="637540" y="5119370"/>
                  </a:cubicBezTo>
                  <a:cubicBezTo>
                    <a:pt x="980440" y="5120640"/>
                    <a:pt x="1258570" y="4845050"/>
                    <a:pt x="1259840" y="4502150"/>
                  </a:cubicBezTo>
                  <a:cubicBezTo>
                    <a:pt x="1259840" y="4499610"/>
                    <a:pt x="1259840" y="4498340"/>
                    <a:pt x="1259840" y="4495800"/>
                  </a:cubicBezTo>
                  <a:cubicBezTo>
                    <a:pt x="1257300" y="4156710"/>
                    <a:pt x="981710" y="3882390"/>
                    <a:pt x="642620" y="3879850"/>
                  </a:cubicBezTo>
                  <a:close/>
                </a:path>
              </a:pathLst>
            </a:custGeom>
            <a:blipFill>
              <a:blip r:embed="rId4"/>
              <a:stretch>
                <a:fillRect l="-10070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1">
            <a:extLst>
              <a:ext uri="{FF2B5EF4-FFF2-40B4-BE49-F238E27FC236}">
                <a16:creationId xmlns:a16="http://schemas.microsoft.com/office/drawing/2014/main" id="{5537EAEA-96D5-5941-A336-36CE6F518ECA}"/>
              </a:ext>
            </a:extLst>
          </p:cNvPr>
          <p:cNvSpPr/>
          <p:nvPr/>
        </p:nvSpPr>
        <p:spPr>
          <a:xfrm>
            <a:off x="15836596" y="7890394"/>
            <a:ext cx="2072350" cy="207235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2FF2140-1C97-26CE-A990-D9BE3F80FEEA}"/>
              </a:ext>
            </a:extLst>
          </p:cNvPr>
          <p:cNvSpPr txBox="1"/>
          <p:nvPr/>
        </p:nvSpPr>
        <p:spPr>
          <a:xfrm>
            <a:off x="609600" y="4226487"/>
            <a:ext cx="12153900" cy="2505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r>
              <a:rPr lang="en-US" sz="72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SEPARAÇÃO DE FATO </a:t>
            </a:r>
          </a:p>
          <a:p>
            <a:pPr algn="l"/>
            <a:r>
              <a:rPr lang="en-US" sz="72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EXTRAJUDICIAL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CEFB22E0-1741-1DE9-F4F7-B1ABC0B33BDD}"/>
              </a:ext>
            </a:extLst>
          </p:cNvPr>
          <p:cNvSpPr txBox="1"/>
          <p:nvPr/>
        </p:nvSpPr>
        <p:spPr>
          <a:xfrm>
            <a:off x="609600" y="6906105"/>
            <a:ext cx="918434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Letícia Araújo Faria</a:t>
            </a:r>
          </a:p>
          <a:p>
            <a:pPr algn="l"/>
            <a:r>
              <a:rPr lang="en-US" sz="480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25ª </a:t>
            </a:r>
            <a:r>
              <a:rPr lang="en-US" sz="4800" dirty="0" err="1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Tabeliã</a:t>
            </a:r>
            <a:r>
              <a:rPr lang="en-US" sz="480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 de </a:t>
            </a:r>
            <a:r>
              <a:rPr lang="en-US" sz="4800" dirty="0" err="1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Notas</a:t>
            </a:r>
            <a:r>
              <a:rPr lang="en-US" sz="480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 da Capital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6999"/>
            <a:chOff x="0" y="0"/>
            <a:chExt cx="4816593" cy="11968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96899"/>
            </a:xfrm>
            <a:custGeom>
              <a:avLst/>
              <a:gdLst/>
              <a:ahLst/>
              <a:cxnLst/>
              <a:rect l="l" t="t" r="r" b="b"/>
              <a:pathLst>
                <a:path w="4816592" h="1196899">
                  <a:moveTo>
                    <a:pt x="0" y="0"/>
                  </a:moveTo>
                  <a:lnTo>
                    <a:pt x="4816592" y="0"/>
                  </a:lnTo>
                  <a:lnTo>
                    <a:pt x="4816592" y="1196899"/>
                  </a:lnTo>
                  <a:lnTo>
                    <a:pt x="0" y="1196899"/>
                  </a:lnTo>
                  <a:close/>
                </a:path>
              </a:pathLst>
            </a:custGeom>
            <a:solidFill>
              <a:srgbClr val="10647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23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" y="-15688"/>
            <a:ext cx="18288000" cy="10286998"/>
          </a:xfrm>
          <a:custGeom>
            <a:avLst/>
            <a:gdLst/>
            <a:ahLst/>
            <a:cxnLst/>
            <a:rect l="l" t="t" r="r" b="b"/>
            <a:pathLst>
              <a:path w="18288000" h="4544475">
                <a:moveTo>
                  <a:pt x="0" y="0"/>
                </a:moveTo>
                <a:lnTo>
                  <a:pt x="18288000" y="0"/>
                </a:lnTo>
                <a:lnTo>
                  <a:pt x="18288000" y="4544475"/>
                </a:lnTo>
                <a:lnTo>
                  <a:pt x="0" y="4544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32382" r="-46896" b="-169257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11" name="TextBox 11"/>
          <p:cNvSpPr txBox="1"/>
          <p:nvPr/>
        </p:nvSpPr>
        <p:spPr>
          <a:xfrm>
            <a:off x="1093041" y="3951646"/>
            <a:ext cx="7083247" cy="4076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just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rial Nova"/>
                <a:ea typeface="Arial Nova"/>
                <a:cs typeface="Arial Nova"/>
                <a:sym typeface="Arial Nova"/>
              </a:rPr>
              <a:t>Comparecimento de ambos com advogado.</a:t>
            </a:r>
          </a:p>
          <a:p>
            <a:pPr marL="342900" indent="-342900" algn="just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rial Nova"/>
                <a:ea typeface="Arial Nova"/>
                <a:cs typeface="Arial Nova"/>
                <a:sym typeface="Arial Nova"/>
              </a:rPr>
              <a:t>Documentos: a) certidão de casamento; b) documento de identidade; c) manifestação de vontade; d) pacto antenupcial, se houver; e) certidão de nascimento ou documento de identidade oficial dos filhos, se houver; f) certidão de propriedade de bens imóveis e direitos; g) documentos de comprovação da titularidade dos bens móveis e direitos, se houver; h) inexistência de gravidez do cônjuge virago ou desconhecimento acerca desta circunstância.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79829" y="2831408"/>
            <a:ext cx="6696459" cy="1079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39"/>
              </a:lnSpc>
            </a:pPr>
            <a:r>
              <a:rPr lang="en-US" sz="48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Requisitos</a:t>
            </a:r>
            <a:r>
              <a:rPr lang="en-US" sz="48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básicos</a:t>
            </a:r>
            <a:endParaRPr lang="en-US" sz="48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12E8F081-6FA2-7D13-6451-049F39DF9F04}"/>
              </a:ext>
            </a:extLst>
          </p:cNvPr>
          <p:cNvSpPr txBox="1"/>
          <p:nvPr/>
        </p:nvSpPr>
        <p:spPr>
          <a:xfrm>
            <a:off x="10296141" y="2842614"/>
            <a:ext cx="6696459" cy="1079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39"/>
              </a:lnSpc>
            </a:pPr>
            <a:r>
              <a:rPr lang="en-US" sz="48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Reflexos</a:t>
            </a:r>
            <a:r>
              <a:rPr lang="en-US" sz="5400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e </a:t>
            </a:r>
            <a:r>
              <a:rPr lang="en-US" sz="5400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efeitos</a:t>
            </a:r>
            <a:endParaRPr lang="en-US" sz="5400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61ECEE6E-70EC-977A-1F42-A6D9827AC57C}"/>
              </a:ext>
            </a:extLst>
          </p:cNvPr>
          <p:cNvSpPr txBox="1"/>
          <p:nvPr/>
        </p:nvSpPr>
        <p:spPr>
          <a:xfrm>
            <a:off x="1544727" y="646126"/>
            <a:ext cx="15447873" cy="2141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  <a:spcAft>
                <a:spcPts val="800"/>
              </a:spcAft>
            </a:pPr>
            <a:r>
              <a:rPr lang="pt-BR" sz="3600" b="1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Resolução nº 571/2024 – alterou a Resolução nº 35/2007 do CNJ  </a:t>
            </a:r>
          </a:p>
          <a:p>
            <a:pPr algn="ctr">
              <a:lnSpc>
                <a:spcPts val="2880"/>
              </a:lnSpc>
              <a:spcAft>
                <a:spcPts val="800"/>
              </a:spcAft>
            </a:pPr>
            <a:r>
              <a:rPr lang="pt-BR" sz="3600" b="1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Separação de fato extrajudicial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bg1"/>
              </a:solidFill>
              <a:latin typeface="Arial Nova"/>
              <a:ea typeface="Arial Nova"/>
              <a:cs typeface="Arial Nova"/>
              <a:sym typeface="Arial Nova"/>
            </a:endParaRPr>
          </a:p>
          <a:p>
            <a:pPr marL="342900" indent="-342900" algn="just">
              <a:lnSpc>
                <a:spcPts val="288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Escritura pública que declara, consensualmente, o fim da comunhão plena de vida entre os cônjuges.</a:t>
            </a:r>
          </a:p>
          <a:p>
            <a:pPr marL="342900" indent="-342900" algn="just">
              <a:lnSpc>
                <a:spcPts val="288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Não altera o estado civil (continuam casados), mas encerra os deveres conjugais e o regime de bens.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C25C7F4F-B408-34F9-B133-B691A3047B7F}"/>
              </a:ext>
            </a:extLst>
          </p:cNvPr>
          <p:cNvSpPr txBox="1"/>
          <p:nvPr/>
        </p:nvSpPr>
        <p:spPr>
          <a:xfrm>
            <a:off x="9927282" y="4013748"/>
            <a:ext cx="7083247" cy="2579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just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rial Nova"/>
                <a:ea typeface="Arial Nova"/>
                <a:cs typeface="Arial Nova"/>
                <a:sym typeface="Arial Nova"/>
              </a:rPr>
              <a:t>Marco para partilha: bens adquiridos após a data tornam-se particulares.</a:t>
            </a:r>
          </a:p>
          <a:p>
            <a:pPr marL="342900" indent="-342900" algn="just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rial Nova"/>
                <a:ea typeface="Arial Nova"/>
                <a:cs typeface="Arial Nova"/>
                <a:sym typeface="Arial Nova"/>
              </a:rPr>
              <a:t>Fim da outorga uxória para alienar bem próprio.</a:t>
            </a:r>
          </a:p>
          <a:p>
            <a:pPr marL="342900" indent="-342900" algn="just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rial Nova"/>
                <a:ea typeface="Arial Nova"/>
                <a:cs typeface="Arial Nova"/>
                <a:sym typeface="Arial Nova"/>
              </a:rPr>
              <a:t>Proteção contra usucapião familiar (art. 1.240-A CC).</a:t>
            </a:r>
          </a:p>
          <a:p>
            <a:pPr marL="342900" indent="-342900" algn="just">
              <a:lnSpc>
                <a:spcPts val="288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>
                    <a:lumMod val="95000"/>
                  </a:schemeClr>
                </a:solidFill>
                <a:latin typeface="Arial Nova"/>
                <a:ea typeface="Arial Nova"/>
                <a:cs typeface="Arial Nova"/>
                <a:sym typeface="Arial Nova"/>
              </a:rPr>
              <a:t>Pode definir uso e posse de bens, sem tratar de guarda ou alimentos.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DDF5A79B-DBA3-44AD-504B-2747B3EB8C2E}"/>
              </a:ext>
            </a:extLst>
          </p:cNvPr>
          <p:cNvSpPr txBox="1"/>
          <p:nvPr/>
        </p:nvSpPr>
        <p:spPr>
          <a:xfrm>
            <a:off x="1544727" y="8316530"/>
            <a:ext cx="15447873" cy="1297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  <a:spcAft>
                <a:spcPts val="800"/>
              </a:spcAft>
            </a:pPr>
            <a:r>
              <a:rPr lang="pt-BR" sz="2800" b="1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Polêmicas</a:t>
            </a:r>
          </a:p>
          <a:p>
            <a:pPr marL="342900" indent="-342900" algn="just">
              <a:lnSpc>
                <a:spcPts val="288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Comprovação de inexistência de gravidez que não menciona a existência de filhos menores</a:t>
            </a:r>
          </a:p>
          <a:p>
            <a:pPr marL="342900" indent="-342900" algn="just">
              <a:lnSpc>
                <a:spcPts val="288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Debate sobre possibilidade de declaração unilateral.</a:t>
            </a: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3527A7F8-E048-C0E3-F9C9-A841EAF2DC8F}"/>
              </a:ext>
            </a:extLst>
          </p:cNvPr>
          <p:cNvSpPr/>
          <p:nvPr/>
        </p:nvSpPr>
        <p:spPr>
          <a:xfrm>
            <a:off x="0" y="-32745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50249" r="-1892" b="-72024"/>
            </a:stretch>
          </a:blipFill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/>
          <p:cNvSpPr/>
          <p:nvPr/>
        </p:nvSpPr>
        <p:spPr>
          <a:xfrm>
            <a:off x="-896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50249" r="-1892" b="-72024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A9E074B-5F39-B9A5-D9A6-DAD749A64DCA}"/>
              </a:ext>
            </a:extLst>
          </p:cNvPr>
          <p:cNvSpPr txBox="1"/>
          <p:nvPr/>
        </p:nvSpPr>
        <p:spPr>
          <a:xfrm>
            <a:off x="2590780" y="4663493"/>
            <a:ext cx="13106440" cy="1242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6"/>
              </a:lnSpc>
            </a:pPr>
            <a:r>
              <a:rPr lang="en-US" sz="130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OBRIGADA!</a:t>
            </a: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35F5B50-5D97-B081-A089-5835AA87026F}"/>
              </a:ext>
            </a:extLst>
          </p:cNvPr>
          <p:cNvSpPr/>
          <p:nvPr/>
        </p:nvSpPr>
        <p:spPr>
          <a:xfrm>
            <a:off x="9455551" y="965903"/>
            <a:ext cx="1832660" cy="183266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E3FE1C8-F81E-480F-31AD-05C99A71618B}"/>
              </a:ext>
            </a:extLst>
          </p:cNvPr>
          <p:cNvSpPr/>
          <p:nvPr/>
        </p:nvSpPr>
        <p:spPr>
          <a:xfrm>
            <a:off x="6359155" y="1071887"/>
            <a:ext cx="2315274" cy="1620692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E7D894DC-01A5-715E-DBBF-75DE6B5EEF97}"/>
              </a:ext>
            </a:extLst>
          </p:cNvPr>
          <p:cNvSpPr/>
          <p:nvPr/>
        </p:nvSpPr>
        <p:spPr>
          <a:xfrm flipH="1">
            <a:off x="9144000" y="1425016"/>
            <a:ext cx="0" cy="987478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r"/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94FEE11-1004-5AD2-6417-233A84CC40CF}"/>
              </a:ext>
            </a:extLst>
          </p:cNvPr>
          <p:cNvSpPr/>
          <p:nvPr/>
        </p:nvSpPr>
        <p:spPr>
          <a:xfrm>
            <a:off x="13800458" y="7413792"/>
            <a:ext cx="671460" cy="491845"/>
          </a:xfrm>
          <a:custGeom>
            <a:avLst/>
            <a:gdLst/>
            <a:ahLst/>
            <a:cxnLst/>
            <a:rect l="l" t="t" r="r" b="b"/>
            <a:pathLst>
              <a:path w="671460" h="491845">
                <a:moveTo>
                  <a:pt x="0" y="0"/>
                </a:moveTo>
                <a:lnTo>
                  <a:pt x="671461" y="0"/>
                </a:lnTo>
                <a:lnTo>
                  <a:pt x="671461" y="491844"/>
                </a:lnTo>
                <a:lnTo>
                  <a:pt x="0" y="4918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250391D-BB26-A1EB-933C-FC4EB7EA79F5}"/>
              </a:ext>
            </a:extLst>
          </p:cNvPr>
          <p:cNvSpPr/>
          <p:nvPr/>
        </p:nvSpPr>
        <p:spPr>
          <a:xfrm>
            <a:off x="8159783" y="7353300"/>
            <a:ext cx="644223" cy="653205"/>
          </a:xfrm>
          <a:custGeom>
            <a:avLst/>
            <a:gdLst/>
            <a:ahLst/>
            <a:cxnLst/>
            <a:rect l="l" t="t" r="r" b="b"/>
            <a:pathLst>
              <a:path w="644223" h="653205">
                <a:moveTo>
                  <a:pt x="0" y="0"/>
                </a:moveTo>
                <a:lnTo>
                  <a:pt x="644224" y="0"/>
                </a:lnTo>
                <a:lnTo>
                  <a:pt x="644224" y="653204"/>
                </a:lnTo>
                <a:lnTo>
                  <a:pt x="0" y="653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E803B06-E62C-E085-28DB-2B2796F8D082}"/>
              </a:ext>
            </a:extLst>
          </p:cNvPr>
          <p:cNvSpPr txBox="1"/>
          <p:nvPr/>
        </p:nvSpPr>
        <p:spPr>
          <a:xfrm>
            <a:off x="1318661" y="8322737"/>
            <a:ext cx="4208507" cy="1193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Rua </a:t>
            </a:r>
            <a:r>
              <a:rPr lang="en-US" sz="2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Jeroaquara</a:t>
            </a: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280 – Lapa, São Paulo – SP</a:t>
            </a:r>
          </a:p>
          <a:p>
            <a:pPr>
              <a:lnSpc>
                <a:spcPts val="3150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(11) 3647-3340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81E07C-C8E6-80F4-777F-8EC424BD2C3E}"/>
              </a:ext>
            </a:extLst>
          </p:cNvPr>
          <p:cNvSpPr txBox="1"/>
          <p:nvPr/>
        </p:nvSpPr>
        <p:spPr>
          <a:xfrm>
            <a:off x="6576461" y="8323586"/>
            <a:ext cx="3771795" cy="473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2200" spc="220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@25tabnotas</a:t>
            </a:r>
          </a:p>
          <a:p>
            <a:pPr algn="ctr">
              <a:lnSpc>
                <a:spcPts val="1760"/>
              </a:lnSpc>
            </a:pPr>
            <a:r>
              <a:rPr lang="en-US" sz="2200" spc="220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@leticiaa.faria</a:t>
            </a:r>
            <a:endParaRPr lang="en-US" sz="2400" spc="220" dirty="0">
              <a:solidFill>
                <a:srgbClr val="FFFFFF"/>
              </a:solidFill>
              <a:latin typeface="Arial Nova" panose="020B0504020202020204" pitchFamily="34" charset="0"/>
              <a:ea typeface="Agrandir"/>
              <a:cs typeface="Agrandir"/>
              <a:sym typeface="Agrandir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4EE30F48-9D59-ACD5-3A43-27292FB5AF49}"/>
              </a:ext>
            </a:extLst>
          </p:cNvPr>
          <p:cNvSpPr txBox="1"/>
          <p:nvPr/>
        </p:nvSpPr>
        <p:spPr>
          <a:xfrm>
            <a:off x="11605661" y="8335704"/>
            <a:ext cx="5234539" cy="247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tabelia@25tabnotas.com.br</a:t>
            </a:r>
            <a:endParaRPr lang="en-US" sz="2400" spc="220" dirty="0">
              <a:solidFill>
                <a:srgbClr val="FFFFFF"/>
              </a:solidFill>
              <a:latin typeface="Arial Nova" panose="020B0504020202020204" pitchFamily="34" charset="0"/>
              <a:ea typeface="Agrandir"/>
              <a:cs typeface="Agrandir"/>
              <a:sym typeface="Agrandir"/>
            </a:endParaRPr>
          </a:p>
        </p:txBody>
      </p:sp>
      <p:pic>
        <p:nvPicPr>
          <p:cNvPr id="11" name="Gráfico 10" descr="Marcador estrutura de tópicos">
            <a:extLst>
              <a:ext uri="{FF2B5EF4-FFF2-40B4-BE49-F238E27FC236}">
                <a16:creationId xmlns:a16="http://schemas.microsoft.com/office/drawing/2014/main" id="{8F346FAC-725A-4293-A3FB-DAD752E1FC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57896" y="7261874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55D3D21-90DA-4571-994E-A7F25AC6FF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10C144-355C-4A7B-B6B9-2A5B04E11B7C}"/>
</file>

<file path=customXml/itemProps3.xml><?xml version="1.0" encoding="utf-8"?>
<ds:datastoreItem xmlns:ds="http://schemas.openxmlformats.org/officeDocument/2006/customXml" ds:itemID="{63AFCB5D-44C0-476F-B5B5-206A6E33D27A}">
  <ds:schemaRefs>
    <ds:schemaRef ds:uri="http://schemas.microsoft.com/office/2006/metadata/properties"/>
    <ds:schemaRef ds:uri="http://schemas.microsoft.com/office/infopath/2007/PartnerControls"/>
    <ds:schemaRef ds:uri="68b36977-3d0b-4277-a0b6-886338feaac5"/>
    <ds:schemaRef ds:uri="218da819-5eda-4320-8775-2a37a9ead0b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259</Words>
  <Application>Microsoft Office PowerPoint</Application>
  <PresentationFormat>Personalizar</PresentationFormat>
  <Paragraphs>26</Paragraphs>
  <Slides>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</vt:i4>
      </vt:variant>
    </vt:vector>
  </HeadingPairs>
  <TitlesOfParts>
    <vt:vector size="10" baseType="lpstr">
      <vt:lpstr>Agrandir</vt:lpstr>
      <vt:lpstr>Calibri</vt:lpstr>
      <vt:lpstr>Arial</vt:lpstr>
      <vt:lpstr>Montserrat</vt:lpstr>
      <vt:lpstr>Arial Nova Bold</vt:lpstr>
      <vt:lpstr>Arial Nova</vt:lpstr>
      <vt:lpstr>Office Theme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- Congresso</dc:title>
  <dc:creator>Win10</dc:creator>
  <cp:lastModifiedBy>Maria Laura Bolonha Moscardini</cp:lastModifiedBy>
  <cp:revision>6</cp:revision>
  <dcterms:created xsi:type="dcterms:W3CDTF">2006-08-16T00:00:00Z</dcterms:created>
  <dcterms:modified xsi:type="dcterms:W3CDTF">2025-08-23T15:31:15Z</dcterms:modified>
  <dc:identifier>DAGuwxSwP7o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  <property fmtid="{D5CDD505-2E9C-101B-9397-08002B2CF9AE}" pid="3" name="MediaServiceImageTags">
    <vt:lpwstr/>
  </property>
</Properties>
</file>