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7" r:id="rId3"/>
    <p:sldId id="278" r:id="rId4"/>
    <p:sldId id="257" r:id="rId5"/>
    <p:sldId id="281" r:id="rId6"/>
    <p:sldId id="279" r:id="rId7"/>
    <p:sldId id="280" r:id="rId8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14A"/>
    <a:srgbClr val="04A276"/>
    <a:srgbClr val="44546A"/>
    <a:srgbClr val="259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E81E1-9EC2-0926-F86F-9911132F6FD7}" v="11" dt="2025-07-31T14:17:54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7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5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2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63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0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048" cy="13716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52050" y="-5802864"/>
            <a:ext cx="15161701" cy="26439329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0356" y="249841"/>
            <a:ext cx="1744533" cy="304216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8506" y="668926"/>
            <a:ext cx="3984925" cy="2030657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5161701" y="7021003"/>
            <a:ext cx="5393341" cy="1779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kern="0" spc="-78" dirty="0">
                <a:solidFill>
                  <a:srgbClr val="532690">
                    <a:alpha val="100000"/>
                  </a:srgbClr>
                </a:solidFill>
                <a:latin typeface="DM Sans Bold"/>
                <a:ea typeface="DM Sans 14pt Light"/>
              </a:rPr>
              <a:t>XXIV CONGRESSO PAULISTA DE DIREITO NOTARIAL</a:t>
            </a:r>
            <a:endParaRPr lang="en-US" sz="4000" dirty="0">
              <a:latin typeface="DM Sans Bold"/>
              <a:ea typeface="DM Sans 14pt Light"/>
            </a:endParaRPr>
          </a:p>
        </p:txBody>
      </p:sp>
      <p:sp>
        <p:nvSpPr>
          <p:cNvPr id="7" name="Text 1"/>
          <p:cNvSpPr/>
          <p:nvPr/>
        </p:nvSpPr>
        <p:spPr>
          <a:xfrm>
            <a:off x="14875727" y="11062010"/>
            <a:ext cx="7471317" cy="1985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i="1" dirty="0" err="1">
                <a:solidFill>
                  <a:srgbClr val="532690">
                    <a:alpha val="100000"/>
                  </a:srgbClr>
                </a:solidFill>
                <a:latin typeface="DM Sans Bold"/>
                <a:ea typeface="DM Serif Display Italic" pitchFamily="34" charset="-122"/>
                <a:cs typeface="DM Serif Display Italic" pitchFamily="34" charset="-120"/>
              </a:rPr>
              <a:t>Mediação</a:t>
            </a:r>
            <a:r>
              <a:rPr lang="en-US" sz="4000" i="1" dirty="0">
                <a:solidFill>
                  <a:srgbClr val="532690">
                    <a:alpha val="100000"/>
                  </a:srgbClr>
                </a:solidFill>
                <a:latin typeface="DM Sans Bold"/>
                <a:ea typeface="DM Serif Display Italic" pitchFamily="34" charset="-122"/>
                <a:cs typeface="DM Serif Display Italic" pitchFamily="34" charset="-120"/>
              </a:rPr>
              <a:t> e </a:t>
            </a:r>
            <a:r>
              <a:rPr lang="en-US" sz="4000" i="1" dirty="0" err="1">
                <a:solidFill>
                  <a:srgbClr val="532690">
                    <a:alpha val="100000"/>
                  </a:srgbClr>
                </a:solidFill>
                <a:latin typeface="DM Sans Bold"/>
                <a:ea typeface="DM Serif Display Italic" pitchFamily="34" charset="-122"/>
                <a:cs typeface="DM Serif Display Italic" pitchFamily="34" charset="-120"/>
              </a:rPr>
              <a:t>arbitragem</a:t>
            </a:r>
            <a:r>
              <a:rPr lang="en-US" sz="4000" i="1" dirty="0">
                <a:solidFill>
                  <a:srgbClr val="532690">
                    <a:alpha val="100000"/>
                  </a:srgbClr>
                </a:solidFill>
                <a:latin typeface="DM Sans Bold"/>
                <a:ea typeface="DM Serif Display Italic" pitchFamily="34" charset="-122"/>
                <a:cs typeface="DM Serif Display Italic" pitchFamily="34" charset="-120"/>
              </a:rPr>
              <a:t> Notarial: </a:t>
            </a:r>
            <a:r>
              <a:rPr lang="en-US" sz="4000" i="1" dirty="0" err="1">
                <a:solidFill>
                  <a:srgbClr val="532690">
                    <a:alpha val="100000"/>
                  </a:srgbClr>
                </a:solidFill>
                <a:latin typeface="DM Sans Bold"/>
                <a:ea typeface="DM Serif Display Italic" pitchFamily="34" charset="-122"/>
                <a:cs typeface="DM Serif Display Italic" pitchFamily="34" charset="-120"/>
              </a:rPr>
              <a:t>métodos</a:t>
            </a:r>
            <a:r>
              <a:rPr lang="en-US" sz="4000" i="1" dirty="0">
                <a:solidFill>
                  <a:srgbClr val="532690">
                    <a:alpha val="100000"/>
                  </a:srgbClr>
                </a:solidFill>
                <a:latin typeface="DM Sans Bold"/>
                <a:ea typeface="DM Serif Display Italic" pitchFamily="34" charset="-122"/>
                <a:cs typeface="DM Serif Display Italic" pitchFamily="34" charset="-120"/>
              </a:rPr>
              <a:t> alternativos de </a:t>
            </a:r>
            <a:r>
              <a:rPr lang="en-US" sz="4000" i="1" dirty="0" err="1">
                <a:solidFill>
                  <a:srgbClr val="532690">
                    <a:alpha val="100000"/>
                  </a:srgbClr>
                </a:solidFill>
                <a:latin typeface="DM Sans Bold"/>
                <a:ea typeface="DM Serif Display Italic" pitchFamily="34" charset="-122"/>
                <a:cs typeface="DM Serif Display Italic" pitchFamily="34" charset="-120"/>
              </a:rPr>
              <a:t>resolução</a:t>
            </a:r>
            <a:r>
              <a:rPr lang="en-US" sz="4000" i="1" dirty="0">
                <a:solidFill>
                  <a:srgbClr val="532690">
                    <a:alpha val="100000"/>
                  </a:srgbClr>
                </a:solidFill>
                <a:latin typeface="DM Sans Bold"/>
                <a:ea typeface="DM Serif Display Italic" pitchFamily="34" charset="-122"/>
                <a:cs typeface="DM Serif Display Italic" pitchFamily="34" charset="-120"/>
              </a:rPr>
              <a:t> de </a:t>
            </a:r>
            <a:r>
              <a:rPr lang="en-US" sz="4000" i="1" dirty="0" err="1">
                <a:solidFill>
                  <a:srgbClr val="532690">
                    <a:alpha val="100000"/>
                  </a:srgbClr>
                </a:solidFill>
                <a:latin typeface="DM Sans Bold"/>
                <a:ea typeface="DM Serif Display Italic" pitchFamily="34" charset="-122"/>
                <a:cs typeface="DM Serif Display Italic" pitchFamily="34" charset="-120"/>
              </a:rPr>
              <a:t>conflitos</a:t>
            </a:r>
            <a:endParaRPr lang="en-US" sz="4000" i="1" dirty="0">
              <a:solidFill>
                <a:srgbClr val="532690">
                  <a:alpha val="100000"/>
                </a:srgbClr>
              </a:solidFill>
              <a:latin typeface="DM Sans Bold"/>
              <a:ea typeface="DM Serif Display Italic" pitchFamily="34" charset="-122"/>
              <a:cs typeface="DM Serif Display Italic" pitchFamily="34" charset="-120"/>
            </a:endParaRPr>
          </a:p>
          <a:p>
            <a:pPr algn="l"/>
            <a:endParaRPr lang="en-US" sz="4000" i="1" dirty="0">
              <a:latin typeface="DM Sans Bold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361" y="0"/>
            <a:ext cx="16032963" cy="13716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234" y="304800"/>
            <a:ext cx="22998606" cy="137160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420481" y="8324847"/>
            <a:ext cx="10985359" cy="3305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9600" dirty="0">
              <a:latin typeface="DM Serif Display Italic"/>
              <a:ea typeface="Calibri"/>
              <a:cs typeface="Calibri"/>
            </a:endParaRP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8D2394ED-5192-F5EF-1167-76F642BB7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893" y="1685924"/>
            <a:ext cx="5321300" cy="2628900"/>
          </a:xfrm>
          <a:prstGeom prst="rect">
            <a:avLst/>
          </a:prstGeom>
        </p:spPr>
      </p:pic>
      <p:pic>
        <p:nvPicPr>
          <p:cNvPr id="11" name="Imagem 10" descr="Tabela&#10;&#10;Descrição gerada automaticamente">
            <a:extLst>
              <a:ext uri="{FF2B5EF4-FFF2-40B4-BE49-F238E27FC236}">
                <a16:creationId xmlns:a16="http://schemas.microsoft.com/office/drawing/2014/main" id="{4C605530-1333-1CCE-2149-2BACFD99F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336" y="4489450"/>
            <a:ext cx="17901183" cy="71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4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361" y="0"/>
            <a:ext cx="16032963" cy="13716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234" y="304800"/>
            <a:ext cx="22998606" cy="137160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420481" y="8324847"/>
            <a:ext cx="10985359" cy="3305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9600" dirty="0">
              <a:latin typeface="DM Serif Display Italic"/>
              <a:ea typeface="Calibri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2205DC-723C-F260-CC87-D873C75AFCD9}"/>
              </a:ext>
            </a:extLst>
          </p:cNvPr>
          <p:cNvSpPr txBox="1"/>
          <p:nvPr/>
        </p:nvSpPr>
        <p:spPr>
          <a:xfrm>
            <a:off x="11240430" y="6239624"/>
            <a:ext cx="10169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A MODERNIDADE LÍQUIDA É UM MUNDO REPLETO DE SINAIS CONFUSOS, PROPENSOS A MUDAR COM RAPIDEZ  E DE FORMA IMPREVISÍVEL</a:t>
            </a:r>
          </a:p>
          <a:p>
            <a:endParaRPr lang="pt-BR" sz="3600" dirty="0">
              <a:solidFill>
                <a:schemeClr val="bg1"/>
              </a:solidFill>
            </a:endParaRPr>
          </a:p>
          <a:p>
            <a:r>
              <a:rPr lang="pt-BR" sz="3600" dirty="0">
                <a:solidFill>
                  <a:schemeClr val="bg1"/>
                </a:solidFill>
              </a:rPr>
              <a:t>ZYGMUNT BAULMAN</a:t>
            </a:r>
          </a:p>
        </p:txBody>
      </p:sp>
    </p:spTree>
    <p:extLst>
      <p:ext uri="{BB962C8B-B14F-4D97-AF65-F5344CB8AC3E}">
        <p14:creationId xmlns:p14="http://schemas.microsoft.com/office/powerpoint/2010/main" val="356933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361" y="0"/>
            <a:ext cx="16032963" cy="13716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234" y="304800"/>
            <a:ext cx="22998606" cy="137160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420481" y="8324847"/>
            <a:ext cx="10985359" cy="3305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9600" dirty="0">
              <a:latin typeface="DM Serif Display Italic"/>
              <a:ea typeface="Calibri"/>
              <a:cs typeface="Calibri"/>
            </a:endParaRPr>
          </a:p>
        </p:txBody>
      </p:sp>
      <p:pic>
        <p:nvPicPr>
          <p:cNvPr id="10" name="Imagem 9" descr="Gráfico, Gráfico de funil&#10;&#10;Descrição gerada automaticamente">
            <a:extLst>
              <a:ext uri="{FF2B5EF4-FFF2-40B4-BE49-F238E27FC236}">
                <a16:creationId xmlns:a16="http://schemas.microsoft.com/office/drawing/2014/main" id="{9BCCAA39-1651-0C5E-4DEF-899D2EF45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987" y="3367668"/>
            <a:ext cx="14933512" cy="4550744"/>
          </a:xfrm>
          <a:prstGeom prst="rect">
            <a:avLst/>
          </a:prstGeom>
        </p:spPr>
      </p:pic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id="{96B625D9-BA07-89A7-380C-40140A02C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6777" y="1792833"/>
            <a:ext cx="5892800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361" y="0"/>
            <a:ext cx="16032963" cy="13716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84" y="260195"/>
            <a:ext cx="22998606" cy="137160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420481" y="8324847"/>
            <a:ext cx="10985359" cy="3305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9600" dirty="0">
              <a:latin typeface="DM Serif Display Italic"/>
              <a:ea typeface="Calibri"/>
              <a:cs typeface="Calibri"/>
            </a:endParaRPr>
          </a:p>
        </p:txBody>
      </p:sp>
      <p:pic>
        <p:nvPicPr>
          <p:cNvPr id="9" name="Imagem 8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E3915F0C-7B7E-FD89-E305-612B73AA3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294" y="3325404"/>
            <a:ext cx="19681313" cy="10130401"/>
          </a:xfrm>
          <a:prstGeom prst="rect">
            <a:avLst/>
          </a:prstGeom>
        </p:spPr>
      </p:pic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1B1877A6-108F-F35B-AD3D-3929CBF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2937" y="696504"/>
            <a:ext cx="53213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9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361" y="0"/>
            <a:ext cx="16032963" cy="13716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234" y="304800"/>
            <a:ext cx="22998606" cy="137160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420481" y="8324847"/>
            <a:ext cx="10985359" cy="3305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9600" dirty="0">
              <a:latin typeface="DM Serif Display Italic"/>
              <a:ea typeface="Calibri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2205DC-723C-F260-CC87-D873C75AFCD9}"/>
              </a:ext>
            </a:extLst>
          </p:cNvPr>
          <p:cNvSpPr txBox="1"/>
          <p:nvPr/>
        </p:nvSpPr>
        <p:spPr>
          <a:xfrm>
            <a:off x="11240430" y="6239624"/>
            <a:ext cx="105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POR QUE MÉTODOS ALTERNATIVOS DE SOLUÇÃO DE CONFLITO?</a:t>
            </a:r>
          </a:p>
        </p:txBody>
      </p:sp>
    </p:spTree>
    <p:extLst>
      <p:ext uri="{BB962C8B-B14F-4D97-AF65-F5344CB8AC3E}">
        <p14:creationId xmlns:p14="http://schemas.microsoft.com/office/powerpoint/2010/main" val="325146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361" y="0"/>
            <a:ext cx="16032963" cy="13716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234" y="304800"/>
            <a:ext cx="22998606" cy="137160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420481" y="8324847"/>
            <a:ext cx="10985359" cy="3305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9600" dirty="0">
              <a:latin typeface="DM Serif Display Italic"/>
              <a:ea typeface="Calibri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2205DC-723C-F260-CC87-D873C75AFCD9}"/>
              </a:ext>
            </a:extLst>
          </p:cNvPr>
          <p:cNvSpPr txBox="1"/>
          <p:nvPr/>
        </p:nvSpPr>
        <p:spPr>
          <a:xfrm>
            <a:off x="11531486" y="5934824"/>
            <a:ext cx="105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MUITO OBRIGADO</a:t>
            </a:r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F4D195C3-3001-DA76-BA79-6504B4700D95}"/>
              </a:ext>
            </a:extLst>
          </p:cNvPr>
          <p:cNvSpPr/>
          <p:nvPr/>
        </p:nvSpPr>
        <p:spPr>
          <a:xfrm>
            <a:off x="9723345" y="8324847"/>
            <a:ext cx="8048473" cy="10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kern="0" spc="-110" dirty="0">
                <a:solidFill>
                  <a:schemeClr val="bg1"/>
                </a:solidFill>
                <a:latin typeface="DM Sans Bold"/>
              </a:rPr>
              <a:t>Carlos </a:t>
            </a:r>
            <a:r>
              <a:rPr lang="en-US" sz="4800" kern="0" spc="-110" dirty="0" err="1">
                <a:solidFill>
                  <a:schemeClr val="bg1"/>
                </a:solidFill>
                <a:latin typeface="DM Sans Bold"/>
              </a:rPr>
              <a:t>Figueiredo</a:t>
            </a:r>
            <a:r>
              <a:rPr lang="en-US" sz="4800" kern="0" spc="-110" dirty="0">
                <a:solidFill>
                  <a:schemeClr val="bg1"/>
                </a:solidFill>
                <a:latin typeface="DM Sans Bold"/>
              </a:rPr>
              <a:t> </a:t>
            </a:r>
            <a:r>
              <a:rPr lang="en-US" sz="4800" kern="0" spc="-110" dirty="0" err="1">
                <a:solidFill>
                  <a:schemeClr val="bg1"/>
                </a:solidFill>
                <a:latin typeface="DM Sans Bold"/>
              </a:rPr>
              <a:t>Mourão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EFF6F57A6FF14D908319B3100EDB26" ma:contentTypeVersion="11" ma:contentTypeDescription="Crie um novo documento." ma:contentTypeScope="" ma:versionID="de2844f57d3aefddcb66bea25408144d">
  <xsd:schema xmlns:xsd="http://www.w3.org/2001/XMLSchema" xmlns:xs="http://www.w3.org/2001/XMLSchema" xmlns:p="http://schemas.microsoft.com/office/2006/metadata/properties" xmlns:ns2="2eb0be03-3007-4f2e-92d6-f43d7f6157bc" targetNamespace="http://schemas.microsoft.com/office/2006/metadata/properties" ma:root="true" ma:fieldsID="05aab8277a99c7b7f0327592244287d5" ns2:_="">
    <xsd:import namespace="2eb0be03-3007-4f2e-92d6-f43d7f6157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0be03-3007-4f2e-92d6-f43d7f615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ec1b4f35-4ec5-48d7-9fcb-2ebf400b8d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b0be03-3007-4f2e-92d6-f43d7f6157b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B9D457-41AB-4D2D-B7F5-01DDFD3E4DCC}"/>
</file>

<file path=customXml/itemProps2.xml><?xml version="1.0" encoding="utf-8"?>
<ds:datastoreItem xmlns:ds="http://schemas.openxmlformats.org/officeDocument/2006/customXml" ds:itemID="{E5F3BCA0-9388-477C-864B-1AD605824743}"/>
</file>

<file path=customXml/itemProps3.xml><?xml version="1.0" encoding="utf-8"?>
<ds:datastoreItem xmlns:ds="http://schemas.openxmlformats.org/officeDocument/2006/customXml" ds:itemID="{FA3A92BF-09F8-44CD-A158-370441B27D02}"/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60</Words>
  <Application>Microsoft Macintosh PowerPoint</Application>
  <PresentationFormat>Personalizar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DM Sans Bold</vt:lpstr>
      <vt:lpstr>DM Serif Display Italic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CARLOS MOURAO</cp:lastModifiedBy>
  <cp:revision>735</cp:revision>
  <dcterms:created xsi:type="dcterms:W3CDTF">2025-06-04T18:56:44Z</dcterms:created>
  <dcterms:modified xsi:type="dcterms:W3CDTF">2025-08-29T02:31:13Z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0x01010097EFF6F57A6FF14D908319B3100EDB26</vt:lpwstr>
  </property>
</Properties>
</file>