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6"/>
  </p:notesMasterIdLst>
  <p:sldIdLst>
    <p:sldId id="256" r:id="rId5"/>
    <p:sldId id="259" r:id="rId6"/>
    <p:sldId id="260" r:id="rId7"/>
    <p:sldId id="265" r:id="rId8"/>
    <p:sldId id="266" r:id="rId9"/>
    <p:sldId id="271" r:id="rId10"/>
    <p:sldId id="267" r:id="rId11"/>
    <p:sldId id="269" r:id="rId12"/>
    <p:sldId id="268" r:id="rId13"/>
    <p:sldId id="270" r:id="rId14"/>
    <p:sldId id="264" r:id="rId15"/>
  </p:sldIdLst>
  <p:sldSz cx="18288000" cy="10287000"/>
  <p:notesSz cx="6858000" cy="9144000"/>
  <p:embeddedFontLst>
    <p:embeddedFont>
      <p:font typeface="Agrandir" panose="020B0604020202020204" charset="0"/>
      <p:regular r:id="rId17"/>
    </p:embeddedFont>
    <p:embeddedFont>
      <p:font typeface="Arial Nova" panose="020B0504020202020204" pitchFamily="34" charset="0"/>
      <p:regular r:id="rId18"/>
      <p:bold r:id="rId19"/>
      <p:italic r:id="rId20"/>
      <p:boldItalic r:id="rId21"/>
    </p:embeddedFont>
    <p:embeddedFont>
      <p:font typeface="Arial Nova Bold" panose="020B08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7A8A"/>
    <a:srgbClr val="9FC9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0" d="100"/>
          <a:sy n="30" d="100"/>
        </p:scale>
        <p:origin x="600" y="25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409A8-35DA-41AA-A478-DC82EC29DEE1}" type="datetimeFigureOut">
              <a:rPr lang="pt-BR" smtClean="0"/>
              <a:t>28/08/2025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50216-2AEF-4FBF-BC61-5D16BF30441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7421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250216-2AEF-4FBF-BC61-5D16BF30441D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3184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9C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1F004F2C-3D90-01F1-EC3C-D08E73A0CA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9" y="0"/>
            <a:ext cx="18287650" cy="10286803"/>
          </a:xfrm>
          <a:prstGeom prst="rect">
            <a:avLst/>
          </a:prstGeom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66301F20-07F1-0E48-8288-B770484F843B}"/>
              </a:ext>
            </a:extLst>
          </p:cNvPr>
          <p:cNvSpPr/>
          <p:nvPr/>
        </p:nvSpPr>
        <p:spPr>
          <a:xfrm>
            <a:off x="1028700" y="1028700"/>
            <a:ext cx="4142126" cy="2899488"/>
          </a:xfrm>
          <a:custGeom>
            <a:avLst/>
            <a:gdLst/>
            <a:ahLst/>
            <a:cxnLst/>
            <a:rect l="l" t="t" r="r" b="b"/>
            <a:pathLst>
              <a:path w="4142126" h="2899488">
                <a:moveTo>
                  <a:pt x="0" y="0"/>
                </a:moveTo>
                <a:lnTo>
                  <a:pt x="4142126" y="0"/>
                </a:lnTo>
                <a:lnTo>
                  <a:pt x="4142126" y="2899488"/>
                </a:lnTo>
                <a:lnTo>
                  <a:pt x="0" y="2899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7" name="Group 9">
            <a:extLst>
              <a:ext uri="{FF2B5EF4-FFF2-40B4-BE49-F238E27FC236}">
                <a16:creationId xmlns:a16="http://schemas.microsoft.com/office/drawing/2014/main" id="{E3890E31-ECFA-52D4-CF4B-31B68E3B8F54}"/>
              </a:ext>
            </a:extLst>
          </p:cNvPr>
          <p:cNvGrpSpPr>
            <a:grpSpLocks noChangeAspect="1"/>
          </p:cNvGrpSpPr>
          <p:nvPr/>
        </p:nvGrpSpPr>
        <p:grpSpPr>
          <a:xfrm>
            <a:off x="10714794" y="324256"/>
            <a:ext cx="7194152" cy="9638488"/>
            <a:chOff x="0" y="0"/>
            <a:chExt cx="3816350" cy="5113020"/>
          </a:xfrm>
        </p:grpSpPr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C49BC267-77BA-158B-73C1-DDD678C2DBD9}"/>
                </a:ext>
              </a:extLst>
            </p:cNvPr>
            <p:cNvSpPr/>
            <p:nvPr/>
          </p:nvSpPr>
          <p:spPr>
            <a:xfrm>
              <a:off x="-22860" y="-5080"/>
              <a:ext cx="3850640" cy="5156200"/>
            </a:xfrm>
            <a:custGeom>
              <a:avLst/>
              <a:gdLst/>
              <a:ahLst/>
              <a:cxnLst/>
              <a:rect l="l" t="t" r="r" b="b"/>
              <a:pathLst>
                <a:path w="3850640" h="5156200">
                  <a:moveTo>
                    <a:pt x="1311910" y="2552700"/>
                  </a:moveTo>
                  <a:cubicBezTo>
                    <a:pt x="1311910" y="2346960"/>
                    <a:pt x="1313180" y="2141220"/>
                    <a:pt x="1311910" y="1935480"/>
                  </a:cubicBezTo>
                  <a:cubicBezTo>
                    <a:pt x="1310640" y="1535430"/>
                    <a:pt x="1031240" y="1253490"/>
                    <a:pt x="631190" y="1243330"/>
                  </a:cubicBezTo>
                  <a:cubicBezTo>
                    <a:pt x="289560" y="1225550"/>
                    <a:pt x="26670" y="934720"/>
                    <a:pt x="44450" y="591820"/>
                  </a:cubicBezTo>
                  <a:cubicBezTo>
                    <a:pt x="60960" y="271780"/>
                    <a:pt x="320040" y="16510"/>
                    <a:pt x="640080" y="5080"/>
                  </a:cubicBezTo>
                  <a:cubicBezTo>
                    <a:pt x="976630" y="2540"/>
                    <a:pt x="1250950" y="273050"/>
                    <a:pt x="1259840" y="613410"/>
                  </a:cubicBezTo>
                  <a:cubicBezTo>
                    <a:pt x="1268730" y="1009650"/>
                    <a:pt x="1541780" y="1283970"/>
                    <a:pt x="1938020" y="1296670"/>
                  </a:cubicBezTo>
                  <a:cubicBezTo>
                    <a:pt x="2288540" y="1308100"/>
                    <a:pt x="2547620" y="1573530"/>
                    <a:pt x="2548890" y="1925320"/>
                  </a:cubicBezTo>
                  <a:cubicBezTo>
                    <a:pt x="2550160" y="2340610"/>
                    <a:pt x="2548890" y="2757170"/>
                    <a:pt x="2548890" y="3172460"/>
                  </a:cubicBezTo>
                  <a:cubicBezTo>
                    <a:pt x="2548890" y="3587750"/>
                    <a:pt x="2824480" y="3867150"/>
                    <a:pt x="3235960" y="3881120"/>
                  </a:cubicBezTo>
                  <a:cubicBezTo>
                    <a:pt x="3577590" y="3884930"/>
                    <a:pt x="3850640" y="4165600"/>
                    <a:pt x="3846830" y="4507230"/>
                  </a:cubicBezTo>
                  <a:cubicBezTo>
                    <a:pt x="3843020" y="4848860"/>
                    <a:pt x="3562350" y="5121910"/>
                    <a:pt x="3220720" y="5118100"/>
                  </a:cubicBezTo>
                  <a:cubicBezTo>
                    <a:pt x="2884170" y="5118100"/>
                    <a:pt x="2612390" y="4847590"/>
                    <a:pt x="2603500" y="4505960"/>
                  </a:cubicBezTo>
                  <a:cubicBezTo>
                    <a:pt x="2594610" y="4116069"/>
                    <a:pt x="2315210" y="3835400"/>
                    <a:pt x="1927860" y="3825239"/>
                  </a:cubicBezTo>
                  <a:cubicBezTo>
                    <a:pt x="1577340" y="3817619"/>
                    <a:pt x="1315720" y="3552189"/>
                    <a:pt x="1313180" y="3200399"/>
                  </a:cubicBezTo>
                  <a:cubicBezTo>
                    <a:pt x="1310640" y="2984500"/>
                    <a:pt x="1313180" y="2768600"/>
                    <a:pt x="1311910" y="2552700"/>
                  </a:cubicBezTo>
                  <a:lnTo>
                    <a:pt x="1311910" y="2552700"/>
                  </a:lnTo>
                  <a:close/>
                  <a:moveTo>
                    <a:pt x="3840480" y="1916430"/>
                  </a:moveTo>
                  <a:lnTo>
                    <a:pt x="3840480" y="3187700"/>
                  </a:lnTo>
                  <a:cubicBezTo>
                    <a:pt x="3839210" y="3549650"/>
                    <a:pt x="3571240" y="3826510"/>
                    <a:pt x="3220720" y="3825240"/>
                  </a:cubicBezTo>
                  <a:cubicBezTo>
                    <a:pt x="2870200" y="3823971"/>
                    <a:pt x="2604770" y="3549650"/>
                    <a:pt x="2603500" y="3191510"/>
                  </a:cubicBezTo>
                  <a:cubicBezTo>
                    <a:pt x="2603500" y="2335530"/>
                    <a:pt x="2603500" y="1479550"/>
                    <a:pt x="2604770" y="624840"/>
                  </a:cubicBezTo>
                  <a:cubicBezTo>
                    <a:pt x="2602230" y="284480"/>
                    <a:pt x="2876550" y="5080"/>
                    <a:pt x="3216910" y="2540"/>
                  </a:cubicBezTo>
                  <a:cubicBezTo>
                    <a:pt x="3522980" y="0"/>
                    <a:pt x="3783330" y="220980"/>
                    <a:pt x="3831590" y="523240"/>
                  </a:cubicBezTo>
                  <a:cubicBezTo>
                    <a:pt x="3837940" y="563880"/>
                    <a:pt x="3840480" y="605790"/>
                    <a:pt x="3839210" y="646430"/>
                  </a:cubicBezTo>
                  <a:cubicBezTo>
                    <a:pt x="3840480" y="1070610"/>
                    <a:pt x="3841750" y="1493520"/>
                    <a:pt x="3840480" y="1916430"/>
                  </a:cubicBezTo>
                  <a:close/>
                  <a:moveTo>
                    <a:pt x="643890" y="2585720"/>
                  </a:moveTo>
                  <a:cubicBezTo>
                    <a:pt x="982980" y="2589530"/>
                    <a:pt x="1252220" y="2860040"/>
                    <a:pt x="1259840" y="3206750"/>
                  </a:cubicBezTo>
                  <a:cubicBezTo>
                    <a:pt x="1266190" y="3517900"/>
                    <a:pt x="1456690" y="3771900"/>
                    <a:pt x="1752600" y="3854450"/>
                  </a:cubicBezTo>
                  <a:cubicBezTo>
                    <a:pt x="1816100" y="3870960"/>
                    <a:pt x="1880870" y="3878580"/>
                    <a:pt x="1946910" y="3879850"/>
                  </a:cubicBezTo>
                  <a:cubicBezTo>
                    <a:pt x="2273300" y="3893820"/>
                    <a:pt x="2534920" y="4147820"/>
                    <a:pt x="2548890" y="4467860"/>
                  </a:cubicBezTo>
                  <a:cubicBezTo>
                    <a:pt x="2565400" y="4795520"/>
                    <a:pt x="2322830" y="5078730"/>
                    <a:pt x="1996440" y="5114290"/>
                  </a:cubicBezTo>
                  <a:cubicBezTo>
                    <a:pt x="1635760" y="5156200"/>
                    <a:pt x="1324610" y="4878070"/>
                    <a:pt x="1313180" y="4499610"/>
                  </a:cubicBezTo>
                  <a:cubicBezTo>
                    <a:pt x="1303020" y="4216400"/>
                    <a:pt x="1174750" y="4006850"/>
                    <a:pt x="916940" y="3890010"/>
                  </a:cubicBezTo>
                  <a:cubicBezTo>
                    <a:pt x="830580" y="3849370"/>
                    <a:pt x="727710" y="3832860"/>
                    <a:pt x="631190" y="3827780"/>
                  </a:cubicBezTo>
                  <a:cubicBezTo>
                    <a:pt x="308610" y="3812540"/>
                    <a:pt x="49530" y="3572510"/>
                    <a:pt x="25400" y="3256280"/>
                  </a:cubicBezTo>
                  <a:cubicBezTo>
                    <a:pt x="0" y="2938780"/>
                    <a:pt x="219710" y="2653030"/>
                    <a:pt x="533400" y="2597150"/>
                  </a:cubicBezTo>
                  <a:cubicBezTo>
                    <a:pt x="570230" y="2590800"/>
                    <a:pt x="607060" y="2589530"/>
                    <a:pt x="643890" y="2585720"/>
                  </a:cubicBezTo>
                  <a:close/>
                  <a:moveTo>
                    <a:pt x="24130" y="1913890"/>
                  </a:moveTo>
                  <a:cubicBezTo>
                    <a:pt x="25400" y="1572260"/>
                    <a:pt x="302260" y="1295400"/>
                    <a:pt x="643890" y="1296670"/>
                  </a:cubicBezTo>
                  <a:cubicBezTo>
                    <a:pt x="985520" y="1297940"/>
                    <a:pt x="1262380" y="1574800"/>
                    <a:pt x="1261110" y="1916430"/>
                  </a:cubicBezTo>
                  <a:cubicBezTo>
                    <a:pt x="1259840" y="2258060"/>
                    <a:pt x="984250" y="2533650"/>
                    <a:pt x="642620" y="2533650"/>
                  </a:cubicBezTo>
                  <a:cubicBezTo>
                    <a:pt x="300990" y="2533650"/>
                    <a:pt x="24130" y="2256790"/>
                    <a:pt x="24130" y="1915160"/>
                  </a:cubicBezTo>
                  <a:cubicBezTo>
                    <a:pt x="24130" y="1915160"/>
                    <a:pt x="24130" y="1913890"/>
                    <a:pt x="24130" y="1913890"/>
                  </a:cubicBezTo>
                  <a:close/>
                  <a:moveTo>
                    <a:pt x="1931670" y="5080"/>
                  </a:moveTo>
                  <a:cubicBezTo>
                    <a:pt x="1588770" y="3810"/>
                    <a:pt x="1310640" y="279400"/>
                    <a:pt x="1309370" y="622300"/>
                  </a:cubicBezTo>
                  <a:cubicBezTo>
                    <a:pt x="1308100" y="965200"/>
                    <a:pt x="1583690" y="1243330"/>
                    <a:pt x="1926590" y="1244600"/>
                  </a:cubicBezTo>
                  <a:cubicBezTo>
                    <a:pt x="2269490" y="1245870"/>
                    <a:pt x="2547620" y="970280"/>
                    <a:pt x="2548890" y="627380"/>
                  </a:cubicBezTo>
                  <a:cubicBezTo>
                    <a:pt x="2548890" y="624840"/>
                    <a:pt x="2548890" y="623570"/>
                    <a:pt x="2548890" y="621030"/>
                  </a:cubicBezTo>
                  <a:cubicBezTo>
                    <a:pt x="2546350" y="281940"/>
                    <a:pt x="2270760" y="7620"/>
                    <a:pt x="1931670" y="5080"/>
                  </a:cubicBezTo>
                  <a:close/>
                  <a:moveTo>
                    <a:pt x="642620" y="3879850"/>
                  </a:moveTo>
                  <a:cubicBezTo>
                    <a:pt x="299720" y="3878580"/>
                    <a:pt x="21590" y="4154170"/>
                    <a:pt x="20320" y="4497070"/>
                  </a:cubicBezTo>
                  <a:cubicBezTo>
                    <a:pt x="19050" y="4839970"/>
                    <a:pt x="294640" y="5118100"/>
                    <a:pt x="637540" y="5119370"/>
                  </a:cubicBezTo>
                  <a:cubicBezTo>
                    <a:pt x="980440" y="5120640"/>
                    <a:pt x="1258570" y="4845050"/>
                    <a:pt x="1259840" y="4502150"/>
                  </a:cubicBezTo>
                  <a:cubicBezTo>
                    <a:pt x="1259840" y="4499610"/>
                    <a:pt x="1259840" y="4498340"/>
                    <a:pt x="1259840" y="4495800"/>
                  </a:cubicBezTo>
                  <a:cubicBezTo>
                    <a:pt x="1257300" y="4156710"/>
                    <a:pt x="981710" y="3882390"/>
                    <a:pt x="642620" y="3879850"/>
                  </a:cubicBezTo>
                  <a:close/>
                </a:path>
              </a:pathLst>
            </a:custGeom>
            <a:blipFill>
              <a:blip r:embed="rId4"/>
              <a:stretch>
                <a:fillRect l="-10070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9" name="Freeform 11">
            <a:extLst>
              <a:ext uri="{FF2B5EF4-FFF2-40B4-BE49-F238E27FC236}">
                <a16:creationId xmlns:a16="http://schemas.microsoft.com/office/drawing/2014/main" id="{5537EAEA-96D5-5941-A336-36CE6F518ECA}"/>
              </a:ext>
            </a:extLst>
          </p:cNvPr>
          <p:cNvSpPr/>
          <p:nvPr/>
        </p:nvSpPr>
        <p:spPr>
          <a:xfrm>
            <a:off x="15836596" y="7890394"/>
            <a:ext cx="2072350" cy="2072350"/>
          </a:xfrm>
          <a:custGeom>
            <a:avLst/>
            <a:gdLst/>
            <a:ahLst/>
            <a:cxnLst/>
            <a:rect l="l" t="t" r="r" b="b"/>
            <a:pathLst>
              <a:path w="2072350" h="2072350">
                <a:moveTo>
                  <a:pt x="0" y="0"/>
                </a:moveTo>
                <a:lnTo>
                  <a:pt x="2072350" y="0"/>
                </a:lnTo>
                <a:lnTo>
                  <a:pt x="2072350" y="2072350"/>
                </a:lnTo>
                <a:lnTo>
                  <a:pt x="0" y="20723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62FF2140-1C97-26CE-A990-D9BE3F80FEEA}"/>
              </a:ext>
            </a:extLst>
          </p:cNvPr>
          <p:cNvSpPr txBox="1"/>
          <p:nvPr/>
        </p:nvSpPr>
        <p:spPr>
          <a:xfrm>
            <a:off x="1036976" y="4398548"/>
            <a:ext cx="8267700" cy="27089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892"/>
              </a:lnSpc>
            </a:pPr>
            <a:r>
              <a:rPr lang="en-US" sz="9076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INVENTÁRIO E ITCMD</a:t>
            </a: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CEFB22E0-1741-1DE9-F4F7-B1ABC0B33BDD}"/>
              </a:ext>
            </a:extLst>
          </p:cNvPr>
          <p:cNvSpPr txBox="1"/>
          <p:nvPr/>
        </p:nvSpPr>
        <p:spPr>
          <a:xfrm>
            <a:off x="1091333" y="7296737"/>
            <a:ext cx="8087836" cy="11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892"/>
              </a:lnSpc>
            </a:pPr>
            <a:r>
              <a:rPr lang="en-US" sz="4800" dirty="0">
                <a:solidFill>
                  <a:srgbClr val="FFFFFF"/>
                </a:solidFill>
                <a:latin typeface="Arial Nova" panose="020B0504020202020204" pitchFamily="34" charset="0"/>
                <a:ea typeface="Arial Nova Bold"/>
                <a:cs typeface="Arial Nova Bold"/>
                <a:sym typeface="Arial Nova Bold"/>
              </a:rPr>
              <a:t>Gustavo Casagrande Canheu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445DD5-B950-6995-CF13-F4A585777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621404DF-47E4-7327-344F-03F09142DED1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1F2616A-DF92-E0BD-0569-23358CE93FE1}"/>
              </a:ext>
            </a:extLst>
          </p:cNvPr>
          <p:cNvSpPr/>
          <p:nvPr/>
        </p:nvSpPr>
        <p:spPr>
          <a:xfrm>
            <a:off x="2037141" y="952500"/>
            <a:ext cx="14213718" cy="7696198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pPr marL="533400" algn="just" fontAlgn="base"/>
            <a:r>
              <a:rPr lang="pt-BR" sz="3400" dirty="0">
                <a:solidFill>
                  <a:schemeClr val="bg1"/>
                </a:solidFill>
              </a:rPr>
              <a:t>Imposto – Direito registral – Direito sucessório – Direito tributário – Registro de imóveis – Procedimento de dúvida – Inventário judicial – Formal de partilha – Juízo negativo de qualificação registral fundado no princípio da legalidade – Qualificação fiscal – Condicionamento do registro à correção da base de cálculo do ITCMD e à complementação do tributo recolhido – Exigência afastada – </a:t>
            </a:r>
            <a:r>
              <a:rPr lang="pt-BR" sz="3400" b="1" u="sng" dirty="0">
                <a:solidFill>
                  <a:schemeClr val="bg1"/>
                </a:solidFill>
              </a:rPr>
              <a:t>obre transmissão causa mortis de bens ou direitos – Base de cálculo – Herança positiva, deduzido o passivo da herança – Patrimônio positivo líquido transmitido – Tributo recai sobre o real acréscimo patrimonial à situação jurídico-patrimonial dos sucessores – Vedação da regra do art. 12 da Lei n.º 10.705/2000 ao abatimento das dívidas do espólio e das que oneram os bens transmitidos – Distorção da base de cálculo prevista na lei complementar – Norma em desconformidade com as regras dos </a:t>
            </a:r>
            <a:r>
              <a:rPr lang="pt-BR" sz="3400" b="1" u="sng" dirty="0" err="1">
                <a:solidFill>
                  <a:schemeClr val="bg1"/>
                </a:solidFill>
              </a:rPr>
              <a:t>arts</a:t>
            </a:r>
            <a:r>
              <a:rPr lang="pt-BR" sz="3400" b="1" u="sng" dirty="0">
                <a:solidFill>
                  <a:schemeClr val="bg1"/>
                </a:solidFill>
              </a:rPr>
              <a:t>. 38, do CTN</a:t>
            </a:r>
            <a:r>
              <a:rPr lang="pt-BR" sz="3400" u="sng" dirty="0">
                <a:solidFill>
                  <a:schemeClr val="bg1"/>
                </a:solidFill>
              </a:rPr>
              <a:t>, </a:t>
            </a:r>
            <a:r>
              <a:rPr lang="pt-BR" sz="3400" b="1" u="sng" dirty="0">
                <a:solidFill>
                  <a:schemeClr val="bg1"/>
                </a:solidFill>
              </a:rPr>
              <a:t>1.792</a:t>
            </a:r>
            <a:r>
              <a:rPr lang="pt-BR" sz="3400" u="sng" dirty="0">
                <a:solidFill>
                  <a:schemeClr val="bg1"/>
                </a:solidFill>
              </a:rPr>
              <a:t>, </a:t>
            </a:r>
            <a:r>
              <a:rPr lang="pt-BR" sz="3400" b="1" u="sng" dirty="0">
                <a:solidFill>
                  <a:schemeClr val="bg1"/>
                </a:solidFill>
              </a:rPr>
              <a:t>1.847 e 1.997</a:t>
            </a:r>
            <a:r>
              <a:rPr lang="pt-BR" sz="3400" u="sng" dirty="0">
                <a:solidFill>
                  <a:schemeClr val="bg1"/>
                </a:solidFill>
              </a:rPr>
              <a:t>, </a:t>
            </a:r>
            <a:r>
              <a:rPr lang="pt-BR" sz="3400" b="1" u="sng" dirty="0">
                <a:solidFill>
                  <a:schemeClr val="bg1"/>
                </a:solidFill>
              </a:rPr>
              <a:t>do CC – Ofensa aos princípios da capacidade econômica e a não </a:t>
            </a:r>
            <a:r>
              <a:rPr lang="pt-BR" sz="3400" b="1" u="sng" dirty="0" err="1">
                <a:solidFill>
                  <a:schemeClr val="bg1"/>
                </a:solidFill>
              </a:rPr>
              <a:t>confiscatoriedade</a:t>
            </a:r>
            <a:r>
              <a:rPr lang="pt-BR" sz="3400" b="1" dirty="0">
                <a:solidFill>
                  <a:schemeClr val="bg1"/>
                </a:solidFill>
              </a:rPr>
              <a:t> </a:t>
            </a:r>
            <a:r>
              <a:rPr lang="pt-BR" sz="3400" dirty="0">
                <a:solidFill>
                  <a:schemeClr val="bg1"/>
                </a:solidFill>
              </a:rPr>
              <a:t>– Recurso provido, dúvid</a:t>
            </a:r>
            <a:r>
              <a:rPr lang="pt-BR" sz="3600" dirty="0">
                <a:solidFill>
                  <a:schemeClr val="bg1"/>
                </a:solidFill>
              </a:rPr>
              <a:t>a improcedente (CSM, Apelação Cível 1002498-63.2024.8.26.0664, Rel. Des. Fernando Loureiro, j.  25/10/2024).</a:t>
            </a: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7B39A8F2-4896-97BE-27FA-A225BA784A68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B554E50D-B788-B998-F598-1365EE559F77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67B2951F-219F-7E26-84AD-8DFD2BB4D42E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68119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311551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4812" t="-50249" r="-1892" b="-72024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3A9E074B-5F39-B9A5-D9A6-DAD749A64DCA}"/>
              </a:ext>
            </a:extLst>
          </p:cNvPr>
          <p:cNvSpPr txBox="1"/>
          <p:nvPr/>
        </p:nvSpPr>
        <p:spPr>
          <a:xfrm>
            <a:off x="2590780" y="4663493"/>
            <a:ext cx="13106440" cy="1242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56"/>
              </a:lnSpc>
            </a:pPr>
            <a:r>
              <a:rPr lang="en-US" sz="13000" dirty="0">
                <a:solidFill>
                  <a:schemeClr val="bg1"/>
                </a:solidFill>
                <a:latin typeface="Arial Nova"/>
                <a:ea typeface="Arial Nova"/>
                <a:cs typeface="Arial Nova"/>
                <a:sym typeface="Arial Nova"/>
              </a:rPr>
              <a:t>OBRIGADO!</a:t>
            </a: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535F5B50-5D97-B081-A089-5835AA87026F}"/>
              </a:ext>
            </a:extLst>
          </p:cNvPr>
          <p:cNvSpPr/>
          <p:nvPr/>
        </p:nvSpPr>
        <p:spPr>
          <a:xfrm>
            <a:off x="9455551" y="965903"/>
            <a:ext cx="1832660" cy="1832660"/>
          </a:xfrm>
          <a:custGeom>
            <a:avLst/>
            <a:gdLst/>
            <a:ahLst/>
            <a:cxnLst/>
            <a:rect l="l" t="t" r="r" b="b"/>
            <a:pathLst>
              <a:path w="2072350" h="2072350">
                <a:moveTo>
                  <a:pt x="0" y="0"/>
                </a:moveTo>
                <a:lnTo>
                  <a:pt x="2072350" y="0"/>
                </a:lnTo>
                <a:lnTo>
                  <a:pt x="2072350" y="2072350"/>
                </a:lnTo>
                <a:lnTo>
                  <a:pt x="0" y="20723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algn="r"/>
            <a:endParaRPr lang="pt-BR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EE3FE1C8-F81E-480F-31AD-05C99A71618B}"/>
              </a:ext>
            </a:extLst>
          </p:cNvPr>
          <p:cNvSpPr/>
          <p:nvPr/>
        </p:nvSpPr>
        <p:spPr>
          <a:xfrm>
            <a:off x="6359155" y="1071887"/>
            <a:ext cx="2315274" cy="1620692"/>
          </a:xfrm>
          <a:custGeom>
            <a:avLst/>
            <a:gdLst/>
            <a:ahLst/>
            <a:cxnLst/>
            <a:rect l="l" t="t" r="r" b="b"/>
            <a:pathLst>
              <a:path w="4142126" h="2899488">
                <a:moveTo>
                  <a:pt x="0" y="0"/>
                </a:moveTo>
                <a:lnTo>
                  <a:pt x="4142126" y="0"/>
                </a:lnTo>
                <a:lnTo>
                  <a:pt x="4142126" y="2899488"/>
                </a:lnTo>
                <a:lnTo>
                  <a:pt x="0" y="28994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algn="r"/>
            <a:endParaRPr lang="pt-BR"/>
          </a:p>
        </p:txBody>
      </p:sp>
      <p:sp>
        <p:nvSpPr>
          <p:cNvPr id="22" name="AutoShape 8">
            <a:extLst>
              <a:ext uri="{FF2B5EF4-FFF2-40B4-BE49-F238E27FC236}">
                <a16:creationId xmlns:a16="http://schemas.microsoft.com/office/drawing/2014/main" id="{E7D894DC-01A5-715E-DBBF-75DE6B5EEF97}"/>
              </a:ext>
            </a:extLst>
          </p:cNvPr>
          <p:cNvSpPr/>
          <p:nvPr/>
        </p:nvSpPr>
        <p:spPr>
          <a:xfrm flipH="1">
            <a:off x="9144000" y="1425016"/>
            <a:ext cx="0" cy="987478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algn="r"/>
            <a:endParaRPr lang="pt-BR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94FEE11-1004-5AD2-6417-233A84CC40CF}"/>
              </a:ext>
            </a:extLst>
          </p:cNvPr>
          <p:cNvSpPr/>
          <p:nvPr/>
        </p:nvSpPr>
        <p:spPr>
          <a:xfrm>
            <a:off x="12881080" y="7444471"/>
            <a:ext cx="671460" cy="491845"/>
          </a:xfrm>
          <a:custGeom>
            <a:avLst/>
            <a:gdLst/>
            <a:ahLst/>
            <a:cxnLst/>
            <a:rect l="l" t="t" r="r" b="b"/>
            <a:pathLst>
              <a:path w="671460" h="491845">
                <a:moveTo>
                  <a:pt x="0" y="0"/>
                </a:moveTo>
                <a:lnTo>
                  <a:pt x="671461" y="0"/>
                </a:lnTo>
                <a:lnTo>
                  <a:pt x="671461" y="491844"/>
                </a:lnTo>
                <a:lnTo>
                  <a:pt x="0" y="4918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6250391D-BB26-A1EB-933C-FC4EB7EA79F5}"/>
              </a:ext>
            </a:extLst>
          </p:cNvPr>
          <p:cNvSpPr/>
          <p:nvPr/>
        </p:nvSpPr>
        <p:spPr>
          <a:xfrm>
            <a:off x="5527977" y="7353300"/>
            <a:ext cx="644223" cy="653205"/>
          </a:xfrm>
          <a:custGeom>
            <a:avLst/>
            <a:gdLst/>
            <a:ahLst/>
            <a:cxnLst/>
            <a:rect l="l" t="t" r="r" b="b"/>
            <a:pathLst>
              <a:path w="644223" h="653205">
                <a:moveTo>
                  <a:pt x="0" y="0"/>
                </a:moveTo>
                <a:lnTo>
                  <a:pt x="644224" y="0"/>
                </a:lnTo>
                <a:lnTo>
                  <a:pt x="644224" y="653204"/>
                </a:lnTo>
                <a:lnTo>
                  <a:pt x="0" y="6532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9B81E07C-C8E6-80F4-777F-8EC424BD2C3E}"/>
              </a:ext>
            </a:extLst>
          </p:cNvPr>
          <p:cNvSpPr txBox="1"/>
          <p:nvPr/>
        </p:nvSpPr>
        <p:spPr>
          <a:xfrm>
            <a:off x="3198792" y="8237203"/>
            <a:ext cx="5970608" cy="292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60"/>
              </a:lnSpc>
            </a:pPr>
            <a:r>
              <a:rPr lang="en-US" sz="3600" b="1" spc="220" dirty="0">
                <a:solidFill>
                  <a:srgbClr val="FFFFFF"/>
                </a:solidFill>
                <a:latin typeface="Agrandir"/>
                <a:ea typeface="Agrandir"/>
                <a:cs typeface="Agrandir"/>
                <a:sym typeface="Agrandir"/>
              </a:rPr>
              <a:t>@prof.gustavocanheu</a:t>
            </a:r>
            <a:endParaRPr lang="en-US" sz="3600" b="1" spc="220" dirty="0">
              <a:solidFill>
                <a:srgbClr val="FFFFFF"/>
              </a:solidFill>
              <a:latin typeface="Arial Nova" panose="020B0504020202020204" pitchFamily="34" charset="0"/>
              <a:ea typeface="Agrandir"/>
              <a:cs typeface="Agrandir"/>
              <a:sym typeface="Agrandir"/>
            </a:endParaRP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4EE30F48-9D59-ACD5-3A43-27292FB5AF49}"/>
              </a:ext>
            </a:extLst>
          </p:cNvPr>
          <p:cNvSpPr txBox="1"/>
          <p:nvPr/>
        </p:nvSpPr>
        <p:spPr>
          <a:xfrm>
            <a:off x="9779740" y="8237203"/>
            <a:ext cx="6202680" cy="277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60"/>
              </a:lnSpc>
            </a:pPr>
            <a:r>
              <a:rPr lang="en-US" sz="3600" spc="220" dirty="0">
                <a:solidFill>
                  <a:srgbClr val="FFFFFF"/>
                </a:solidFill>
                <a:latin typeface="Arial Nova" panose="020B0504020202020204" pitchFamily="34" charset="0"/>
                <a:ea typeface="Agrandir"/>
                <a:cs typeface="Agrandir"/>
                <a:sym typeface="Agrandir"/>
              </a:rPr>
              <a:t>gustavocanheu@gmail.com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7401128" y="0"/>
            <a:ext cx="5443436" cy="5143500"/>
            <a:chOff x="0" y="0"/>
            <a:chExt cx="1290296" cy="12192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90296" cy="1219200"/>
            </a:xfrm>
            <a:custGeom>
              <a:avLst/>
              <a:gdLst/>
              <a:ahLst/>
              <a:cxnLst/>
              <a:rect l="l" t="t" r="r" b="b"/>
              <a:pathLst>
                <a:path w="1290296" h="1219200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071C4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290296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844564" y="0"/>
            <a:ext cx="5443436" cy="5143500"/>
            <a:chOff x="0" y="0"/>
            <a:chExt cx="1290296" cy="12192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90296" cy="1219200"/>
            </a:xfrm>
            <a:custGeom>
              <a:avLst/>
              <a:gdLst/>
              <a:ahLst/>
              <a:cxnLst/>
              <a:rect l="l" t="t" r="r" b="b"/>
              <a:pathLst>
                <a:path w="1290296" h="1219200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290296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401128" y="5143500"/>
            <a:ext cx="5443436" cy="5143500"/>
            <a:chOff x="0" y="0"/>
            <a:chExt cx="1290296" cy="12192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90296" cy="1219200"/>
            </a:xfrm>
            <a:custGeom>
              <a:avLst/>
              <a:gdLst/>
              <a:ahLst/>
              <a:cxnLst/>
              <a:rect l="l" t="t" r="r" b="b"/>
              <a:pathLst>
                <a:path w="1290296" h="1219200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1D9CAB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290296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844564" y="5143500"/>
            <a:ext cx="5443436" cy="5143500"/>
            <a:chOff x="0" y="0"/>
            <a:chExt cx="1290296" cy="12192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90296" cy="1219200"/>
            </a:xfrm>
            <a:custGeom>
              <a:avLst/>
              <a:gdLst/>
              <a:ahLst/>
              <a:cxnLst/>
              <a:rect l="l" t="t" r="r" b="b"/>
              <a:pathLst>
                <a:path w="1290296" h="1219200">
                  <a:moveTo>
                    <a:pt x="0" y="0"/>
                  </a:moveTo>
                  <a:lnTo>
                    <a:pt x="1290296" y="0"/>
                  </a:lnTo>
                  <a:lnTo>
                    <a:pt x="1290296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071C4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290296" cy="12573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401128" y="0"/>
            <a:ext cx="10886872" cy="10287000"/>
          </a:xfrm>
          <a:custGeom>
            <a:avLst/>
            <a:gdLst/>
            <a:ahLst/>
            <a:cxnLst/>
            <a:rect l="l" t="t" r="r" b="b"/>
            <a:pathLst>
              <a:path w="10886872" h="10287000">
                <a:moveTo>
                  <a:pt x="0" y="0"/>
                </a:moveTo>
                <a:lnTo>
                  <a:pt x="10886872" y="0"/>
                </a:lnTo>
                <a:lnTo>
                  <a:pt x="108868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 l="-73047" t="-14305" r="-78777" b="-1894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7401128" y="0"/>
            <a:ext cx="10886872" cy="10287000"/>
          </a:xfrm>
          <a:custGeom>
            <a:avLst/>
            <a:gdLst/>
            <a:ahLst/>
            <a:cxnLst/>
            <a:rect l="l" t="t" r="r" b="b"/>
            <a:pathLst>
              <a:path w="10886872" h="10287000">
                <a:moveTo>
                  <a:pt x="0" y="0"/>
                </a:moveTo>
                <a:lnTo>
                  <a:pt x="10886872" y="0"/>
                </a:lnTo>
                <a:lnTo>
                  <a:pt x="108868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176855" t="-50249" r="-3179" b="-7202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/>
          <p:cNvSpPr txBox="1"/>
          <p:nvPr/>
        </p:nvSpPr>
        <p:spPr>
          <a:xfrm>
            <a:off x="8068328" y="6869966"/>
            <a:ext cx="441827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880"/>
              </a:lnSpc>
              <a:spcBef>
                <a:spcPct val="0"/>
              </a:spcBef>
            </a:pPr>
            <a:r>
              <a:rPr lang="pt-BR" sz="3600" b="1" u="none" strike="noStrike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3</a:t>
            </a:r>
            <a:r>
              <a:rPr lang="pt-BR" sz="3200" b="1" u="none" strike="noStrike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. COMPETÊNCIA PARA O  RECOLHIMEMNTO</a:t>
            </a:r>
            <a:endParaRPr lang="en-US" sz="3200" u="none" strike="noStrike" dirty="0">
              <a:solidFill>
                <a:srgbClr val="FFFFFF"/>
              </a:solidFill>
              <a:latin typeface="Arial Nova"/>
              <a:ea typeface="Arial Nova"/>
              <a:cs typeface="Arial Nova"/>
              <a:sym typeface="Arial Nova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3487400" y="1582765"/>
            <a:ext cx="4109035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80"/>
              </a:lnSpc>
              <a:spcBef>
                <a:spcPct val="0"/>
              </a:spcBef>
            </a:pPr>
            <a:r>
              <a:rPr lang="en-US" sz="3200" b="1" u="none" strike="noStrike" dirty="0">
                <a:solidFill>
                  <a:srgbClr val="FFFFFF"/>
                </a:solidFill>
                <a:latin typeface="Arial Nova"/>
                <a:ea typeface="Arial Nova"/>
                <a:cs typeface="Arial Nova"/>
                <a:sym typeface="Arial Nova"/>
              </a:rPr>
              <a:t>2. DECLARAÇÃO E FORMA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759093" y="1582765"/>
            <a:ext cx="4727506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3200" b="1" dirty="0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1. RESPONSABILIDADE TRIBUTÁRIA DOS TABELIÃES DE NOTAS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511765" y="6726265"/>
            <a:ext cx="4109035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3200" b="1" dirty="0">
                <a:solidFill>
                  <a:srgbClr val="D9D9D9"/>
                </a:solidFill>
                <a:latin typeface="Arial Nova"/>
                <a:ea typeface="Arial Nova"/>
                <a:cs typeface="Arial Nova"/>
                <a:sym typeface="Arial Nova"/>
              </a:rPr>
              <a:t>4. DESCONTO DE DÍVIDAS DO ESPÓLIO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21496" y="1593374"/>
            <a:ext cx="3627020" cy="2577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5599" b="1" dirty="0">
                <a:solidFill>
                  <a:srgbClr val="101010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ITCMD CAUSA MORTIS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" name="AutoShape 3"/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712082" y="3267690"/>
            <a:ext cx="14213718" cy="520488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3600" b="1" dirty="0">
                <a:solidFill>
                  <a:schemeClr val="bg1"/>
                </a:solidFill>
              </a:rPr>
              <a:t>O art. 134, VI, do CTN estabelece que os Tabeliães de Notas respondem </a:t>
            </a:r>
            <a:r>
              <a:rPr lang="pt-BR" sz="3600" b="1" u="sng" dirty="0">
                <a:solidFill>
                  <a:schemeClr val="bg1"/>
                </a:solidFill>
              </a:rPr>
              <a:t>solidariamente</a:t>
            </a:r>
            <a:r>
              <a:rPr lang="pt-BR" sz="3600" b="1" dirty="0">
                <a:solidFill>
                  <a:schemeClr val="bg1"/>
                </a:solidFill>
              </a:rPr>
              <a:t> com o contribuinte em relação aos tributos devidos sobre os atos por eles ou perante eles praticados em razão do seu ofício.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chemeClr val="bg1"/>
                </a:solidFill>
              </a:rPr>
              <a:t>Trata-se, por evidência de hipótese de </a:t>
            </a:r>
            <a:r>
              <a:rPr lang="pt-BR" sz="3600" b="1" u="sng" dirty="0">
                <a:solidFill>
                  <a:schemeClr val="bg1"/>
                </a:solidFill>
              </a:rPr>
              <a:t>transferência de responsabilidade</a:t>
            </a:r>
            <a:r>
              <a:rPr lang="pt-BR" sz="3600" dirty="0">
                <a:solidFill>
                  <a:schemeClr val="bg1"/>
                </a:solidFill>
              </a:rPr>
              <a:t>, e não de substituição tributária, que se limita aos seguintes casos: </a:t>
            </a:r>
            <a:r>
              <a:rPr lang="pt-BR" sz="3600" b="1" dirty="0">
                <a:solidFill>
                  <a:schemeClr val="bg1"/>
                </a:solidFill>
              </a:rPr>
              <a:t>a) </a:t>
            </a:r>
            <a:r>
              <a:rPr lang="pt-BR" sz="3600" dirty="0">
                <a:solidFill>
                  <a:schemeClr val="bg1"/>
                </a:solidFill>
              </a:rPr>
              <a:t>Impossibilidade de cumprimento da obrigação principal pelo contribuinte (art. 134, CTN); </a:t>
            </a:r>
            <a:r>
              <a:rPr lang="pt-BR" sz="3600" b="1" dirty="0">
                <a:solidFill>
                  <a:schemeClr val="bg1"/>
                </a:solidFill>
              </a:rPr>
              <a:t>b) </a:t>
            </a:r>
            <a:r>
              <a:rPr lang="pt-BR" sz="3600" dirty="0">
                <a:solidFill>
                  <a:schemeClr val="bg1"/>
                </a:solidFill>
              </a:rPr>
              <a:t>Prática de atos com excesso de poderes ou infração de lei, contrato social ou estatuto (art. 135, CTN).</a:t>
            </a:r>
          </a:p>
          <a:p>
            <a:endParaRPr lang="pt-BR" dirty="0"/>
          </a:p>
        </p:txBody>
      </p:sp>
      <p:grpSp>
        <p:nvGrpSpPr>
          <p:cNvPr id="5" name="Group 5"/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712082" y="1160090"/>
            <a:ext cx="14518518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19"/>
              </a:lnSpc>
            </a:pPr>
            <a:r>
              <a:rPr lang="en-US" sz="5599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1. </a:t>
            </a:r>
            <a:r>
              <a:rPr lang="en-US" sz="5599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Responsabilidade</a:t>
            </a:r>
            <a:r>
              <a:rPr lang="en-US" sz="5599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</a:t>
            </a:r>
            <a:r>
              <a:rPr lang="en-US" sz="5599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Tributária</a:t>
            </a:r>
            <a:r>
              <a:rPr lang="en-US" sz="5599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dos </a:t>
            </a:r>
            <a:r>
              <a:rPr lang="en-US" sz="5599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Tabeliães</a:t>
            </a:r>
            <a:r>
              <a:rPr lang="en-US" sz="5599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 de </a:t>
            </a:r>
            <a:r>
              <a:rPr lang="en-US" sz="5599" b="1" dirty="0" err="1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Notas</a:t>
            </a:r>
            <a:endParaRPr lang="en-US" sz="5599" b="1" dirty="0">
              <a:solidFill>
                <a:srgbClr val="FFFFFF"/>
              </a:solidFill>
              <a:latin typeface="Arial Nova Bold"/>
              <a:ea typeface="Arial Nova Bold"/>
              <a:cs typeface="Arial Nova Bold"/>
              <a:sym typeface="Arial Nova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67B849-E459-D489-C294-8B9E8A44F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2894DB7-B26A-952E-0C6B-BFFBD9271C9D}"/>
              </a:ext>
            </a:extLst>
          </p:cNvPr>
          <p:cNvSpPr/>
          <p:nvPr/>
        </p:nvSpPr>
        <p:spPr>
          <a:xfrm>
            <a:off x="-25400" y="-127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F3E732BE-82F3-2336-F2EF-B7687ABD684D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C09C718-27E5-2839-B1BF-5F9BBBB62E90}"/>
              </a:ext>
            </a:extLst>
          </p:cNvPr>
          <p:cNvSpPr/>
          <p:nvPr/>
        </p:nvSpPr>
        <p:spPr>
          <a:xfrm>
            <a:off x="2011741" y="1636098"/>
            <a:ext cx="14213718" cy="520488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pPr marL="2068513" indent="0" algn="just">
              <a:buNone/>
            </a:pPr>
            <a:r>
              <a:rPr lang="pt-BR" sz="3800" i="1" dirty="0">
                <a:solidFill>
                  <a:schemeClr val="bg1"/>
                </a:solidFill>
              </a:rPr>
              <a:t>Apelação. Mandado de Segurança. ITCMD. </a:t>
            </a:r>
            <a:r>
              <a:rPr lang="pt-BR" sz="3800" b="1" i="1" u="sng" dirty="0">
                <a:solidFill>
                  <a:schemeClr val="bg1"/>
                </a:solidFill>
              </a:rPr>
              <a:t>Tabelião incluído como responsável solidário no AIIM, em conjunto com a contribuinte. Cobrança de diferença de ITCMD</a:t>
            </a:r>
            <a:r>
              <a:rPr lang="pt-BR" sz="3800" i="1" dirty="0">
                <a:solidFill>
                  <a:schemeClr val="bg1"/>
                </a:solidFill>
              </a:rPr>
              <a:t> em razão de ter sido atribuído ao imóvel o valor constante do ITR, enquanto a Fazenda entende que a base de cálculo deveria ser o valor de mercado do bem. Impossibilidade. Ademais, </a:t>
            </a:r>
            <a:r>
              <a:rPr lang="pt-BR" sz="3800" b="1" i="1" u="sng" dirty="0">
                <a:solidFill>
                  <a:schemeClr val="bg1"/>
                </a:solidFill>
              </a:rPr>
              <a:t>responsabilidade do tabelião que é supletiva, e não solidária, apenas podendo ser cobrado no caso de impossibilidade de exigência do cumprimento da obrigação pelo contribuinte</a:t>
            </a:r>
            <a:r>
              <a:rPr lang="pt-BR" sz="3800" b="1" i="1" dirty="0">
                <a:solidFill>
                  <a:schemeClr val="bg1"/>
                </a:solidFill>
              </a:rPr>
              <a:t>.</a:t>
            </a:r>
            <a:r>
              <a:rPr lang="pt-BR" sz="3800" i="1" dirty="0">
                <a:solidFill>
                  <a:schemeClr val="bg1"/>
                </a:solidFill>
              </a:rPr>
              <a:t> Sentença denegatória da segurança reformada. Recurso provido. </a:t>
            </a:r>
            <a:r>
              <a:rPr lang="pt-BR" sz="3800" dirty="0">
                <a:solidFill>
                  <a:schemeClr val="bg1"/>
                </a:solidFill>
              </a:rPr>
              <a:t>(TJSP, 10ª Câmara de Direito Público, Apelação nº 1051401-03.2016.8.26.0053, Rel. Des. Marcelo Semer, j. 31.07.2017).</a:t>
            </a:r>
            <a:endParaRPr lang="pt-BR" sz="3800" i="1" dirty="0">
              <a:solidFill>
                <a:schemeClr val="bg1"/>
              </a:solidFill>
            </a:endParaRPr>
          </a:p>
          <a:p>
            <a:endParaRPr lang="pt-BR" dirty="0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E3538AD3-E7F4-E4E2-2D1D-5C9435EA1FBB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31C58C7-BBA1-2144-7049-21D58DA2712E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3AB7EACE-B189-A13D-C355-5235ADC38E50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60646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D3FBF7-5766-416A-2DE5-09A575FF8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7459AA-0B14-6D90-AAA0-8B9895C98AA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C5C67C29-A7FE-4B19-F7C0-1DBAC1301DDD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884725A-B2C1-0A44-5B86-B1AF3F45DD15}"/>
              </a:ext>
            </a:extLst>
          </p:cNvPr>
          <p:cNvSpPr/>
          <p:nvPr/>
        </p:nvSpPr>
        <p:spPr>
          <a:xfrm>
            <a:off x="1712082" y="3062815"/>
            <a:ext cx="15051918" cy="611928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3800" dirty="0">
                <a:solidFill>
                  <a:schemeClr val="bg1"/>
                </a:solidFill>
              </a:rPr>
              <a:t>No Estado de São Paulo, o ITCMD foi instituído pela Lei Estadual  10.705/2000, que criou sistema declaratório eletrônico.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pt-BR" sz="3800" dirty="0">
              <a:solidFill>
                <a:schemeClr val="bg1"/>
              </a:solidFill>
            </a:endParaRPr>
          </a:p>
          <a:p>
            <a:pPr marL="742950" indent="-742950" algn="just">
              <a:buFont typeface="+mj-lt"/>
              <a:buAutoNum type="alphaLcParenR"/>
            </a:pPr>
            <a:r>
              <a:rPr lang="pt-BR" sz="3800" b="1" dirty="0">
                <a:solidFill>
                  <a:schemeClr val="bg1"/>
                </a:solidFill>
              </a:rPr>
              <a:t>Para óbitos havidos antes de 01º/01/2001</a:t>
            </a:r>
            <a:r>
              <a:rPr lang="pt-BR" sz="3800" dirty="0">
                <a:solidFill>
                  <a:schemeClr val="bg1"/>
                </a:solidFill>
              </a:rPr>
              <a:t> </a:t>
            </a:r>
            <a:r>
              <a:rPr lang="pt-BR" sz="3800" b="1" dirty="0">
                <a:solidFill>
                  <a:schemeClr val="bg1"/>
                </a:solidFill>
              </a:rPr>
              <a:t>NÃO INCIDE ITCMD </a:t>
            </a:r>
            <a:r>
              <a:rPr lang="pt-BR" sz="3800" dirty="0">
                <a:solidFill>
                  <a:schemeClr val="bg1"/>
                </a:solidFill>
              </a:rPr>
              <a:t>e não há declaração; incide </a:t>
            </a:r>
            <a:r>
              <a:rPr lang="pt-BR" sz="3800" b="1" dirty="0">
                <a:solidFill>
                  <a:schemeClr val="bg1"/>
                </a:solidFill>
              </a:rPr>
              <a:t>ITBI CAUSA MORTIS</a:t>
            </a:r>
            <a:r>
              <a:rPr lang="pt-BR" sz="3800" dirty="0">
                <a:solidFill>
                  <a:schemeClr val="bg1"/>
                </a:solidFill>
              </a:rPr>
              <a:t> (Lei Estadual  9 591/1966).</a:t>
            </a:r>
            <a:endParaRPr lang="pt-BR" sz="3800" b="1" dirty="0">
              <a:solidFill>
                <a:schemeClr val="bg1"/>
              </a:solidFill>
            </a:endParaRPr>
          </a:p>
          <a:p>
            <a:pPr marL="742950" indent="-742950" algn="just">
              <a:buFont typeface="+mj-lt"/>
              <a:buAutoNum type="alphaLcParenR"/>
            </a:pPr>
            <a:r>
              <a:rPr lang="pt-BR" sz="3800" b="1" dirty="0">
                <a:solidFill>
                  <a:schemeClr val="bg1"/>
                </a:solidFill>
              </a:rPr>
              <a:t>Para óbitos havidos depois de 01º/01/2001 INCIDE ITCMD</a:t>
            </a:r>
            <a:r>
              <a:rPr lang="pt-BR" sz="3800" dirty="0">
                <a:solidFill>
                  <a:schemeClr val="bg1"/>
                </a:solidFill>
              </a:rPr>
              <a:t> e deve ser feita declaração no sistema da SEFAZ:</a:t>
            </a:r>
          </a:p>
          <a:p>
            <a:pPr marL="1168400" algn="just"/>
            <a:r>
              <a:rPr lang="pt-BR" sz="3800" b="1" dirty="0">
                <a:solidFill>
                  <a:schemeClr val="bg1"/>
                </a:solidFill>
              </a:rPr>
              <a:t>- Toda declaração deve reproduzir a partilha legal (partes iguais)</a:t>
            </a:r>
          </a:p>
          <a:p>
            <a:pPr marL="1168400" algn="just"/>
            <a:r>
              <a:rPr lang="pt-BR" sz="3800" b="1" dirty="0">
                <a:solidFill>
                  <a:schemeClr val="bg1"/>
                </a:solidFill>
              </a:rPr>
              <a:t>- Se houver partilha desigual e gratuita deve ser feita uma segunda declaração de ITCMD DOAÇÃO </a:t>
            </a: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F7276503-7E2D-6D27-66EF-09CD325EE024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9A0AD40D-946C-DDCA-C4A7-32030022F206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F815530B-9AF7-66BD-C371-6B3E6DE5C399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AB8719A7-7433-7D07-0B0A-E37BC4F85B14}"/>
              </a:ext>
            </a:extLst>
          </p:cNvPr>
          <p:cNvSpPr txBox="1"/>
          <p:nvPr/>
        </p:nvSpPr>
        <p:spPr>
          <a:xfrm>
            <a:off x="1712082" y="1593374"/>
            <a:ext cx="15280518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5599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2. DECLARAÇÃO E FORMA  </a:t>
            </a:r>
          </a:p>
        </p:txBody>
      </p:sp>
    </p:spTree>
    <p:extLst>
      <p:ext uri="{BB962C8B-B14F-4D97-AF65-F5344CB8AC3E}">
        <p14:creationId xmlns:p14="http://schemas.microsoft.com/office/powerpoint/2010/main" val="1303695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DACAEE-9917-0CB9-8DD9-552A67DF0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0B0A30D-DED8-2361-B914-C77D4890CA7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8EF1E1B0-06E3-C63A-06A8-FF2D7C0419C1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AA4F560-AD88-2D41-B514-0B7C9E8E8911}"/>
              </a:ext>
            </a:extLst>
          </p:cNvPr>
          <p:cNvSpPr/>
          <p:nvPr/>
        </p:nvSpPr>
        <p:spPr>
          <a:xfrm>
            <a:off x="1712082" y="3062815"/>
            <a:ext cx="14213718" cy="611928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3800" dirty="0">
                <a:solidFill>
                  <a:schemeClr val="bg1"/>
                </a:solidFill>
              </a:rPr>
              <a:t>Em relação aos </a:t>
            </a:r>
            <a:r>
              <a:rPr lang="pt-BR" sz="3800" b="1" u="sng" dirty="0">
                <a:solidFill>
                  <a:schemeClr val="bg1"/>
                </a:solidFill>
              </a:rPr>
              <a:t>bens imóveis e respectivos direitos</a:t>
            </a:r>
            <a:r>
              <a:rPr lang="pt-BR" sz="3800" i="1" dirty="0">
                <a:solidFill>
                  <a:schemeClr val="bg1"/>
                </a:solidFill>
              </a:rPr>
              <a:t> </a:t>
            </a:r>
            <a:r>
              <a:rPr lang="pt-BR" sz="3800" dirty="0">
                <a:solidFill>
                  <a:schemeClr val="bg1"/>
                </a:solidFill>
              </a:rPr>
              <a:t>o ITCMD é devido ao </a:t>
            </a:r>
            <a:r>
              <a:rPr lang="pt-BR" sz="3800" b="1" dirty="0">
                <a:solidFill>
                  <a:schemeClr val="bg1"/>
                </a:solidFill>
              </a:rPr>
              <a:t>Estado de situação de bens</a:t>
            </a:r>
            <a:r>
              <a:rPr lang="pt-BR" sz="3800" dirty="0">
                <a:solidFill>
                  <a:schemeClr val="bg1"/>
                </a:solidFill>
              </a:rPr>
              <a:t> ou DF (art. 155, §1º, II, CF; art. 3º, §1º, da Lei Estadual SP 10.705/2000).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3800" dirty="0">
                <a:solidFill>
                  <a:schemeClr val="bg1"/>
                </a:solidFill>
              </a:rPr>
              <a:t>Originalmente a CF previa que em relação aos </a:t>
            </a:r>
            <a:r>
              <a:rPr lang="pt-BR" sz="3800" b="1" dirty="0">
                <a:solidFill>
                  <a:schemeClr val="bg1"/>
                </a:solidFill>
              </a:rPr>
              <a:t>bens móveis, títulos e créditos,</a:t>
            </a:r>
            <a:r>
              <a:rPr lang="pt-BR" sz="3800" dirty="0">
                <a:solidFill>
                  <a:schemeClr val="bg1"/>
                </a:solidFill>
              </a:rPr>
              <a:t> o ITCMD seria devido ao </a:t>
            </a:r>
            <a:r>
              <a:rPr lang="pt-BR" sz="3800" b="1" u="sng" dirty="0">
                <a:solidFill>
                  <a:schemeClr val="bg1"/>
                </a:solidFill>
              </a:rPr>
              <a:t>Estado onde se processar o inventário</a:t>
            </a:r>
            <a:r>
              <a:rPr lang="pt-BR" sz="3800" dirty="0">
                <a:solidFill>
                  <a:schemeClr val="bg1"/>
                </a:solidFill>
              </a:rPr>
              <a:t> (art. 155, §1º, II, CF).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3800" dirty="0">
                <a:solidFill>
                  <a:schemeClr val="bg1"/>
                </a:solidFill>
              </a:rPr>
              <a:t>Esta regra permitia a utilização da escolha do Tabelião de Notas que lavraria a escritura de inventário (que é livre nos termos do art. 8º da Lei 8.935/94), como forma de </a:t>
            </a:r>
            <a:r>
              <a:rPr lang="pt-BR" sz="3800" b="1" dirty="0">
                <a:solidFill>
                  <a:schemeClr val="bg1"/>
                </a:solidFill>
              </a:rPr>
              <a:t>planejamento tributário</a:t>
            </a:r>
            <a:r>
              <a:rPr lang="pt-BR" sz="3800" dirty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4C7DA6A4-EAA5-CC09-FE64-C8B7960F1CF2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BD439A26-F3F7-415A-365C-9EDC0E22BD17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36A8028A-131A-659C-1812-3DD87E24C808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F7A7D533-F611-C5E5-9471-C4FD5095BD98}"/>
              </a:ext>
            </a:extLst>
          </p:cNvPr>
          <p:cNvSpPr txBox="1"/>
          <p:nvPr/>
        </p:nvSpPr>
        <p:spPr>
          <a:xfrm>
            <a:off x="1712082" y="1593374"/>
            <a:ext cx="15280518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5599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3. COMPETÊNCIA PARA RECOLHIMENTO  </a:t>
            </a:r>
          </a:p>
        </p:txBody>
      </p:sp>
    </p:spTree>
    <p:extLst>
      <p:ext uri="{BB962C8B-B14F-4D97-AF65-F5344CB8AC3E}">
        <p14:creationId xmlns:p14="http://schemas.microsoft.com/office/powerpoint/2010/main" val="640616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357E38-5718-583C-8E31-56593BEAE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9CE7CF04-BC18-1AD2-69F5-18A85FCE1A1D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900B3FF-2AF0-3440-DA21-9E3ADAA3F467}"/>
              </a:ext>
            </a:extLst>
          </p:cNvPr>
          <p:cNvSpPr/>
          <p:nvPr/>
        </p:nvSpPr>
        <p:spPr>
          <a:xfrm>
            <a:off x="1712082" y="1638301"/>
            <a:ext cx="14213718" cy="75438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4200" b="1" dirty="0">
                <a:solidFill>
                  <a:schemeClr val="bg1"/>
                </a:solidFill>
              </a:rPr>
              <a:t>No entanto, com a Reforma Tributária (EC 132/2023), o art. 155, §1º, II da CF passou a prever que o </a:t>
            </a:r>
            <a:r>
              <a:rPr lang="pt-BR" sz="4200" b="1" u="sng" dirty="0">
                <a:solidFill>
                  <a:schemeClr val="bg1"/>
                </a:solidFill>
              </a:rPr>
              <a:t>ITCMD </a:t>
            </a:r>
            <a:r>
              <a:rPr lang="pt-BR" sz="4200" b="1" i="1" u="sng" dirty="0">
                <a:solidFill>
                  <a:schemeClr val="bg1"/>
                </a:solidFill>
              </a:rPr>
              <a:t>causa mortis</a:t>
            </a:r>
            <a:r>
              <a:rPr lang="pt-BR" sz="4200" b="1" u="sng" dirty="0">
                <a:solidFill>
                  <a:schemeClr val="bg1"/>
                </a:solidFill>
              </a:rPr>
              <a:t> relativamente a bens móveis, títulos e créditos compete ao Estado onde era domiciliado o </a:t>
            </a:r>
            <a:r>
              <a:rPr lang="pt-BR" sz="4200" b="1" i="1" u="sng" dirty="0">
                <a:solidFill>
                  <a:schemeClr val="bg1"/>
                </a:solidFill>
              </a:rPr>
              <a:t>de cujus</a:t>
            </a:r>
            <a:r>
              <a:rPr lang="pt-BR" sz="4200" b="1" i="1" dirty="0">
                <a:solidFill>
                  <a:schemeClr val="bg1"/>
                </a:solidFill>
              </a:rPr>
              <a:t>.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pt-BR" sz="4200" b="1" i="1" dirty="0">
              <a:solidFill>
                <a:schemeClr val="bg1"/>
              </a:solidFill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4200" dirty="0">
                <a:solidFill>
                  <a:schemeClr val="bg1"/>
                </a:solidFill>
              </a:rPr>
              <a:t>Esta regra entrou em vigor em </a:t>
            </a:r>
            <a:r>
              <a:rPr lang="pt-BR" sz="4200" b="1" u="sng" dirty="0">
                <a:solidFill>
                  <a:schemeClr val="bg1"/>
                </a:solidFill>
              </a:rPr>
              <a:t>21/12/2023</a:t>
            </a:r>
            <a:r>
              <a:rPr lang="pt-BR" sz="4200" b="1" dirty="0">
                <a:solidFill>
                  <a:schemeClr val="bg1"/>
                </a:solidFill>
              </a:rPr>
              <a:t>, </a:t>
            </a:r>
            <a:r>
              <a:rPr lang="pt-BR" sz="4200" dirty="0">
                <a:solidFill>
                  <a:schemeClr val="bg1"/>
                </a:solidFill>
              </a:rPr>
              <a:t>data da publicação da referida EC, de forma que em relação aos óbitos ocorridos anteriormente, ainda vale a regra anterior. Atenção !</a:t>
            </a: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1BBEF182-FC5F-5714-CB9E-B327F5780991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E793AC3F-6813-2C7C-25A1-318B3970EB98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F7D6700B-C546-7EF4-DAF7-3B0EFB5DD2D4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0334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7E21D6-FBAB-DC6C-16AF-2BA601EB4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891828D-C981-CD24-2F62-FC3FE6C3AD0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3015" t="-14305" r="-46896" b="-18949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77CF70B3-52CB-69CA-F733-0F7D035230D4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619CD7B-86FB-70DD-18C6-5A49D675E869}"/>
              </a:ext>
            </a:extLst>
          </p:cNvPr>
          <p:cNvSpPr/>
          <p:nvPr/>
        </p:nvSpPr>
        <p:spPr>
          <a:xfrm>
            <a:off x="1712082" y="3062815"/>
            <a:ext cx="14213718" cy="611928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pPr algn="just" fontAlgn="base">
              <a:buFont typeface="Arial" panose="020B0604020202020204" pitchFamily="34" charset="0"/>
              <a:buChar char="•"/>
            </a:pPr>
            <a:r>
              <a:rPr lang="pt-BR" sz="4000" dirty="0">
                <a:solidFill>
                  <a:schemeClr val="bg1"/>
                </a:solidFill>
              </a:rPr>
              <a:t> Aplicando-se em conjunto os </a:t>
            </a:r>
            <a:r>
              <a:rPr lang="pt-BR" sz="4000" b="1" dirty="0">
                <a:solidFill>
                  <a:schemeClr val="bg1"/>
                </a:solidFill>
              </a:rPr>
              <a:t>artigos 1.792 e 1.997 do Código Civil</a:t>
            </a:r>
            <a:r>
              <a:rPr lang="pt-BR" sz="4000" dirty="0">
                <a:solidFill>
                  <a:schemeClr val="bg1"/>
                </a:solidFill>
              </a:rPr>
              <a:t>, temos que o inventariante deve sempre informar as eventuais dívidas do espólio, pagá-las e descontá-las da parte que couber a cada um dos herdeiros no monte partível.</a:t>
            </a:r>
            <a:r>
              <a:rPr lang="en-US" sz="4000" dirty="0">
                <a:solidFill>
                  <a:schemeClr val="bg1"/>
                </a:solidFill>
              </a:rPr>
              <a:t>​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bg1"/>
              </a:solidFill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pt-BR" sz="4000" dirty="0">
                <a:solidFill>
                  <a:schemeClr val="bg1"/>
                </a:solidFill>
              </a:rPr>
              <a:t>Portanto, o que cada herdeiro efetivamente receberá (partindo-se da premissa de que a herança contém mais bens do que dívidas) é uma </a:t>
            </a:r>
            <a:r>
              <a:rPr lang="pt-BR" sz="4000" b="1" u="sng" dirty="0">
                <a:solidFill>
                  <a:schemeClr val="bg1"/>
                </a:solidFill>
              </a:rPr>
              <a:t>quota parte do valor líquido do patrimônio</a:t>
            </a:r>
            <a:r>
              <a:rPr lang="pt-BR" sz="4000" dirty="0">
                <a:solidFill>
                  <a:schemeClr val="bg1"/>
                </a:solidFill>
              </a:rPr>
              <a:t> do </a:t>
            </a:r>
            <a:r>
              <a:rPr lang="pt-BR" sz="4000" i="1" dirty="0">
                <a:solidFill>
                  <a:schemeClr val="bg1"/>
                </a:solidFill>
              </a:rPr>
              <a:t>de cujus</a:t>
            </a:r>
            <a:r>
              <a:rPr lang="pt-BR" sz="4000" dirty="0">
                <a:solidFill>
                  <a:schemeClr val="bg1"/>
                </a:solidFill>
              </a:rPr>
              <a:t>, e essa deve ser a base de cálculo do ITCMD. </a:t>
            </a:r>
            <a:r>
              <a:rPr lang="en-US" sz="4000" dirty="0">
                <a:solidFill>
                  <a:schemeClr val="bg1"/>
                </a:solidFill>
              </a:rPr>
              <a:t>​</a:t>
            </a: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67D94E2E-04F6-F829-0F11-D0AD9BFC07CB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942C501D-B1E4-84E9-ECDB-062FD90456AA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60344BB4-2968-3290-AEA2-DAC223AE532D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DA3F1F7A-A927-95C9-82E6-2E8760EB005E}"/>
              </a:ext>
            </a:extLst>
          </p:cNvPr>
          <p:cNvSpPr txBox="1"/>
          <p:nvPr/>
        </p:nvSpPr>
        <p:spPr>
          <a:xfrm>
            <a:off x="1712082" y="1593374"/>
            <a:ext cx="15280518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5599" b="1" dirty="0">
                <a:solidFill>
                  <a:srgbClr val="FFFFFF"/>
                </a:solidFill>
                <a:latin typeface="Arial Nova Bold"/>
                <a:ea typeface="Arial Nova Bold"/>
                <a:cs typeface="Arial Nova Bold"/>
                <a:sym typeface="Arial Nova Bold"/>
              </a:rPr>
              <a:t>4. DESCONTO DE DÍVIDAS DO ESPÓLIO  </a:t>
            </a:r>
          </a:p>
        </p:txBody>
      </p:sp>
    </p:spTree>
    <p:extLst>
      <p:ext uri="{BB962C8B-B14F-4D97-AF65-F5344CB8AC3E}">
        <p14:creationId xmlns:p14="http://schemas.microsoft.com/office/powerpoint/2010/main" val="3119254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647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9EA78C-969D-751A-4B76-450C01068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603ACD60-7484-8C2C-3AC3-C3D626596FF1}"/>
              </a:ext>
            </a:extLst>
          </p:cNvPr>
          <p:cNvSpPr/>
          <p:nvPr/>
        </p:nvSpPr>
        <p:spPr>
          <a:xfrm>
            <a:off x="1028700" y="601417"/>
            <a:ext cx="16230600" cy="0"/>
          </a:xfrm>
          <a:prstGeom prst="line">
            <a:avLst/>
          </a:prstGeom>
          <a:ln w="19050" cap="flat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7BA5BA1-DB71-8D83-F188-C1705C74BCCF}"/>
              </a:ext>
            </a:extLst>
          </p:cNvPr>
          <p:cNvSpPr/>
          <p:nvPr/>
        </p:nvSpPr>
        <p:spPr>
          <a:xfrm>
            <a:off x="2037141" y="952500"/>
            <a:ext cx="14213718" cy="7696198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6000"/>
            </a:blip>
            <a:stretch>
              <a:fillRect l="-63979" t="-48767" r="-2726" b="-73506"/>
            </a:stretch>
          </a:blipFill>
        </p:spPr>
        <p:txBody>
          <a:bodyPr/>
          <a:lstStyle/>
          <a:p>
            <a:pPr algn="just" fontAlgn="base"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chemeClr val="bg1"/>
                </a:solidFill>
              </a:rPr>
              <a:t> Ocorre que muitas legislações estaduais relativas ao ITCMD, em especial a de São Paulo em seu art. 12, estabelecem que </a:t>
            </a:r>
            <a:r>
              <a:rPr lang="pt-BR" sz="3600" i="1" dirty="0">
                <a:solidFill>
                  <a:schemeClr val="bg1"/>
                </a:solidFill>
              </a:rPr>
              <a:t>“</a:t>
            </a:r>
            <a:r>
              <a:rPr lang="pt-BR" sz="3600" i="1" u="sng" dirty="0">
                <a:solidFill>
                  <a:schemeClr val="bg1"/>
                </a:solidFill>
              </a:rPr>
              <a:t>no cálculo do imposto, não serão abatidas quaisquer dívidas que onerem o bem transmitido, nem as do espólio</a:t>
            </a:r>
            <a:r>
              <a:rPr lang="pt-BR" sz="3600" i="1" dirty="0">
                <a:solidFill>
                  <a:schemeClr val="bg1"/>
                </a:solidFill>
              </a:rPr>
              <a:t>”. </a:t>
            </a:r>
            <a:r>
              <a:rPr lang="pt-BR" sz="3600" dirty="0">
                <a:solidFill>
                  <a:schemeClr val="bg1"/>
                </a:solidFill>
              </a:rPr>
              <a:t>Pois bem, o que deve prevalecer?​</a:t>
            </a:r>
          </a:p>
          <a:p>
            <a:pPr algn="just" fontAlgn="base"/>
            <a:endParaRPr lang="pt-BR" sz="3600" dirty="0">
              <a:solidFill>
                <a:schemeClr val="bg1"/>
              </a:solidFill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pt-BR" sz="3600" dirty="0">
                <a:solidFill>
                  <a:schemeClr val="bg1"/>
                </a:solidFill>
              </a:rPr>
              <a:t> No Tribunal de Justiça do Estado de São Paulo, as Câmaras de Direito Privado tem entendimento pacificado no sentido de que “</a:t>
            </a:r>
            <a:r>
              <a:rPr lang="pt-BR" sz="3600" b="1" i="1" dirty="0">
                <a:solidFill>
                  <a:schemeClr val="bg1"/>
                </a:solidFill>
              </a:rPr>
              <a:t>a base de cálculo do ITCMD é o patrimônio líquido a ser partilhado, após a dedução das dívidas e dos encargos pertencentes ao “de cujus” </a:t>
            </a:r>
            <a:r>
              <a:rPr lang="pt-BR" sz="3600" dirty="0">
                <a:solidFill>
                  <a:schemeClr val="bg1"/>
                </a:solidFill>
              </a:rPr>
              <a:t>(Nesse sentido: 3ª Câmara de Direito Privado, Agravo de Instrumento nº 2219574-98.2017.8.26.0000, r. Des. Beretta da Silveira j. 16/03/2018; 4ª Câmara de Direito Privado, Agravo de Instrumento nº 2048542-25.2017.8.26.0000, rel. Des. Maia da Cunha, j. 14.09.2017; 5ª Câmara de Direito Privado, Agravo de Instrumento nº 2158876-63.2016.8.26.0000, rel. Des. A. C. Mathias Coltro, j. 01.02.2017; 6ª Câmara de Direito Privado, Agravo de Instrumento nº 2066937-65.2017.8.26.0000, Rel. Des. Paulo Alcides, j. 02.08.2017.</a:t>
            </a:r>
            <a:r>
              <a:rPr lang="en-US" sz="3600" dirty="0">
                <a:solidFill>
                  <a:schemeClr val="bg1"/>
                </a:solidFill>
              </a:rPr>
              <a:t>).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endParaRPr lang="pt-BR" sz="4000" dirty="0">
              <a:solidFill>
                <a:schemeClr val="bg1"/>
              </a:solidFill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bg1"/>
              </a:solidFill>
            </a:endParaRP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931D107B-6837-2828-A882-A89973360EEE}"/>
              </a:ext>
            </a:extLst>
          </p:cNvPr>
          <p:cNvGrpSpPr/>
          <p:nvPr/>
        </p:nvGrpSpPr>
        <p:grpSpPr>
          <a:xfrm rot="5400000">
            <a:off x="-1947529" y="1947529"/>
            <a:ext cx="4238545" cy="343487"/>
            <a:chOff x="0" y="0"/>
            <a:chExt cx="1116325" cy="9046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70ADDE50-E057-8569-64C4-546A46F0D972}"/>
                </a:ext>
              </a:extLst>
            </p:cNvPr>
            <p:cNvSpPr/>
            <p:nvPr/>
          </p:nvSpPr>
          <p:spPr>
            <a:xfrm>
              <a:off x="0" y="0"/>
              <a:ext cx="1116324" cy="90466"/>
            </a:xfrm>
            <a:custGeom>
              <a:avLst/>
              <a:gdLst/>
              <a:ahLst/>
              <a:cxnLst/>
              <a:rect l="l" t="t" r="r" b="b"/>
              <a:pathLst>
                <a:path w="1116324" h="90466">
                  <a:moveTo>
                    <a:pt x="0" y="0"/>
                  </a:moveTo>
                  <a:lnTo>
                    <a:pt x="1116324" y="0"/>
                  </a:lnTo>
                  <a:lnTo>
                    <a:pt x="1116324" y="90466"/>
                  </a:lnTo>
                  <a:lnTo>
                    <a:pt x="0" y="90466"/>
                  </a:lnTo>
                  <a:close/>
                </a:path>
              </a:pathLst>
            </a:custGeom>
            <a:solidFill>
              <a:srgbClr val="4DE1C7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F8DAA863-88F9-BFBD-8B7C-B8918F3A47B4}"/>
                </a:ext>
              </a:extLst>
            </p:cNvPr>
            <p:cNvSpPr txBox="1"/>
            <p:nvPr/>
          </p:nvSpPr>
          <p:spPr>
            <a:xfrm>
              <a:off x="0" y="-38100"/>
              <a:ext cx="1116325" cy="1285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160048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7EFF6F57A6FF14D908319B3100EDB26" ma:contentTypeVersion="11" ma:contentTypeDescription="Crie um novo documento." ma:contentTypeScope="" ma:versionID="de2844f57d3aefddcb66bea25408144d">
  <xsd:schema xmlns:xsd="http://www.w3.org/2001/XMLSchema" xmlns:xs="http://www.w3.org/2001/XMLSchema" xmlns:p="http://schemas.microsoft.com/office/2006/metadata/properties" xmlns:ns2="2eb0be03-3007-4f2e-92d6-f43d7f6157bc" targetNamespace="http://schemas.microsoft.com/office/2006/metadata/properties" ma:root="true" ma:fieldsID="05aab8277a99c7b7f0327592244287d5" ns2:_="">
    <xsd:import namespace="2eb0be03-3007-4f2e-92d6-f43d7f6157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b0be03-3007-4f2e-92d6-f43d7f6157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Marcações de imagem" ma:readOnly="false" ma:fieldId="{5cf76f15-5ced-4ddc-b409-7134ff3c332f}" ma:taxonomyMulti="true" ma:sspId="ec1b4f35-4ec5-48d7-9fcb-2ebf400b8d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b0be03-3007-4f2e-92d6-f43d7f6157b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DF41527-3369-4544-AFCB-8C0B5C1A917B}"/>
</file>

<file path=customXml/itemProps2.xml><?xml version="1.0" encoding="utf-8"?>
<ds:datastoreItem xmlns:ds="http://schemas.openxmlformats.org/officeDocument/2006/customXml" ds:itemID="{D55D3D21-90DA-4571-994E-A7F25AC6FF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3AFCB5D-44C0-476F-B5B5-206A6E33D27A}">
  <ds:schemaRefs>
    <ds:schemaRef ds:uri="http://schemas.microsoft.com/office/2006/metadata/properties"/>
    <ds:schemaRef ds:uri="http://schemas.microsoft.com/office/infopath/2007/PartnerControls"/>
    <ds:schemaRef ds:uri="68b36977-3d0b-4277-a0b6-886338feaac5"/>
    <ds:schemaRef ds:uri="218da819-5eda-4320-8775-2a37a9ead0b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1093</Words>
  <Application>Microsoft Office PowerPoint</Application>
  <PresentationFormat>Personalizar</PresentationFormat>
  <Paragraphs>37</Paragraphs>
  <Slides>11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8" baseType="lpstr">
      <vt:lpstr>Arial Nova</vt:lpstr>
      <vt:lpstr>Arial</vt:lpstr>
      <vt:lpstr>Aptos</vt:lpstr>
      <vt:lpstr>Agrandir</vt:lpstr>
      <vt:lpstr>Arial Nova Bold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- Congresso</dc:title>
  <dc:creator>Win10</dc:creator>
  <cp:lastModifiedBy>Gustavo Canheu</cp:lastModifiedBy>
  <cp:revision>12</cp:revision>
  <dcterms:created xsi:type="dcterms:W3CDTF">2006-08-16T00:00:00Z</dcterms:created>
  <dcterms:modified xsi:type="dcterms:W3CDTF">2025-08-28T19:28:04Z</dcterms:modified>
  <dc:identifier>DAGuwxSwP7o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0x01010097EFF6F57A6FF14D908319B3100EDB26</vt:lpwstr>
  </property>
  <property fmtid="{D5CDD505-2E9C-101B-9397-08002B2CF9AE}" pid="3" name="MediaServiceImageTags">
    <vt:lpwstr/>
  </property>
</Properties>
</file>