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60" r:id="rId7"/>
    <p:sldId id="266" r:id="rId8"/>
    <p:sldId id="268" r:id="rId9"/>
    <p:sldId id="267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4" r:id="rId19"/>
  </p:sldIdLst>
  <p:sldSz cx="18288000" cy="10287000"/>
  <p:notesSz cx="6858000" cy="9144000"/>
  <p:embeddedFontLst>
    <p:embeddedFont>
      <p:font typeface="Agrandir" panose="020B0604020202020204" charset="0"/>
      <p:regular r:id="rId20"/>
    </p:embeddedFont>
    <p:embeddedFont>
      <p:font typeface="Arial Nova" panose="020B0504020202020204" pitchFamily="34" charset="0"/>
      <p:regular r:id="rId21"/>
      <p:bold r:id="rId22"/>
      <p:boldItalic r:id="rId23"/>
    </p:embeddedFont>
    <p:embeddedFont>
      <p:font typeface="Arial Nova Bold" panose="020B08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3" autoAdjust="0"/>
    <p:restoredTop sz="94626" autoAdjust="0"/>
  </p:normalViewPr>
  <p:slideViewPr>
    <p:cSldViewPr>
      <p:cViewPr varScale="1">
        <p:scale>
          <a:sx n="52" d="100"/>
          <a:sy n="52" d="100"/>
        </p:scale>
        <p:origin x="45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762000" y="3959361"/>
            <a:ext cx="10477500" cy="4106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9076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Inventário</a:t>
            </a:r>
            <a:r>
              <a:rPr lang="en-US" sz="9076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extrajudicial e </a:t>
            </a:r>
            <a:r>
              <a:rPr lang="en-US" sz="9076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incapaz</a:t>
            </a:r>
            <a:r>
              <a:rPr lang="en-US" sz="9076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056164" y="7971824"/>
            <a:ext cx="7033089" cy="1204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54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Carlos Elias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34BE-B3A0-6130-EC3F-52C98C007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8F6D9784-1D13-0E6C-4CA7-F5CDE8C197CF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D21D6B5-F111-D350-FBFF-06E2E7B12507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1AEB039-0564-8C2E-8460-045BB0468688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C51D6295-262D-5034-6EC3-6E746B15079F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9132A42-AF21-9520-572C-BA5EE9463477}"/>
              </a:ext>
            </a:extLst>
          </p:cNvPr>
          <p:cNvSpPr txBox="1"/>
          <p:nvPr/>
        </p:nvSpPr>
        <p:spPr>
          <a:xfrm>
            <a:off x="2034540" y="793462"/>
            <a:ext cx="14249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DINHEIRO DE MIRIM EM POUPANÇA</a:t>
            </a:r>
            <a:endParaRPr lang="en-US" sz="5599" b="1" i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ABE9B70-7144-4547-00AF-AF8F466D6E29}"/>
              </a:ext>
            </a:extLst>
          </p:cNvPr>
          <p:cNvSpPr txBox="1"/>
          <p:nvPr/>
        </p:nvSpPr>
        <p:spPr>
          <a:xfrm>
            <a:off x="503388" y="2781300"/>
            <a:ext cx="17403612" cy="557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LEI Nº 6.858/1980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1º (…)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§ 1º - As quotas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atribuídas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ficarão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depositadas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caderneta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poupança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rendendo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juros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correção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monetária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só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serão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disponíveis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após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completar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18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dezoito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)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anos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salvo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autorização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aquisição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imóvel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destinado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residência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família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dispêndio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necessário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subsistência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educação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(….)</a:t>
            </a:r>
          </a:p>
          <a:p>
            <a:pPr algn="ctr">
              <a:lnSpc>
                <a:spcPts val="2880"/>
              </a:lnSpc>
            </a:pPr>
            <a:r>
              <a:rPr lang="en-US" sz="2500" b="1" i="1" dirty="0">
                <a:latin typeface="Arial Nova"/>
                <a:ea typeface="Arial Nova"/>
                <a:cs typeface="Arial Nova"/>
                <a:sym typeface="Arial Nova"/>
              </a:rPr>
              <a:t>Versus</a:t>
            </a: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endParaRPr lang="en-US" sz="2500" b="1" i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Dispositivos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que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prestigiam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títulos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dívida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pública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federal: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usufruto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direitos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creditórios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1.395,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do Código Civil) ,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substituição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hipoteca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legal (art. 1.491 do Código Civil) ,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valores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pecuniários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oriundos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bem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família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1.715,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Código Civil)  e do capital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garantia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alimentos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indenizatórios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533, § 1º, do Código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Processo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Civil).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2977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9EEA8-B12B-02FA-0BCA-F7A5F569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C475B41A-6EAA-DD26-5DF2-28E41738202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C91038-706B-2B5D-68F0-EC6D5122FABA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A5F344A-19EB-0CED-9D64-0AEAE44674B6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E03D2D06-EBA8-BF37-C3B8-D8B1666AE242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9C90B74-71C7-F181-CDCC-6B0DAE44B38E}"/>
              </a:ext>
            </a:extLst>
          </p:cNvPr>
          <p:cNvSpPr txBox="1"/>
          <p:nvPr/>
        </p:nvSpPr>
        <p:spPr>
          <a:xfrm>
            <a:off x="2034540" y="424223"/>
            <a:ext cx="14249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DINHEIRO DO INCAPAZ</a:t>
            </a:r>
            <a:endParaRPr lang="en-US" sz="5599" b="1" i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28E38E9-0221-7330-EBAC-2510FA94B7CF}"/>
              </a:ext>
            </a:extLst>
          </p:cNvPr>
          <p:cNvSpPr txBox="1"/>
          <p:nvPr/>
        </p:nvSpPr>
        <p:spPr>
          <a:xfrm>
            <a:off x="442194" y="2052947"/>
            <a:ext cx="17403612" cy="818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LEI Nº 6.858/1980</a:t>
            </a:r>
          </a:p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(POUPANÇA)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1º (…)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§ 1º - As quotas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atribuídas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ficarão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depositadas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caderneta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poupança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rendendo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juros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correção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monetária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só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serão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disponíveis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após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completar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18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dezoito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)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anos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salvo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autorização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aquisição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imóvel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destinado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residência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família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dispêndio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necessário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subsistência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educação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(….)</a:t>
            </a:r>
          </a:p>
          <a:p>
            <a:pPr algn="ctr">
              <a:lnSpc>
                <a:spcPts val="2880"/>
              </a:lnSpc>
            </a:pPr>
            <a:r>
              <a:rPr lang="en-US" sz="2500" b="1" i="1" dirty="0">
                <a:latin typeface="Arial Nova"/>
                <a:ea typeface="Arial Nova"/>
                <a:cs typeface="Arial Nova"/>
                <a:sym typeface="Arial Nova"/>
              </a:rPr>
              <a:t>Versus</a:t>
            </a:r>
          </a:p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(TÍTULOS DA DÍVIDA PÚBLICA)</a:t>
            </a:r>
          </a:p>
          <a:p>
            <a:pPr algn="ctr">
              <a:lnSpc>
                <a:spcPts val="2880"/>
              </a:lnSpc>
            </a:pPr>
            <a:endParaRPr lang="en-US" sz="2500" b="1" i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Dispositivos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que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prestigiam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títulos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dívida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pública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federal: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usufruto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direitos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creditórios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1.395,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do Código Civil) ,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substituição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hipoteca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legal (art. 1.491 do Código Civil) ,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valores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pecuniários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oriundos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bem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família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1.715,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Código Civil)  e do capital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garantia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alimentos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indenizatórios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533, § 1º, do Código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Processo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Civil).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r>
              <a:rPr lang="en-US" sz="2500" b="1" i="1" dirty="0">
                <a:latin typeface="Arial Nova"/>
                <a:ea typeface="Arial Nova"/>
                <a:cs typeface="Arial Nova"/>
                <a:sym typeface="Arial Nova"/>
              </a:rPr>
              <a:t>Versus</a:t>
            </a:r>
          </a:p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(CONTA JUDICIAL)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Precedentes</a:t>
            </a: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11811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226C0-ECCB-23D3-5A7F-02B3D04A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F341E60-783D-3DAE-AAE0-D386A715728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3AF3DFC-FC74-5D19-9424-D4FDCE2D49D9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34A3C25-F660-E6BB-BD72-6C95D5CA709B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18D48117-80E0-C822-7BE0-F5E213BF5116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1B5DCD5-855B-4CDC-0BC2-B65749F3834C}"/>
              </a:ext>
            </a:extLst>
          </p:cNvPr>
          <p:cNvSpPr txBox="1"/>
          <p:nvPr/>
        </p:nvSpPr>
        <p:spPr>
          <a:xfrm>
            <a:off x="2034540" y="424223"/>
            <a:ext cx="14249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DINHEIRO DO INCAPAZ</a:t>
            </a:r>
            <a:endParaRPr lang="en-US" sz="5599" b="1" i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5029B889-652B-26B0-9593-390A6BC6AE2B}"/>
              </a:ext>
            </a:extLst>
          </p:cNvPr>
          <p:cNvSpPr txBox="1"/>
          <p:nvPr/>
        </p:nvSpPr>
        <p:spPr>
          <a:xfrm>
            <a:off x="442194" y="2052947"/>
            <a:ext cx="17403612" cy="855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LEI Nº 6.858/1980</a:t>
            </a:r>
          </a:p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(POUPANÇA)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1º (…)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§ 1º - As quotas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atribuídas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ficarão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depositadas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caderneta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poupança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rendendo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juros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correção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monetária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só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serão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disponíveis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após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completar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18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dezoito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)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anos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salvo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autorização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aquisição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imóvel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destinado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residência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família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dispêndio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necessário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subsistência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educação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(….)</a:t>
            </a:r>
          </a:p>
          <a:p>
            <a:pPr algn="ctr">
              <a:lnSpc>
                <a:spcPts val="2880"/>
              </a:lnSpc>
            </a:pPr>
            <a:r>
              <a:rPr lang="en-US" sz="2500" b="1" i="1" dirty="0">
                <a:latin typeface="Arial Nova"/>
                <a:ea typeface="Arial Nova"/>
                <a:cs typeface="Arial Nova"/>
                <a:sym typeface="Arial Nova"/>
              </a:rPr>
              <a:t>Versus</a:t>
            </a:r>
          </a:p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(TÍTULOS DA DÍVIDA PÚBLICA)</a:t>
            </a:r>
          </a:p>
          <a:p>
            <a:pPr algn="ctr">
              <a:lnSpc>
                <a:spcPts val="2880"/>
              </a:lnSpc>
            </a:pPr>
            <a:endParaRPr lang="en-US" sz="2500" b="1" i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Dispositivos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que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prestigiam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títulos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dívida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pública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federal: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usufruto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direitos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creditórios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1.395,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do Código Civil) ,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substituição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hipoteca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legal (art. 1.491 do Código Civil) ,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valores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pecuniários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oriundos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bem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família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1.715,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Código Civil)  e do capital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garantia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alimentos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indenizatórios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(art. 533, § 1º, do Código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Processo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Civil).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r>
              <a:rPr lang="en-US" sz="2500" b="1" i="1" dirty="0">
                <a:latin typeface="Arial Nova"/>
                <a:ea typeface="Arial Nova"/>
                <a:cs typeface="Arial Nova"/>
                <a:sym typeface="Arial Nova"/>
              </a:rPr>
              <a:t>Versus</a:t>
            </a:r>
          </a:p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(CONTA JUDICIAL)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2880"/>
              </a:lnSpc>
            </a:pP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Precedente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: 5ª Vara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Cível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– Mogi das Cruzes – TJSP,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Processo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nº 1010863-94.2014.8.26.0361, Juiz Gustavo Alexandre de Câmara Leal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Belluzzo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j. 16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março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2016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23169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2E94A-9011-92C4-30A0-8E9FA0205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72692075-902A-3BBD-7A09-4FD3195BE41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BC5E9D9-ACD9-04C6-CD03-D2262618EFAC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BC56771-10FB-6A08-3933-AF8AC375EF5E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1288C5A4-7EE5-17EA-3968-A5D128AD6A4E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E4FE805-D190-AB25-EE13-0DA89C4F3731}"/>
              </a:ext>
            </a:extLst>
          </p:cNvPr>
          <p:cNvSpPr txBox="1"/>
          <p:nvPr/>
        </p:nvSpPr>
        <p:spPr>
          <a:xfrm>
            <a:off x="2034540" y="424223"/>
            <a:ext cx="14249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DINHEIRO DO INCAPAZ</a:t>
            </a:r>
            <a:endParaRPr lang="en-US" sz="5599" b="1" i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72E09B3-BC53-DD41-7A12-C6ABA25EAC47}"/>
              </a:ext>
            </a:extLst>
          </p:cNvPr>
          <p:cNvSpPr txBox="1"/>
          <p:nvPr/>
        </p:nvSpPr>
        <p:spPr>
          <a:xfrm>
            <a:off x="442194" y="2052947"/>
            <a:ext cx="17403612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TRIBUNAL DE JUSTIÇA DO ESTADO DE SÃO PAULO COMARCA de Mogi das Cruzes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Foro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Mogi das Cruzes 5ª Vara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Cível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Avenida Candido Xavier de Almeida e Souza, 159, Vila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Partenio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cep 08780-210 - Mogi das Cruzes - SP 11-4799-8877 - E-mail: mogicruzes5cv@tjsp.jus.br 1010863-94.2014.8.26.0361 -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lauda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SENTENÇA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Processo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Digital nº: 1010863-94.2014.8.26.0361 Classe -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Assunto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Alvará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Judicial -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Levantamento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Valor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Requerente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: XXX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Requerido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: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XXXJuiz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(a)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Direito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: Dr (a). Gustavo Alexandre da Câmara Leal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Belluzzo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Vistos. XXX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XXXpleitearam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através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presente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PEDIDO DE ALVARÁ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levantamento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valores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depositados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contas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bancárias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recebidos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vida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pelo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respectivo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titular XXXX. (…) ISTO POSTO,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defiro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pedido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expedição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alvará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nome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requerentes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anotando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-se que o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pagamento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será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feito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cotas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iguais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, a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cada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beneficiário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e,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havendo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menores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, as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cotas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este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atribuídas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ficarão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depositadas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conta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judicial, à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ordem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disposição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deste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dirty="0" err="1">
                <a:latin typeface="Arial Nova"/>
                <a:ea typeface="Arial Nova"/>
                <a:cs typeface="Arial Nova"/>
                <a:sym typeface="Arial Nova"/>
              </a:rPr>
              <a:t>Juízo</a:t>
            </a: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Considerando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haver interesse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recursal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certifique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-se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desde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já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trânsito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julgado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sentença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cumprindo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-a.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Oportunamente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arquivem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-se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autos. PRIC. Mogi das Cruzes, 16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março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2016. Juiz (a)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Direito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DOCUMENTO ASSINADO DIGITALMENTE NOS TERMOS DA LEI 11.419/2006, CONFORME IMPRESSÃO À MARGEM DIREITA</a:t>
            </a:r>
          </a:p>
        </p:txBody>
      </p:sp>
    </p:spTree>
    <p:extLst>
      <p:ext uri="{BB962C8B-B14F-4D97-AF65-F5344CB8AC3E}">
        <p14:creationId xmlns:p14="http://schemas.microsoft.com/office/powerpoint/2010/main" val="1754807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A884-1137-5192-788C-E22599923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69F1E78-2D07-3D5A-5084-4A87126576AA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944B852-2CCE-0B2C-FE63-5466580B4A08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5D36E1F-314D-35E8-72BE-2D8CB9F3C11F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5258DAE8-E337-2BC8-CB39-B005F23EA1B6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3319561-67A3-CC1E-521D-2EADC3CBCFEA}"/>
              </a:ext>
            </a:extLst>
          </p:cNvPr>
          <p:cNvSpPr txBox="1"/>
          <p:nvPr/>
        </p:nvSpPr>
        <p:spPr>
          <a:xfrm>
            <a:off x="2034540" y="424223"/>
            <a:ext cx="142494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ESCROW ACCOUNT NOTARIAL</a:t>
            </a:r>
            <a:endParaRPr lang="en-US" sz="5599" b="1" i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76E10410-8856-061B-0E68-FD8905A09FC9}"/>
              </a:ext>
            </a:extLst>
          </p:cNvPr>
          <p:cNvSpPr txBox="1"/>
          <p:nvPr/>
        </p:nvSpPr>
        <p:spPr>
          <a:xfrm>
            <a:off x="442194" y="2052947"/>
            <a:ext cx="17403612" cy="4113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Similaridade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com </a:t>
            </a:r>
            <a:r>
              <a:rPr lang="en-US" sz="4000" b="1" i="1" dirty="0" err="1">
                <a:latin typeface="Arial Nova"/>
                <a:ea typeface="Arial Nova"/>
                <a:cs typeface="Arial Nova"/>
                <a:sym typeface="Arial Nova"/>
              </a:rPr>
              <a:t>conta</a:t>
            </a:r>
            <a:r>
              <a:rPr lang="en-US" sz="4000" b="1" i="1" dirty="0">
                <a:latin typeface="Arial Nova"/>
                <a:ea typeface="Arial Nova"/>
                <a:cs typeface="Arial Nova"/>
                <a:sym typeface="Arial Nova"/>
              </a:rPr>
              <a:t> judicial </a:t>
            </a:r>
            <a:r>
              <a:rPr lang="en-US" sz="4000" b="1" i="1" dirty="0" err="1">
                <a:latin typeface="Arial Nova"/>
                <a:ea typeface="Arial Nova"/>
                <a:cs typeface="Arial Nova"/>
                <a:sym typeface="Arial Nova"/>
              </a:rPr>
              <a:t>vinculada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Notário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: </a:t>
            </a:r>
            <a:r>
              <a:rPr lang="en-US" sz="4000" b="1" i="1" dirty="0">
                <a:latin typeface="Arial Nova"/>
                <a:ea typeface="Arial Nova"/>
                <a:cs typeface="Arial Nova"/>
                <a:sym typeface="Arial Nova"/>
              </a:rPr>
              <a:t>Keeper 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(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protetor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conta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) –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liberação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com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autorização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judicial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com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maioridade</a:t>
            </a: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Titularidade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conta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: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Colégio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Notarial </a:t>
            </a:r>
            <a:r>
              <a:rPr lang="en-US" sz="4000" b="1" i="1" dirty="0">
                <a:latin typeface="Arial Nova"/>
                <a:ea typeface="Arial Nova"/>
                <a:cs typeface="Arial Nova"/>
                <a:sym typeface="Arial Nova"/>
              </a:rPr>
              <a:t>vs</a:t>
            </a:r>
            <a:r>
              <a:rPr lang="en-US" sz="40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4000" b="1" dirty="0" err="1">
                <a:latin typeface="Arial Nova"/>
                <a:ea typeface="Arial Nova"/>
                <a:cs typeface="Arial Nova"/>
                <a:sym typeface="Arial Nova"/>
              </a:rPr>
              <a:t>Utente</a:t>
            </a: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Tx/>
              <a:buChar char="-"/>
            </a:pPr>
            <a:endParaRPr lang="en-US" sz="4000" b="1" dirty="0"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79487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208507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400" spc="24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SEUSITEAQUI.COM.BR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576461" y="8323586"/>
            <a:ext cx="3771795" cy="248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SEUINSTAGRAMAQUI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2345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OLA@SEUEMAILAQUI.COM.BR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544475"/>
            <a:chOff x="0" y="0"/>
            <a:chExt cx="4816593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4689135"/>
            <a:ext cx="1777745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Membro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Comissão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Juristas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de Reforma do CC</a:t>
            </a:r>
          </a:p>
          <a:p>
            <a:pPr algn="ctr"/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Pós-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Doutor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Direito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Civil (USP)</a:t>
            </a:r>
          </a:p>
          <a:p>
            <a:pPr algn="ctr"/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Doutor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mestre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bacharel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Direito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(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UnB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)</a:t>
            </a:r>
          </a:p>
          <a:p>
            <a:pPr algn="ctr"/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Professor de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Direito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Civil e de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Direito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Notarial e Registral,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advogado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parecerista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árbitro</a:t>
            </a:r>
            <a:endParaRPr lang="en-US" sz="4000" b="1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ctr"/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Consultor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Legislativo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Senado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Federal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Direito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Civil</a:t>
            </a:r>
          </a:p>
          <a:p>
            <a:pPr algn="ctr"/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Ex-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Advogado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União</a:t>
            </a:r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 (AGU) e Ex-Assessor de Ministro do STJ</a:t>
            </a:r>
          </a:p>
          <a:p>
            <a:pPr algn="ctr"/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E-mail: 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carloseliasdeoliveira@yahoo.com.br</a:t>
            </a:r>
            <a:endParaRPr lang="en-US" sz="4000" b="1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ctr"/>
            <a:r>
              <a:rPr lang="en-US" sz="4000" b="1" dirty="0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Instagram: @</a:t>
            </a:r>
            <a:r>
              <a:rPr lang="en-US" sz="4000" b="1" dirty="0" err="1">
                <a:solidFill>
                  <a:srgbClr val="545454"/>
                </a:solidFill>
                <a:latin typeface="Arial Nova"/>
                <a:ea typeface="Arial Nova"/>
                <a:cs typeface="Arial Nova"/>
                <a:sym typeface="Arial Nova"/>
              </a:rPr>
              <a:t>profcarloselias</a:t>
            </a:r>
            <a:endParaRPr lang="en-US" sz="4000" b="1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ctr"/>
            <a:endParaRPr lang="en-US" sz="4000" b="1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ctr"/>
            <a:endParaRPr lang="en-US" sz="4000" b="1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ctr"/>
            <a:endParaRPr lang="en-US" sz="4000" b="1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1965837"/>
            <a:ext cx="134493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en-US" sz="803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Carlos E. Elias de Oliveira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Imagem 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2B94D238-6B03-169E-25DA-90025D10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951"/>
            <a:ext cx="18024741" cy="2468886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D50A6CD8-DA61-ADE8-43D9-DC899C101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1" y="4749912"/>
            <a:ext cx="8439150" cy="3529098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56522F6A-3087-20AC-B882-B8C522D1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640" y="7987442"/>
            <a:ext cx="8610600" cy="2298686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D5ABB21D-345B-5F61-C952-844971662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041" y="2348935"/>
            <a:ext cx="8648700" cy="2468885"/>
          </a:xfrm>
          <a:prstGeom prst="rect">
            <a:avLst/>
          </a:prstGeom>
        </p:spPr>
      </p:pic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B3CF41BF-661F-1E53-B4DE-4191E310C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8423" y="4844486"/>
            <a:ext cx="8648700" cy="2495552"/>
          </a:xfrm>
          <a:prstGeom prst="rect">
            <a:avLst/>
          </a:prstGeom>
        </p:spPr>
      </p:pic>
      <p:pic>
        <p:nvPicPr>
          <p:cNvPr id="14" name="Imagem 13" descr="Texto&#10;&#10;Descrição gerada automaticamente">
            <a:extLst>
              <a:ext uri="{FF2B5EF4-FFF2-40B4-BE49-F238E27FC236}">
                <a16:creationId xmlns:a16="http://schemas.microsoft.com/office/drawing/2014/main" id="{29B99599-0A40-7B01-1A3E-987D410F4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358" y="7440272"/>
            <a:ext cx="8826833" cy="2822996"/>
          </a:xfrm>
          <a:prstGeom prst="rect">
            <a:avLst/>
          </a:prstGeom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8E9B67B4-6D84-08E1-EDF4-7BA458BD47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81032"/>
            <a:ext cx="859155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78BF3-7A51-53F5-0F1E-2C4E4B9D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03EEF0-693C-3B9E-31DB-7473C59342C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273EB7E-58C9-BA15-EFBD-DDC33102DEC1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5093C86-D127-71DC-48BD-0E2431025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BFB2BD7-6A57-53C4-466D-01193CB3829F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25E9EF-F6C5-9A93-F36B-01949298F201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961B9F8-F9B9-2CC5-93DD-E18605282A25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Imagem 18" descr="Texto&#10;&#10;Descrição gerada automaticamente">
            <a:extLst>
              <a:ext uri="{FF2B5EF4-FFF2-40B4-BE49-F238E27FC236}">
                <a16:creationId xmlns:a16="http://schemas.microsoft.com/office/drawing/2014/main" id="{B8C2B411-DD2C-6AC7-C494-99D2E7BF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53" y="4531050"/>
            <a:ext cx="15117695" cy="4424691"/>
          </a:xfrm>
          <a:prstGeom prst="rect">
            <a:avLst/>
          </a:prstGeom>
        </p:spPr>
      </p:pic>
      <p:pic>
        <p:nvPicPr>
          <p:cNvPr id="20" name="Imagem 19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58B651DC-EC1B-BD6E-6F48-3DFF0C9F0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153" y="1331259"/>
            <a:ext cx="15232367" cy="22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1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C4D15-B30F-C0FB-0C18-A6BD65BAC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AF6E54-70D3-F383-8CA4-88ED11C427C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528D38D-0547-0B61-C91E-17966523E3C8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1883D7-B9B4-A7FE-DE2A-30119D0C73B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16060F0-CC4E-18BB-C6A4-0CE00DC5493E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8689DBA-C109-B185-1C90-B93430110B34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19F99A5-473D-95AB-13A2-ABF0FDEC7142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Imagem 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E1E8A9E8-4408-9E82-D793-DBD38DDEF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390900"/>
            <a:ext cx="16692660" cy="26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17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7FF8F-8DDC-97E0-0166-A6E2A0DC3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6F0D5C-F663-84B3-DB81-F1D3EC7AECC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DE38D47-DA82-2ACA-A31A-3DA512934131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F3452C6-DF8B-28EA-DDCE-B1860393E1E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81A8A43E-9909-495F-4325-A836D269955E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1A9319D-0721-4447-B804-34E7E657CD82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E7FF714-68D9-EDDE-6698-09EEBFF8CEAA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Imagem 9" descr="Texto, Calendário&#10;&#10;Descrição gerada automaticamente">
            <a:extLst>
              <a:ext uri="{FF2B5EF4-FFF2-40B4-BE49-F238E27FC236}">
                <a16:creationId xmlns:a16="http://schemas.microsoft.com/office/drawing/2014/main" id="{82E49BA3-1747-F741-5BEC-5DFADF40C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9285"/>
            <a:ext cx="6195852" cy="9007106"/>
          </a:xfrm>
          <a:prstGeom prst="rect">
            <a:avLst/>
          </a:prstGeom>
        </p:spPr>
      </p:pic>
      <p:pic>
        <p:nvPicPr>
          <p:cNvPr id="16" name="Imagem 15" descr="Diagrama, Texto&#10;&#10;Descrição gerada automaticamente">
            <a:extLst>
              <a:ext uri="{FF2B5EF4-FFF2-40B4-BE49-F238E27FC236}">
                <a16:creationId xmlns:a16="http://schemas.microsoft.com/office/drawing/2014/main" id="{F2484F6E-02F3-C85A-57C6-E0FDD4837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2671" y="973133"/>
            <a:ext cx="6355773" cy="9094560"/>
          </a:xfrm>
          <a:prstGeom prst="rect">
            <a:avLst/>
          </a:prstGeom>
        </p:spPr>
      </p:pic>
      <p:pic>
        <p:nvPicPr>
          <p:cNvPr id="17" name="Imagem 1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64AF795-6DDF-850C-95B7-D4DC2F1A9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408" y="962505"/>
            <a:ext cx="6333960" cy="89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A613A-E9D2-9B4B-9D3C-1320552B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0C644F7-3A16-2170-A89F-A41F5EDE781D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1DDD9E6-CA7B-C695-7390-810E6297C3FE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1485DB3-B624-4ADE-4B35-EA4E91D4FE7C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1B1C6A12-FDD9-1CFF-3915-0478A4BCEC70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1B6BB2D-11C8-F4CD-FF9B-282E7674CD35}"/>
              </a:ext>
            </a:extLst>
          </p:cNvPr>
          <p:cNvSpPr txBox="1"/>
          <p:nvPr/>
        </p:nvSpPr>
        <p:spPr>
          <a:xfrm>
            <a:off x="2209800" y="971891"/>
            <a:ext cx="127659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Partilha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i="1" dirty="0">
                <a:latin typeface="Arial Nova Bold"/>
                <a:ea typeface="Arial Nova Bold"/>
                <a:cs typeface="Arial Nova Bold"/>
                <a:sym typeface="Arial Nova Bold"/>
              </a:rPr>
              <a:t>pro rata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e </a:t>
            </a:r>
            <a:r>
              <a:rPr lang="en-US" sz="5599" b="1" i="1" dirty="0">
                <a:latin typeface="Arial Nova Bold"/>
                <a:ea typeface="Arial Nova Bold"/>
                <a:cs typeface="Arial Nova Bold"/>
                <a:sym typeface="Arial Nova Bold"/>
              </a:rPr>
              <a:t>per rem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624E97AE-9C35-3852-0F88-B5E2611ED113}"/>
              </a:ext>
            </a:extLst>
          </p:cNvPr>
          <p:cNvSpPr txBox="1"/>
          <p:nvPr/>
        </p:nvSpPr>
        <p:spPr>
          <a:xfrm>
            <a:off x="876300" y="2174818"/>
            <a:ext cx="16535399" cy="7809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RESOLUÇÃO Nº 35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12-A.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inventário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poderá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ser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realizado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escritura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pública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ainda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que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inclua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interessado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incapaz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desde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que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pagamento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quinhão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hereditário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ocorra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ideal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um dos bens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inventariados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haja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manifestação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favorável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Ministério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Público.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incluído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Resolução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n. 571, de 26.8.2024)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§ 1º Na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hipótese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caput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artigo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é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vedada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prática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disposição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relativos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bens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direitos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interessado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incapaz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incluído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Resolução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n. 571, de 26.8.2024)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§ 2º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Havendo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nascituro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autor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herança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para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lavratura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termos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caput,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aguardar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-se-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á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registro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nascimento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com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indicação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parentalidade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comprovação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ter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nascido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com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vida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incluído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Resolução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n. 571, de 26.8.2024)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§ 3º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eficácia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escritura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pública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inventário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com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interessado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incapaz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dependerá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manifestação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favorável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Ministério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Público,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devendo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tabelião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notas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encaminhar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expediente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respectivo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representante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incluído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Resolução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n. 571, de 26.8.2024)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§ 4º Em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caso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impugnação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pelo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Ministério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Público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terceiro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interessado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procedimento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deverá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ser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submetido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à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apreciação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juízo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competente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 (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incluído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pela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Resolução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n. 571, de 26.8.2024)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37708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47368-31EE-1360-DDC0-022F93EA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031D92EA-87CE-DDDC-AAE4-4335A342B60A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CA53C05-67F3-D661-DD13-6D57D8C2597A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85E459C-D90C-F9FA-98D9-6EDB4CBE8ADE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9D0872BA-4B39-4061-9767-125DBACD6538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3289577-87DC-E6E2-A052-A19CDAA57FE2}"/>
              </a:ext>
            </a:extLst>
          </p:cNvPr>
          <p:cNvSpPr txBox="1"/>
          <p:nvPr/>
        </p:nvSpPr>
        <p:spPr>
          <a:xfrm>
            <a:off x="2034540" y="793462"/>
            <a:ext cx="142494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Autorização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judicial para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atos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além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mera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administração</a:t>
            </a:r>
            <a:endParaRPr lang="en-US" sz="5599" b="1" i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7BEFD5F-101D-1E3D-93ED-62ED1F8BFAE0}"/>
              </a:ext>
            </a:extLst>
          </p:cNvPr>
          <p:cNvSpPr txBox="1"/>
          <p:nvPr/>
        </p:nvSpPr>
        <p:spPr>
          <a:xfrm>
            <a:off x="503388" y="2781300"/>
            <a:ext cx="17403612" cy="557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CÓDIGO CIVIL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1.691.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podem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alienar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gravar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ônus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real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imóveis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filhos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contrair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nome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deles,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obrigações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que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ultrapassem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limites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simples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administração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salvo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necessidade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evidente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interesse da prole,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mediante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prévia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autorização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Podem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pleitear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declaração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nulidade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previstos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neste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artigo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: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I -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filhos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;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II -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herdeiros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;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III -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representante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legal.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1.750.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imóveis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pertencentes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sob tutela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somente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podem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ser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vendidos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quando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houver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manifesta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vantagem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mediante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prévia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avaliação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judicial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aprovação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1.781. As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regras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respeito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exercício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tutela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aplicam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-se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curatela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com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restrição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art. 1.772 e as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8781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2A8FA-74EA-F745-1AB9-F75BBACC1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5B9964D8-4853-D26A-4339-E02EDC700518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AA031C5-C69C-D84A-4B31-BF1423AA58A3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054FBA4-1146-E87E-7E3E-B47664502C31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B70C991E-DA58-74F7-B267-86DA4621F021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355ABB8-EBD4-52E0-4C93-ED49C1AAB8CC}"/>
              </a:ext>
            </a:extLst>
          </p:cNvPr>
          <p:cNvSpPr txBox="1"/>
          <p:nvPr/>
        </p:nvSpPr>
        <p:spPr>
          <a:xfrm>
            <a:off x="2034540" y="793462"/>
            <a:ext cx="142494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Autorização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judicial para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atos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além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da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mera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administração</a:t>
            </a:r>
            <a:endParaRPr lang="en-US" sz="5599" b="1" i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1755D074-FEBE-2C4F-0CFD-FCBE438C0A06}"/>
              </a:ext>
            </a:extLst>
          </p:cNvPr>
          <p:cNvSpPr txBox="1"/>
          <p:nvPr/>
        </p:nvSpPr>
        <p:spPr>
          <a:xfrm>
            <a:off x="503388" y="2781300"/>
            <a:ext cx="17403612" cy="557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500" dirty="0">
                <a:latin typeface="Arial Nova"/>
                <a:ea typeface="Arial Nova"/>
                <a:cs typeface="Arial Nova"/>
                <a:sym typeface="Arial Nova"/>
              </a:rPr>
              <a:t>CÓDIGO CIVIL</a:t>
            </a:r>
          </a:p>
          <a:p>
            <a:pPr algn="ctr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1.691.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podem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alienar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gravar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ônus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real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imóveis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filhos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contrair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nome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deles,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obrigações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que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ultrapassem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limites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simples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administração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salvo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necessidade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ou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evidente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interesse da prole,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mediante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prévia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autorização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Parágrafo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único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Podem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pleitear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declaração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nulidade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previstos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neste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artigo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: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I -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filhos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;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II -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herdeiros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;</a:t>
            </a: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III - 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representante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legal.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1.750.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imóveis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pertencentes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menores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sob tutela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somente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podem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ser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vendidos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quando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houver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manifesta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vantagem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mediante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prévia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avaliação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judicial 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aprovação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juiz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  <a:p>
            <a:pPr algn="just">
              <a:lnSpc>
                <a:spcPts val="2880"/>
              </a:lnSpc>
            </a:pPr>
            <a:endParaRPr lang="en-US" sz="2500" b="1" dirty="0"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Art. 1.781. As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regras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respeito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exercício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tutela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aplicam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-se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ao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curatela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, com a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restrição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do art. 1.772 e as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desta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500" b="1" dirty="0" err="1">
                <a:latin typeface="Arial Nova"/>
                <a:ea typeface="Arial Nova"/>
                <a:cs typeface="Arial Nova"/>
                <a:sym typeface="Arial Nova"/>
              </a:rPr>
              <a:t>Seção</a:t>
            </a:r>
            <a:r>
              <a:rPr lang="en-US" sz="2500" b="1" dirty="0"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091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customXml/itemProps3.xml><?xml version="1.0" encoding="utf-8"?>
<ds:datastoreItem xmlns:ds="http://schemas.openxmlformats.org/officeDocument/2006/customXml" ds:itemID="{EBDD4106-90B1-45DB-9A80-7B4C1395A42F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1449</Words>
  <Application>Microsoft Office PowerPoint</Application>
  <PresentationFormat>Personalizar</PresentationFormat>
  <Paragraphs>105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 Nova Bold</vt:lpstr>
      <vt:lpstr>Arial Nova</vt:lpstr>
      <vt:lpstr>Agrandir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Leonardo Freitas</cp:lastModifiedBy>
  <cp:revision>7</cp:revision>
  <dcterms:created xsi:type="dcterms:W3CDTF">2006-08-16T00:00:00Z</dcterms:created>
  <dcterms:modified xsi:type="dcterms:W3CDTF">2025-08-29T14:09:52Z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