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256" r:id="rId5"/>
    <p:sldId id="265" r:id="rId6"/>
    <p:sldId id="267" r:id="rId7"/>
    <p:sldId id="274" r:id="rId8"/>
    <p:sldId id="271" r:id="rId9"/>
    <p:sldId id="270" r:id="rId10"/>
    <p:sldId id="275" r:id="rId11"/>
    <p:sldId id="269" r:id="rId12"/>
    <p:sldId id="273" r:id="rId13"/>
    <p:sldId id="264" r:id="rId14"/>
  </p:sldIdLst>
  <p:sldSz cx="18288000" cy="10287000"/>
  <p:notesSz cx="6858000" cy="9144000"/>
  <p:embeddedFontLst>
    <p:embeddedFont>
      <p:font typeface="Agrandir" panose="020B0604020202020204" charset="0"/>
      <p:regular r:id="rId16"/>
    </p:embeddedFont>
    <p:embeddedFont>
      <p:font typeface="Arial Nova" panose="020B0504020202020204" pitchFamily="34" charset="0"/>
      <p:regular r:id="rId17"/>
      <p:bold r:id="rId18"/>
      <p:boldItalic r:id="rId19"/>
    </p:embeddedFont>
    <p:embeddedFont>
      <p:font typeface="Arial Nova Bold" panose="020B08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o Freitas" userId="f5e29b9b-6a26-418f-8322-2790ca5a4ead" providerId="ADAL" clId="{A7A55DC9-06EF-4E30-A7F7-56572C4852AD}"/>
    <pc:docChg chg="modSld">
      <pc:chgData name="Leonardo Freitas" userId="f5e29b9b-6a26-418f-8322-2790ca5a4ead" providerId="ADAL" clId="{A7A55DC9-06EF-4E30-A7F7-56572C4852AD}" dt="2025-08-29T14:24:19.538" v="42" actId="6549"/>
      <pc:docMkLst>
        <pc:docMk/>
      </pc:docMkLst>
      <pc:sldChg chg="modSp mod">
        <pc:chgData name="Leonardo Freitas" userId="f5e29b9b-6a26-418f-8322-2790ca5a4ead" providerId="ADAL" clId="{A7A55DC9-06EF-4E30-A7F7-56572C4852AD}" dt="2025-08-29T14:24:19.538" v="42" actId="6549"/>
        <pc:sldMkLst>
          <pc:docMk/>
          <pc:sldMk cId="0" sldId="256"/>
        </pc:sldMkLst>
        <pc:spChg chg="mod">
          <ac:chgData name="Leonardo Freitas" userId="f5e29b9b-6a26-418f-8322-2790ca5a4ead" providerId="ADAL" clId="{A7A55DC9-06EF-4E30-A7F7-56572C4852AD}" dt="2025-08-29T14:24:19.538" v="42" actId="6549"/>
          <ac:spMkLst>
            <pc:docMk/>
            <pc:sldMk cId="0" sldId="256"/>
            <ac:spMk id="23" creationId="{CEFB22E0-1741-1DE9-F4F7-B1ABC0B33B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BDCD0-01E6-42E9-BB92-CEB9DCBB7336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3537F-51CB-47EC-BDB4-900939B95D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650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537F-51CB-47EC-BDB4-900939B95D1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96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E7687-59D2-162C-FD29-637F87F0A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8A5AF64-557E-70EA-85D7-714A21840B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9A26BEF-5545-ADFD-94A9-223C750A5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48A4AE-E59B-C401-85A1-B08B913B9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537F-51CB-47EC-BDB4-900939B95D1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148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1DA04-0BF7-B274-4DB1-885917EDC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B412C60-8E85-1261-06C4-39A3381BC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9A3B4A8-68D3-4FF7-2273-11D60B772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812C2-D0E5-6A7E-8554-4831B48DF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537F-51CB-47EC-BDB4-900939B95D1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360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C1B7A-0E3B-48C9-78A0-0F4C9A4EB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611D34-BE7F-1D96-4FA0-1960F3456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4EB1BB4-1149-4F83-8499-3598237B5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23DF17-8D98-CDCE-983F-41B84D74A8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537F-51CB-47EC-BDB4-900939B95D1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821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36CF9-170B-2F7F-E385-8B5921F32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D26B0C-3EBD-610F-7291-9291EC816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7CF961-8383-EE26-8CF3-F207C4185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235579-624C-4C82-51ED-0004EE33E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537F-51CB-47EC-BDB4-900939B95D1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14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8C79F-B363-D328-9F4F-F5F52DDC8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9E0C0B0-FDB4-73A7-CBC2-2315CE974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D4B753-34CA-5AA1-5C41-3B892D062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59829C-1BF8-DC78-82A9-8DDA9BE3BB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537F-51CB-47EC-BDB4-900939B95D1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933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3BB93-18C3-9263-859A-67BD7DFA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F214755-EC82-679E-FB6E-B3ADD0406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B7E61A3-1944-2BDD-C3B4-340EEFA34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29B6B98-0747-C9A6-A4E4-9D626A92A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537F-51CB-47EC-BDB4-900939B95D1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7777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C14CD-1589-FDBF-260D-FB5640656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0668C1B-CF39-BD17-A202-526F9A5D6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8DD561-9F7E-B8E9-5F43-F64AAD2977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8ADAF1-F707-90C4-4940-FDF124C3D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3537F-51CB-47EC-BDB4-900939B95D1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86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671368" y="4536613"/>
            <a:ext cx="9643001" cy="2708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pt-BR" sz="9076" b="1" noProof="0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Nomeação de Inventariante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952325" y="7381284"/>
            <a:ext cx="16383000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5400" noProof="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Rita Bervig</a:t>
            </a:r>
          </a:p>
          <a:p>
            <a:pPr algn="l"/>
            <a:r>
              <a:rPr lang="pt-BR" sz="3600" noProof="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Presidente do Colégio Notarial do Brasil</a:t>
            </a:r>
          </a:p>
          <a:p>
            <a:pPr algn="l"/>
            <a:r>
              <a:rPr lang="pt-BR" sz="3600" noProof="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- Seção R</a:t>
            </a:r>
            <a:r>
              <a:rPr lang="pt-BR" sz="3600" dirty="0" err="1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io</a:t>
            </a:r>
            <a:r>
              <a:rPr lang="pt-BR" sz="36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 Grande do Sul (CNB/RS) </a:t>
            </a:r>
            <a:endParaRPr lang="pt-BR" sz="3600" noProof="0" dirty="0">
              <a:solidFill>
                <a:srgbClr val="FFFFFF"/>
              </a:solidFill>
              <a:latin typeface="Arial Nova" panose="020B0504020202020204" pitchFamily="34" charset="0"/>
              <a:ea typeface="Arial Nova Bold"/>
              <a:cs typeface="Arial Nova Bold"/>
              <a:sym typeface="Arial Nova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590780" y="4663493"/>
            <a:ext cx="13106440" cy="124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pt-BR" sz="13000" noProof="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OBRIGADA!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 noProof="0" dirty="0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 noProof="0" dirty="0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2F584FA-D7A1-3D04-AAA3-BD005337179C}"/>
              </a:ext>
            </a:extLst>
          </p:cNvPr>
          <p:cNvSpPr/>
          <p:nvPr/>
        </p:nvSpPr>
        <p:spPr>
          <a:xfrm>
            <a:off x="3051183" y="7353300"/>
            <a:ext cx="644681" cy="644681"/>
          </a:xfrm>
          <a:custGeom>
            <a:avLst/>
            <a:gdLst/>
            <a:ahLst/>
            <a:cxnLst/>
            <a:rect l="l" t="t" r="r" b="b"/>
            <a:pathLst>
              <a:path w="644681" h="644681">
                <a:moveTo>
                  <a:pt x="0" y="0"/>
                </a:moveTo>
                <a:lnTo>
                  <a:pt x="644681" y="0"/>
                </a:lnTo>
                <a:lnTo>
                  <a:pt x="644681" y="644682"/>
                </a:lnTo>
                <a:lnTo>
                  <a:pt x="0" y="644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3800458" y="7413792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8159783" y="7353300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E803B06-E62C-E085-28DB-2B2796F8D082}"/>
              </a:ext>
            </a:extLst>
          </p:cNvPr>
          <p:cNvSpPr txBox="1"/>
          <p:nvPr/>
        </p:nvSpPr>
        <p:spPr>
          <a:xfrm>
            <a:off x="1318661" y="8322737"/>
            <a:ext cx="4208507" cy="25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pt-BR" sz="2400" spc="240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7tabelionato.com</a:t>
            </a:r>
            <a:endParaRPr lang="pt-BR" sz="2400" spc="240" noProof="0" dirty="0">
              <a:solidFill>
                <a:srgbClr val="FFFFFF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6576461" y="8323586"/>
            <a:ext cx="3771795" cy="248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pt-BR" sz="2200" spc="220" noProof="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</a:t>
            </a:r>
            <a:r>
              <a:rPr lang="pt-BR" sz="2400" spc="220" noProof="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ritabervig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11518918" y="8329869"/>
            <a:ext cx="5234539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pt-BR" sz="2400" spc="220" noProof="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tabelia@7tabelionato.com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022AA-4A49-BB31-5FFC-424BDD10D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27B5709-FBB8-032D-6033-5C875FF83E5C}"/>
              </a:ext>
            </a:extLst>
          </p:cNvPr>
          <p:cNvGrpSpPr/>
          <p:nvPr/>
        </p:nvGrpSpPr>
        <p:grpSpPr>
          <a:xfrm>
            <a:off x="0" y="38100"/>
            <a:ext cx="18288000" cy="2557319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87BF886-650B-1773-79BE-8048F2481069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1DF4EE8-39E1-58BB-4E02-646907E9B5E5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3B88DDE-3B0F-A4D4-1697-C78B07EE554E}"/>
              </a:ext>
            </a:extLst>
          </p:cNvPr>
          <p:cNvSpPr/>
          <p:nvPr/>
        </p:nvSpPr>
        <p:spPr>
          <a:xfrm>
            <a:off x="0" y="38102"/>
            <a:ext cx="18288000" cy="255731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86183F0-5DB7-6AB8-253F-BF98FAFCF0D3}"/>
              </a:ext>
            </a:extLst>
          </p:cNvPr>
          <p:cNvSpPr/>
          <p:nvPr/>
        </p:nvSpPr>
        <p:spPr>
          <a:xfrm>
            <a:off x="0" y="108345"/>
            <a:ext cx="18288000" cy="207334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C3F55C3-F1AD-D3B5-ED27-6B69E4BE0309}"/>
              </a:ext>
            </a:extLst>
          </p:cNvPr>
          <p:cNvGrpSpPr/>
          <p:nvPr/>
        </p:nvGrpSpPr>
        <p:grpSpPr>
          <a:xfrm>
            <a:off x="0" y="2251933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79D8ECE-9E15-FD67-7F76-71E6CC10B54B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098227D-94B6-C762-9A36-870443CE99DE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 dirty="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CB4E1148-410C-521A-4EAC-2D360F94DDDC}"/>
              </a:ext>
            </a:extLst>
          </p:cNvPr>
          <p:cNvSpPr txBox="1"/>
          <p:nvPr/>
        </p:nvSpPr>
        <p:spPr>
          <a:xfrm>
            <a:off x="924761" y="4686300"/>
            <a:ext cx="16438473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4000" dirty="0"/>
              <a:t>	A escritura pública de inventário e partilha deve mencionar eventual </a:t>
            </a:r>
            <a:r>
              <a:rPr lang="pt-BR" sz="4000" b="1" dirty="0"/>
              <a:t>representante do espólio</a:t>
            </a:r>
            <a:r>
              <a:rPr lang="pt-BR" sz="4000" dirty="0"/>
              <a:t>, ou seja, </a:t>
            </a:r>
            <a:r>
              <a:rPr lang="pt-BR" sz="4000" b="1" dirty="0"/>
              <a:t>inventariante</a:t>
            </a:r>
            <a:r>
              <a:rPr lang="pt-BR" sz="4000" dirty="0"/>
              <a:t>. Trata-se de </a:t>
            </a:r>
            <a:r>
              <a:rPr lang="pt-BR" sz="4000" b="1" dirty="0"/>
              <a:t>requisito obrigatório</a:t>
            </a:r>
            <a:r>
              <a:rPr lang="pt-BR" sz="4000" dirty="0"/>
              <a:t>, já que o inventariante representará o espólio no cumprimento das obrigações ativas ou passivas pendentes, bem como cumprirá as obrigações ainda existentes. </a:t>
            </a:r>
          </a:p>
        </p:txBody>
      </p:sp>
    </p:spTree>
    <p:extLst>
      <p:ext uri="{BB962C8B-B14F-4D97-AF65-F5344CB8AC3E}">
        <p14:creationId xmlns:p14="http://schemas.microsoft.com/office/powerpoint/2010/main" val="561385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BB064-A3B2-EB39-10FB-E2C1B04BE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BB8CCAA-36F8-A7A4-0DE4-11B7C8BA2530}"/>
              </a:ext>
            </a:extLst>
          </p:cNvPr>
          <p:cNvGrpSpPr/>
          <p:nvPr/>
        </p:nvGrpSpPr>
        <p:grpSpPr>
          <a:xfrm>
            <a:off x="0" y="38100"/>
            <a:ext cx="18288000" cy="2557319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581E2C0-AB1C-9204-D124-8C9F0E85E072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8B840D1-B8F6-5C94-F426-A579087554AA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1E9803F-7564-FA1C-D99C-0C68D2170F25}"/>
              </a:ext>
            </a:extLst>
          </p:cNvPr>
          <p:cNvSpPr/>
          <p:nvPr/>
        </p:nvSpPr>
        <p:spPr>
          <a:xfrm>
            <a:off x="0" y="38102"/>
            <a:ext cx="18288000" cy="255731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194BDA2-F349-1FCE-2ED3-C0BFEF1B2B9A}"/>
              </a:ext>
            </a:extLst>
          </p:cNvPr>
          <p:cNvSpPr/>
          <p:nvPr/>
        </p:nvSpPr>
        <p:spPr>
          <a:xfrm>
            <a:off x="0" y="108345"/>
            <a:ext cx="18288000" cy="207334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998372C-1394-36ED-9167-64858DB22FA6}"/>
              </a:ext>
            </a:extLst>
          </p:cNvPr>
          <p:cNvGrpSpPr/>
          <p:nvPr/>
        </p:nvGrpSpPr>
        <p:grpSpPr>
          <a:xfrm>
            <a:off x="0" y="2240027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6596049-DF16-C2A0-9C5F-67B81BCECD77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1B9ED2C-3D91-0A48-4FB1-B92A1E0A14D7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 dirty="0"/>
            </a:p>
          </p:txBody>
        </p: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70DBDD16-88D5-E80A-478B-29F82CFD64A4}"/>
              </a:ext>
            </a:extLst>
          </p:cNvPr>
          <p:cNvSpPr txBox="1"/>
          <p:nvPr/>
        </p:nvSpPr>
        <p:spPr>
          <a:xfrm>
            <a:off x="325523" y="637342"/>
            <a:ext cx="16933777" cy="111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6600" b="1" noProof="0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Evolução na Desjudicialização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75563347-76A6-4CF1-7B8D-31B9218DB371}"/>
              </a:ext>
            </a:extLst>
          </p:cNvPr>
          <p:cNvSpPr txBox="1"/>
          <p:nvPr/>
        </p:nvSpPr>
        <p:spPr>
          <a:xfrm>
            <a:off x="361361" y="5844922"/>
            <a:ext cx="17560754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3800" dirty="0"/>
              <a:t>	Desde o início, a Resolução n.º 35/2007 já trazia este mecanismo. Posteriormente incorporado em SP pelo Provimento nº 33/2007/CGJSP.</a:t>
            </a:r>
          </a:p>
          <a:p>
            <a:pPr algn="just"/>
            <a:endParaRPr lang="pt-BR" sz="3800" dirty="0">
              <a:sym typeface="Arial Nova"/>
            </a:endParaRPr>
          </a:p>
          <a:p>
            <a:pPr algn="just"/>
            <a:endParaRPr lang="pt-BR" sz="4000" dirty="0">
              <a:sym typeface="Arial Nova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D439B156-6D22-0B8D-581D-15397619D590}"/>
              </a:ext>
            </a:extLst>
          </p:cNvPr>
          <p:cNvSpPr txBox="1"/>
          <p:nvPr/>
        </p:nvSpPr>
        <p:spPr>
          <a:xfrm>
            <a:off x="533400" y="3848100"/>
            <a:ext cx="17586154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4200" b="1" noProof="0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1º EVOLUÇÃO - </a:t>
            </a:r>
            <a:r>
              <a:rPr lang="pt-BR" sz="4200" b="1" u="sng" noProof="0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Dispensa de seguir a ordem prevista no CPC </a:t>
            </a:r>
            <a:r>
              <a:rPr lang="pt-BR" sz="4200" b="1" noProof="0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para nomeação do inventariante </a:t>
            </a:r>
          </a:p>
          <a:p>
            <a:pPr algn="l"/>
            <a:endParaRPr lang="pt-BR" sz="4200" b="1" noProof="0" dirty="0">
              <a:solidFill>
                <a:schemeClr val="tx2"/>
              </a:solidFill>
              <a:latin typeface="+mj-lt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22AC88D-433D-70AB-A527-372C1F1703CC}"/>
              </a:ext>
            </a:extLst>
          </p:cNvPr>
          <p:cNvSpPr txBox="1"/>
          <p:nvPr/>
        </p:nvSpPr>
        <p:spPr>
          <a:xfrm>
            <a:off x="376323" y="6715423"/>
            <a:ext cx="17560754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3800" dirty="0">
                <a:sym typeface="Arial Nov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36528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8F143-09C5-7858-C2DA-22EEDA6C2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09A99E7-3F60-6185-DBED-73BADDD872AE}"/>
              </a:ext>
            </a:extLst>
          </p:cNvPr>
          <p:cNvGrpSpPr/>
          <p:nvPr/>
        </p:nvGrpSpPr>
        <p:grpSpPr>
          <a:xfrm>
            <a:off x="0" y="38100"/>
            <a:ext cx="18288000" cy="2557319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69D9DC1-E1CE-10A0-7327-2D9B2CED44B4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2317BA4-2C9F-55C4-F265-8820737B18BB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7E2CB08-F9DA-DD48-A63C-1F41E3E82561}"/>
              </a:ext>
            </a:extLst>
          </p:cNvPr>
          <p:cNvSpPr/>
          <p:nvPr/>
        </p:nvSpPr>
        <p:spPr>
          <a:xfrm>
            <a:off x="0" y="38102"/>
            <a:ext cx="18288000" cy="255731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16C2E1C-7931-3A2A-CA20-DFFA3B421DAF}"/>
              </a:ext>
            </a:extLst>
          </p:cNvPr>
          <p:cNvSpPr/>
          <p:nvPr/>
        </p:nvSpPr>
        <p:spPr>
          <a:xfrm>
            <a:off x="0" y="108345"/>
            <a:ext cx="18288000" cy="207334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AD3C655C-45CB-65C4-A7E1-A2C6C92AFB19}"/>
              </a:ext>
            </a:extLst>
          </p:cNvPr>
          <p:cNvGrpSpPr/>
          <p:nvPr/>
        </p:nvGrpSpPr>
        <p:grpSpPr>
          <a:xfrm>
            <a:off x="0" y="2240027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E3E8DA1-4561-F6F0-413B-6B46A15986B8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664A9A1-5552-5896-FF5D-8BFADAE33507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 dirty="0"/>
            </a:p>
          </p:txBody>
        </p: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4D580F7F-FA61-47CC-86A9-1565B98772FC}"/>
              </a:ext>
            </a:extLst>
          </p:cNvPr>
          <p:cNvSpPr txBox="1"/>
          <p:nvPr/>
        </p:nvSpPr>
        <p:spPr>
          <a:xfrm>
            <a:off x="325523" y="637342"/>
            <a:ext cx="16933777" cy="111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6600" b="1" noProof="0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Evolução na Desjudicialização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EDE4A5E-25FD-693C-485C-9D618621C75F}"/>
              </a:ext>
            </a:extLst>
          </p:cNvPr>
          <p:cNvSpPr txBox="1"/>
          <p:nvPr/>
        </p:nvSpPr>
        <p:spPr>
          <a:xfrm>
            <a:off x="376323" y="4287441"/>
            <a:ext cx="1756075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4000" dirty="0">
                <a:sym typeface="Arial Nova"/>
              </a:rPr>
              <a:t>	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B911949D-0968-64CD-6761-EB0D1BEE1955}"/>
              </a:ext>
            </a:extLst>
          </p:cNvPr>
          <p:cNvSpPr txBox="1"/>
          <p:nvPr/>
        </p:nvSpPr>
        <p:spPr>
          <a:xfrm>
            <a:off x="325523" y="4686300"/>
            <a:ext cx="17560754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pt-BR" sz="3800" dirty="0"/>
          </a:p>
          <a:p>
            <a:pPr algn="just"/>
            <a:r>
              <a:rPr lang="pt-BR" sz="3800" dirty="0"/>
              <a:t>	*A Resolução n.º 45/2022/CNJ expressamente inovou autorizando o inventariante a utilizar valores do falecido em conta bancária para pagamento dos </a:t>
            </a:r>
            <a:r>
              <a:rPr lang="pt-BR" sz="3800" b="1" dirty="0"/>
              <a:t>emolumentos</a:t>
            </a:r>
            <a:r>
              <a:rPr lang="pt-BR" sz="3800" dirty="0"/>
              <a:t> e do </a:t>
            </a:r>
            <a:r>
              <a:rPr lang="pt-BR" sz="3800" b="1" dirty="0"/>
              <a:t>ITCMD</a:t>
            </a:r>
            <a:r>
              <a:rPr lang="pt-BR" sz="3800" dirty="0"/>
              <a:t>.</a:t>
            </a:r>
          </a:p>
          <a:p>
            <a:pPr algn="just"/>
            <a:endParaRPr lang="pt-BR" sz="3800" dirty="0"/>
          </a:p>
          <a:p>
            <a:pPr algn="just"/>
            <a:r>
              <a:rPr lang="pt-BR" sz="3800" dirty="0"/>
              <a:t>	*Já a Resolução n.º 571/2024, aperfeiçoou este mecanismo autorizando o “levantamento de quantias para pagamento </a:t>
            </a:r>
            <a:r>
              <a:rPr lang="pt-BR" sz="3800" b="1" dirty="0"/>
              <a:t>das suas despesas</a:t>
            </a:r>
            <a:r>
              <a:rPr lang="pt-BR" sz="3800" dirty="0"/>
              <a:t>”, tornando mais abrangente.</a:t>
            </a:r>
            <a:r>
              <a:rPr lang="pt-BR" sz="3800" dirty="0">
                <a:sym typeface="Arial Nova"/>
              </a:rPr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FFBC5E-8FE8-8BF5-CED4-9588A5CBB30E}"/>
              </a:ext>
            </a:extLst>
          </p:cNvPr>
          <p:cNvSpPr txBox="1"/>
          <p:nvPr/>
        </p:nvSpPr>
        <p:spPr>
          <a:xfrm>
            <a:off x="914400" y="3368010"/>
            <a:ext cx="17937077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4200" b="1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2</a:t>
            </a:r>
            <a:r>
              <a:rPr lang="pt-BR" sz="4200" b="1" noProof="0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º EVOLUÇÃO - </a:t>
            </a:r>
            <a:r>
              <a:rPr lang="pt-BR" sz="4200" b="1" u="sng" noProof="0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Levantamento de quantias</a:t>
            </a:r>
            <a:r>
              <a:rPr lang="pt-BR" sz="4200" b="1" noProof="0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 para pagamento das despesas.</a:t>
            </a:r>
          </a:p>
        </p:txBody>
      </p:sp>
    </p:spTree>
    <p:extLst>
      <p:ext uri="{BB962C8B-B14F-4D97-AF65-F5344CB8AC3E}">
        <p14:creationId xmlns:p14="http://schemas.microsoft.com/office/powerpoint/2010/main" val="228776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A9597-33C9-B9BB-56DB-88D87F04C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08894D7-D808-97AA-53E4-13FFCBB05E1A}"/>
              </a:ext>
            </a:extLst>
          </p:cNvPr>
          <p:cNvGrpSpPr/>
          <p:nvPr/>
        </p:nvGrpSpPr>
        <p:grpSpPr>
          <a:xfrm>
            <a:off x="0" y="38100"/>
            <a:ext cx="18288000" cy="2557319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19B9E0B-895B-DFF2-BFF0-1D63D327E292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E798598-EE5E-4C1D-83E4-31942E985474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4A9D1C0-ACB6-72BC-6AB4-C323E29BF648}"/>
              </a:ext>
            </a:extLst>
          </p:cNvPr>
          <p:cNvSpPr/>
          <p:nvPr/>
        </p:nvSpPr>
        <p:spPr>
          <a:xfrm>
            <a:off x="0" y="38102"/>
            <a:ext cx="18288000" cy="255731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D7CF332-7210-8E21-EBC6-1D205611245C}"/>
              </a:ext>
            </a:extLst>
          </p:cNvPr>
          <p:cNvSpPr/>
          <p:nvPr/>
        </p:nvSpPr>
        <p:spPr>
          <a:xfrm>
            <a:off x="0" y="108345"/>
            <a:ext cx="18288000" cy="207334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DE834282-2E09-502C-D884-B6A7DD534126}"/>
              </a:ext>
            </a:extLst>
          </p:cNvPr>
          <p:cNvGrpSpPr/>
          <p:nvPr/>
        </p:nvGrpSpPr>
        <p:grpSpPr>
          <a:xfrm>
            <a:off x="0" y="2251933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A83EB55-553D-8FE7-896F-C3ACBA76A165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BB063CD-9984-E54D-6AC7-A7A94B1D529F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 dirty="0"/>
            </a:p>
          </p:txBody>
        </p: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A46744A9-141F-33B2-50FE-DDACDB44FAD1}"/>
              </a:ext>
            </a:extLst>
          </p:cNvPr>
          <p:cNvSpPr txBox="1"/>
          <p:nvPr/>
        </p:nvSpPr>
        <p:spPr>
          <a:xfrm>
            <a:off x="325523" y="637342"/>
            <a:ext cx="16933777" cy="2345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39"/>
              </a:lnSpc>
            </a:pPr>
            <a:r>
              <a:rPr lang="pt-BR" sz="66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3º EVOLUÇÃO – Aspectos polêmicos!</a:t>
            </a:r>
          </a:p>
          <a:p>
            <a:pPr algn="l">
              <a:lnSpc>
                <a:spcPts val="9639"/>
              </a:lnSpc>
            </a:pPr>
            <a:endParaRPr lang="pt-BR" sz="6600" b="1" noProof="0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C9862685-B4E5-3646-C1EC-26C7B83564D2}"/>
              </a:ext>
            </a:extLst>
          </p:cNvPr>
          <p:cNvSpPr txBox="1"/>
          <p:nvPr/>
        </p:nvSpPr>
        <p:spPr>
          <a:xfrm>
            <a:off x="350923" y="4324945"/>
            <a:ext cx="17403677" cy="5632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3800" dirty="0"/>
              <a:t>	Em </a:t>
            </a:r>
            <a:r>
              <a:rPr lang="pt-BR" sz="3800" b="1" dirty="0"/>
              <a:t>regra geral </a:t>
            </a:r>
            <a:r>
              <a:rPr lang="pt-BR" sz="3800" dirty="0"/>
              <a:t>a alienação de imóvel de pessoa falecida depende de </a:t>
            </a:r>
            <a:r>
              <a:rPr lang="pt-BR" sz="3800" b="1" dirty="0"/>
              <a:t>ação própria de alvará judicial </a:t>
            </a:r>
            <a:r>
              <a:rPr lang="pt-BR" sz="3800" dirty="0"/>
              <a:t>(jurisdição voluntária), com todos os herdeiros representados. </a:t>
            </a:r>
          </a:p>
          <a:p>
            <a:pPr algn="just"/>
            <a:endParaRPr lang="pt-BR" sz="3800" dirty="0"/>
          </a:p>
          <a:p>
            <a:pPr algn="just"/>
            <a:r>
              <a:rPr lang="pt-BR" sz="3800" dirty="0"/>
              <a:t>	É requerida a expedição de alvará judicial, indicando o bem, o valor e se possível o interessado na aquisição, fundamentando os motivos da alienação e apontando a destinação do valor auferido com a venda (dívidas, ITCMD, emolumentos e outros).</a:t>
            </a:r>
          </a:p>
          <a:p>
            <a:pPr algn="just"/>
            <a:endParaRPr lang="pt-BR" sz="2400" dirty="0">
              <a:sym typeface="Arial Nova"/>
            </a:endParaRPr>
          </a:p>
          <a:p>
            <a:pPr algn="just"/>
            <a:r>
              <a:rPr lang="pt-BR" sz="3800" dirty="0">
                <a:sym typeface="Arial Nova"/>
              </a:rPr>
              <a:t>	*A </a:t>
            </a:r>
            <a:r>
              <a:rPr lang="pt-BR" sz="3800" b="1" dirty="0">
                <a:sym typeface="Arial Nova"/>
              </a:rPr>
              <a:t>Resolução n.º 571/2024 </a:t>
            </a:r>
            <a:r>
              <a:rPr lang="pt-BR" sz="3800" dirty="0">
                <a:sym typeface="Arial Nova"/>
              </a:rPr>
              <a:t>trouxe uma grande evolução na desjudicialização, </a:t>
            </a:r>
            <a:r>
              <a:rPr lang="pt-BR" sz="3800" b="1" dirty="0">
                <a:sym typeface="Arial Nova"/>
              </a:rPr>
              <a:t>possibilitando a alienação </a:t>
            </a:r>
            <a:r>
              <a:rPr lang="pt-BR" sz="3800" dirty="0">
                <a:sym typeface="Arial Nova"/>
              </a:rPr>
              <a:t>de móveis e imóveis de propriedade do espólio, </a:t>
            </a:r>
            <a:r>
              <a:rPr lang="pt-BR" sz="3800" b="1" dirty="0">
                <a:highlight>
                  <a:srgbClr val="FFFF00"/>
                </a:highlight>
                <a:sym typeface="Arial Nova"/>
              </a:rPr>
              <a:t>sem autorização judicial.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7996B0F5-B3DF-D331-3C28-C9CEE73F35DF}"/>
              </a:ext>
            </a:extLst>
          </p:cNvPr>
          <p:cNvSpPr txBox="1"/>
          <p:nvPr/>
        </p:nvSpPr>
        <p:spPr>
          <a:xfrm>
            <a:off x="1295398" y="2887956"/>
            <a:ext cx="1699260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t-BR" sz="4200" b="1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3</a:t>
            </a:r>
            <a:r>
              <a:rPr lang="pt-BR" sz="4200" b="1" noProof="0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º EVOLUÇÃO - </a:t>
            </a:r>
            <a:r>
              <a:rPr lang="pt-BR" sz="4200" b="1" u="sng" noProof="0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Alienação de imóvel</a:t>
            </a:r>
            <a:r>
              <a:rPr lang="pt-BR" sz="4200" b="1" noProof="0" dirty="0">
                <a:solidFill>
                  <a:schemeClr val="tx2"/>
                </a:solidFill>
                <a:latin typeface="+mj-lt"/>
                <a:ea typeface="Arial Nova Bold"/>
                <a:cs typeface="Arial Nova Bold"/>
                <a:sym typeface="Arial Nova Bold"/>
              </a:rPr>
              <a:t> pelo espólio representado pelo inventariante</a:t>
            </a:r>
          </a:p>
        </p:txBody>
      </p:sp>
    </p:spTree>
    <p:extLst>
      <p:ext uri="{BB962C8B-B14F-4D97-AF65-F5344CB8AC3E}">
        <p14:creationId xmlns:p14="http://schemas.microsoft.com/office/powerpoint/2010/main" val="3364877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89E0C-BFCC-CD69-A8AB-66D14EBD7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07D5A49-AE30-A781-D5B0-03D4EEA20F5B}"/>
              </a:ext>
            </a:extLst>
          </p:cNvPr>
          <p:cNvGrpSpPr/>
          <p:nvPr/>
        </p:nvGrpSpPr>
        <p:grpSpPr>
          <a:xfrm>
            <a:off x="0" y="38100"/>
            <a:ext cx="18288000" cy="2557319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E0C826D-2EA5-74E4-8BD9-258D073855CB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9BF52D4-43D3-EF74-FB93-7FF591CC2C54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72D7393-8F71-E467-0687-FB5517E12EB6}"/>
              </a:ext>
            </a:extLst>
          </p:cNvPr>
          <p:cNvSpPr/>
          <p:nvPr/>
        </p:nvSpPr>
        <p:spPr>
          <a:xfrm>
            <a:off x="0" y="38102"/>
            <a:ext cx="18288000" cy="255731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745D335-A806-CF83-C85E-5AA5F974F86B}"/>
              </a:ext>
            </a:extLst>
          </p:cNvPr>
          <p:cNvSpPr/>
          <p:nvPr/>
        </p:nvSpPr>
        <p:spPr>
          <a:xfrm>
            <a:off x="0" y="108345"/>
            <a:ext cx="18288000" cy="207334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99BBA30C-FED5-80CE-7331-3604027D6EBF}"/>
              </a:ext>
            </a:extLst>
          </p:cNvPr>
          <p:cNvGrpSpPr/>
          <p:nvPr/>
        </p:nvGrpSpPr>
        <p:grpSpPr>
          <a:xfrm>
            <a:off x="0" y="2251933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D181416-A5FC-EF85-D99C-6C8530B0769D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92325-A65B-76F0-830A-2B98E3831287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 dirty="0"/>
            </a:p>
          </p:txBody>
        </p: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3A92357E-F185-CE61-AD99-E0F473AFDA89}"/>
              </a:ext>
            </a:extLst>
          </p:cNvPr>
          <p:cNvSpPr txBox="1"/>
          <p:nvPr/>
        </p:nvSpPr>
        <p:spPr>
          <a:xfrm>
            <a:off x="325523" y="637342"/>
            <a:ext cx="16933777" cy="111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6600" b="1" noProof="0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3º EVOLUÇÃO – Aspectos polêmicos!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6997442E-84AF-5CBE-5064-F8056C905894}"/>
              </a:ext>
            </a:extLst>
          </p:cNvPr>
          <p:cNvSpPr txBox="1"/>
          <p:nvPr/>
        </p:nvSpPr>
        <p:spPr>
          <a:xfrm>
            <a:off x="477923" y="3513296"/>
            <a:ext cx="17276677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3800" b="1" dirty="0"/>
              <a:t>Resolução n.º 35/2007</a:t>
            </a:r>
          </a:p>
          <a:p>
            <a:pPr algn="just"/>
            <a:endParaRPr lang="pt-BR" sz="3800" b="1" dirty="0"/>
          </a:p>
          <a:p>
            <a:pPr algn="just"/>
            <a:r>
              <a:rPr lang="pt-BR" sz="3800" dirty="0"/>
              <a:t>Art. 11-A. O inventariante poderá ser autorizado, através de escritura pública, a alienar móveis e imóveis de propriedade do espólio, </a:t>
            </a:r>
            <a:r>
              <a:rPr lang="pt-BR" sz="3800" b="1" dirty="0"/>
              <a:t>independentemente de autorização judicial</a:t>
            </a:r>
            <a:r>
              <a:rPr lang="pt-BR" sz="3800" dirty="0"/>
              <a:t>, observado o seguinte: </a:t>
            </a:r>
          </a:p>
          <a:p>
            <a:pPr algn="just"/>
            <a:r>
              <a:rPr lang="pt-BR" sz="3800" dirty="0"/>
              <a:t>[...]</a:t>
            </a:r>
          </a:p>
          <a:p>
            <a:pPr algn="just"/>
            <a:r>
              <a:rPr lang="pt-BR" sz="3800" dirty="0"/>
              <a:t>VI – </a:t>
            </a:r>
            <a:r>
              <a:rPr lang="pt-BR" sz="3800" b="1" u="sng" dirty="0">
                <a:highlight>
                  <a:srgbClr val="FFFF00"/>
                </a:highlight>
              </a:rPr>
              <a:t>prestação de garantia</a:t>
            </a:r>
            <a:r>
              <a:rPr lang="pt-BR" sz="3800" u="sng" dirty="0">
                <a:highlight>
                  <a:srgbClr val="FFFF00"/>
                </a:highlight>
              </a:rPr>
              <a:t>, </a:t>
            </a:r>
            <a:r>
              <a:rPr lang="pt-BR" sz="3800" b="1" u="sng" dirty="0">
                <a:highlight>
                  <a:srgbClr val="FFFF00"/>
                </a:highlight>
              </a:rPr>
              <a:t>real ou fidejussória</a:t>
            </a:r>
            <a:r>
              <a:rPr lang="pt-BR" sz="3800" dirty="0"/>
              <a:t>, pelo inventariante quanto à destinação do produto da venda para o pagamento das despesas discriminadas na forma do inciso I deste artigo. </a:t>
            </a:r>
            <a:endParaRPr lang="pt-BR" sz="3800" dirty="0"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235496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E4398-A745-A6BE-3040-0599402FF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E8EE84F-EE94-6B8B-6A7E-EE8E9BE6D7D2}"/>
              </a:ext>
            </a:extLst>
          </p:cNvPr>
          <p:cNvGrpSpPr/>
          <p:nvPr/>
        </p:nvGrpSpPr>
        <p:grpSpPr>
          <a:xfrm>
            <a:off x="0" y="38100"/>
            <a:ext cx="18288000" cy="2557319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361806D-5EB4-785A-C906-391488B5AC72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DC3834C-9F25-8440-0962-6A432F655BB3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FE04B35-A97E-6A98-2AFA-6F56901FC942}"/>
              </a:ext>
            </a:extLst>
          </p:cNvPr>
          <p:cNvSpPr/>
          <p:nvPr/>
        </p:nvSpPr>
        <p:spPr>
          <a:xfrm>
            <a:off x="0" y="38102"/>
            <a:ext cx="18288000" cy="255731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839E052-CB12-367C-327F-6FFEAD0D5B36}"/>
              </a:ext>
            </a:extLst>
          </p:cNvPr>
          <p:cNvSpPr/>
          <p:nvPr/>
        </p:nvSpPr>
        <p:spPr>
          <a:xfrm>
            <a:off x="0" y="108345"/>
            <a:ext cx="18288000" cy="207334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B51DB80A-3A6F-3464-25A9-F98E0B2C64CE}"/>
              </a:ext>
            </a:extLst>
          </p:cNvPr>
          <p:cNvGrpSpPr/>
          <p:nvPr/>
        </p:nvGrpSpPr>
        <p:grpSpPr>
          <a:xfrm>
            <a:off x="0" y="2251933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4ED2F7A-828B-8F82-47EB-298B04BBEAF3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21FF6C8-DD56-4F77-5EEA-CFCF692FA83D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 dirty="0"/>
            </a:p>
          </p:txBody>
        </p: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002B7D5B-771C-A5B4-B963-D54E593D68FB}"/>
              </a:ext>
            </a:extLst>
          </p:cNvPr>
          <p:cNvSpPr txBox="1"/>
          <p:nvPr/>
        </p:nvSpPr>
        <p:spPr>
          <a:xfrm>
            <a:off x="325523" y="637342"/>
            <a:ext cx="16933777" cy="111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6600" b="1" noProof="0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3º EVOLUÇÃO – Aspectos polêmicos!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F5D822F-BF2B-8392-8E35-84C896C27B02}"/>
              </a:ext>
            </a:extLst>
          </p:cNvPr>
          <p:cNvSpPr txBox="1"/>
          <p:nvPr/>
        </p:nvSpPr>
        <p:spPr>
          <a:xfrm>
            <a:off x="505659" y="4180618"/>
            <a:ext cx="17276677" cy="452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200" dirty="0"/>
              <a:t>Há risco de ser realizada a venda dos bens e os herdeiros não concluírem o ato de inventário?</a:t>
            </a:r>
          </a:p>
          <a:p>
            <a:pPr algn="just"/>
            <a:r>
              <a:rPr lang="pt-BR" sz="4200" dirty="0"/>
              <a:t>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4200" dirty="0">
              <a:sym typeface="Arial Nova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200" dirty="0">
                <a:sym typeface="Arial Nova"/>
              </a:rPr>
              <a:t>É possível dispensar a garantia do Art. 11-A, inciso VI se todos os herdeiros estiverem de acordo?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4200" dirty="0">
              <a:sym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6013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069DF-9CF6-C050-C10D-3EABFB2A9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BDD99B4-87A6-BA69-7494-FFC75E519F0E}"/>
              </a:ext>
            </a:extLst>
          </p:cNvPr>
          <p:cNvGrpSpPr/>
          <p:nvPr/>
        </p:nvGrpSpPr>
        <p:grpSpPr>
          <a:xfrm>
            <a:off x="0" y="38100"/>
            <a:ext cx="18288000" cy="2557319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B2686A2-8156-D20E-EFF1-363717767EFD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BC564A5-D31F-389D-A197-E5007C8836E5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D9BBAF4-1021-6062-4360-0736F07D2D7C}"/>
              </a:ext>
            </a:extLst>
          </p:cNvPr>
          <p:cNvSpPr/>
          <p:nvPr/>
        </p:nvSpPr>
        <p:spPr>
          <a:xfrm>
            <a:off x="0" y="38102"/>
            <a:ext cx="18288000" cy="255731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4E7CFB9-65B3-1905-7DB5-9D557DFFFC4E}"/>
              </a:ext>
            </a:extLst>
          </p:cNvPr>
          <p:cNvSpPr/>
          <p:nvPr/>
        </p:nvSpPr>
        <p:spPr>
          <a:xfrm>
            <a:off x="0" y="108345"/>
            <a:ext cx="18288000" cy="207334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C931CBCE-89B4-E99D-0640-78EAC0104A25}"/>
              </a:ext>
            </a:extLst>
          </p:cNvPr>
          <p:cNvGrpSpPr/>
          <p:nvPr/>
        </p:nvGrpSpPr>
        <p:grpSpPr>
          <a:xfrm>
            <a:off x="0" y="2251933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063DCE2-077A-0F8D-EB43-708A28C7E019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DCCAC70-A3FE-2A61-0001-0D54E59B4123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 dirty="0"/>
            </a:p>
          </p:txBody>
        </p: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E7ADC5C6-7E0D-827E-870D-3B19A49E5836}"/>
              </a:ext>
            </a:extLst>
          </p:cNvPr>
          <p:cNvSpPr txBox="1"/>
          <p:nvPr/>
        </p:nvSpPr>
        <p:spPr>
          <a:xfrm>
            <a:off x="325523" y="637342"/>
            <a:ext cx="16933777" cy="111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6600" b="1" noProof="0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CONTA NOTARIAL – proposta </a:t>
            </a:r>
            <a:r>
              <a:rPr lang="pt-BR" sz="66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de solução</a:t>
            </a:r>
            <a:endParaRPr lang="pt-BR" sz="6600" b="1" noProof="0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BD59A61-3CB7-8220-9169-7B2FD102ABD6}"/>
              </a:ext>
            </a:extLst>
          </p:cNvPr>
          <p:cNvSpPr txBox="1"/>
          <p:nvPr/>
        </p:nvSpPr>
        <p:spPr>
          <a:xfrm>
            <a:off x="505659" y="3162516"/>
            <a:ext cx="17276677" cy="504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4400" b="1"/>
              <a:t>NOVIDADE - Minuta </a:t>
            </a:r>
            <a:r>
              <a:rPr lang="pt-BR" sz="4400" b="1" dirty="0"/>
              <a:t>da CGJ do TJ/RS: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4400" b="1" dirty="0"/>
          </a:p>
          <a:p>
            <a:pPr algn="just"/>
            <a:r>
              <a:rPr lang="pt-BR" sz="4000" dirty="0"/>
              <a:t>“ORIENTA aos Tabeliães de Notas que:</a:t>
            </a:r>
          </a:p>
          <a:p>
            <a:pPr algn="just"/>
            <a:r>
              <a:rPr lang="pt-BR" sz="4000" dirty="0"/>
              <a:t>[...]</a:t>
            </a:r>
          </a:p>
          <a:p>
            <a:pPr algn="just"/>
            <a:r>
              <a:rPr lang="pt-BR" sz="4000" dirty="0"/>
              <a:t>3 - as garantias que poderão ser prestadas poderão recair sobre bens móveis ou imóveis, de propriedade do inventariante, ou mesmo de terceiro, admitindo-se a constituição de penhor, hipoteca e fiança, </a:t>
            </a:r>
            <a:r>
              <a:rPr lang="pt-BR" sz="4000" b="1" dirty="0"/>
              <a:t>ou ainda, a utilização da conta notarial regulada pelo Provimento nº 197/2015-CNJ</a:t>
            </a:r>
            <a:r>
              <a:rPr lang="pt-BR" sz="40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30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7B4D4-B3B2-83F8-5216-85137C5A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B6A5734-49F5-DD52-23B4-21F847EF065F}"/>
              </a:ext>
            </a:extLst>
          </p:cNvPr>
          <p:cNvGrpSpPr/>
          <p:nvPr/>
        </p:nvGrpSpPr>
        <p:grpSpPr>
          <a:xfrm>
            <a:off x="0" y="38100"/>
            <a:ext cx="18288000" cy="2557319"/>
            <a:chOff x="0" y="0"/>
            <a:chExt cx="4816593" cy="11968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0019180-3861-A19D-5C12-FDFE244DBF7D}"/>
                </a:ext>
              </a:extLst>
            </p:cNvPr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D2EE3FB-CE44-83A8-41EB-7592F97CF180}"/>
                </a:ext>
              </a:extLst>
            </p:cNvPr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32ED3AC-0309-86C7-302D-A2BBE06488E3}"/>
              </a:ext>
            </a:extLst>
          </p:cNvPr>
          <p:cNvSpPr/>
          <p:nvPr/>
        </p:nvSpPr>
        <p:spPr>
          <a:xfrm>
            <a:off x="0" y="38102"/>
            <a:ext cx="18288000" cy="255731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3DF18B5-943A-4EBC-4088-891CF37E28C4}"/>
              </a:ext>
            </a:extLst>
          </p:cNvPr>
          <p:cNvSpPr/>
          <p:nvPr/>
        </p:nvSpPr>
        <p:spPr>
          <a:xfrm>
            <a:off x="0" y="108345"/>
            <a:ext cx="18288000" cy="2073345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</a:blip>
            <a:stretch>
              <a:fillRect l="-64812" t="-113745" r="-1892" b="-289399"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565627AF-DD5C-7F00-FF0B-883312699DE7}"/>
              </a:ext>
            </a:extLst>
          </p:cNvPr>
          <p:cNvGrpSpPr/>
          <p:nvPr/>
        </p:nvGrpSpPr>
        <p:grpSpPr>
          <a:xfrm>
            <a:off x="0" y="2251933"/>
            <a:ext cx="9144000" cy="343487"/>
            <a:chOff x="0" y="0"/>
            <a:chExt cx="2408296" cy="9046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C42C852-D455-4CC0-D9D9-2B8BA9E592B9}"/>
                </a:ext>
              </a:extLst>
            </p:cNvPr>
            <p:cNvSpPr/>
            <p:nvPr/>
          </p:nvSpPr>
          <p:spPr>
            <a:xfrm>
              <a:off x="0" y="0"/>
              <a:ext cx="2408296" cy="90466"/>
            </a:xfrm>
            <a:custGeom>
              <a:avLst/>
              <a:gdLst/>
              <a:ahLst/>
              <a:cxnLst/>
              <a:rect l="l" t="t" r="r" b="b"/>
              <a:pathLst>
                <a:path w="2408296" h="90466">
                  <a:moveTo>
                    <a:pt x="0" y="0"/>
                  </a:moveTo>
                  <a:lnTo>
                    <a:pt x="2408296" y="0"/>
                  </a:lnTo>
                  <a:lnTo>
                    <a:pt x="2408296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  <a:ln>
              <a:noFill/>
            </a:ln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5613A5-A867-3D76-C36D-AEC3B8AB9942}"/>
                </a:ext>
              </a:extLst>
            </p:cNvPr>
            <p:cNvSpPr txBox="1"/>
            <p:nvPr/>
          </p:nvSpPr>
          <p:spPr>
            <a:xfrm>
              <a:off x="0" y="-38100"/>
              <a:ext cx="2408296" cy="128566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pt-BR" noProof="0" dirty="0"/>
            </a:p>
          </p:txBody>
        </p:sp>
      </p:grpSp>
      <p:sp>
        <p:nvSpPr>
          <p:cNvPr id="6" name="TextBox 12">
            <a:extLst>
              <a:ext uri="{FF2B5EF4-FFF2-40B4-BE49-F238E27FC236}">
                <a16:creationId xmlns:a16="http://schemas.microsoft.com/office/drawing/2014/main" id="{C10E1696-9795-F940-CC44-C4BD43C60B84}"/>
              </a:ext>
            </a:extLst>
          </p:cNvPr>
          <p:cNvSpPr txBox="1"/>
          <p:nvPr/>
        </p:nvSpPr>
        <p:spPr>
          <a:xfrm>
            <a:off x="325523" y="637342"/>
            <a:ext cx="16933777" cy="1114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pt-BR" sz="6600" b="1" noProof="0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CONTA NOTARIAL – proposta </a:t>
            </a:r>
            <a:r>
              <a:rPr lang="pt-BR" sz="66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de solução</a:t>
            </a:r>
            <a:endParaRPr lang="pt-BR" sz="6600" b="1" noProof="0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906CA03-8DE3-1209-675A-285D20DB65E1}"/>
              </a:ext>
            </a:extLst>
          </p:cNvPr>
          <p:cNvSpPr txBox="1"/>
          <p:nvPr/>
        </p:nvSpPr>
        <p:spPr>
          <a:xfrm>
            <a:off x="505659" y="3162516"/>
            <a:ext cx="17276677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4000" dirty="0"/>
              <a:t>	Os adquirentes dos bens depositam o valor em uma CONTA NOTARIAL e o Tabelião libera as quantias para as finalidades </a:t>
            </a:r>
            <a:r>
              <a:rPr lang="pt-BR" sz="4000" b="1" dirty="0"/>
              <a:t>discriminadas</a:t>
            </a:r>
            <a:r>
              <a:rPr lang="pt-BR" sz="4000" dirty="0"/>
              <a:t> no </a:t>
            </a:r>
            <a:r>
              <a:rPr lang="pt-BR" sz="4000" b="1" dirty="0"/>
              <a:t>instrumento</a:t>
            </a:r>
            <a:r>
              <a:rPr lang="pt-BR" sz="4000" dirty="0"/>
              <a:t>, de acordo com o Inciso I do Art. 11-A.</a:t>
            </a:r>
          </a:p>
          <a:p>
            <a:pPr algn="just"/>
            <a:endParaRPr lang="pt-BR" sz="4000" dirty="0"/>
          </a:p>
          <a:p>
            <a:pPr algn="just"/>
            <a:r>
              <a:rPr lang="pt-BR" sz="4000" dirty="0"/>
              <a:t>	*Para instigar a </a:t>
            </a:r>
            <a:r>
              <a:rPr lang="pt-BR" sz="4000" b="1" dirty="0"/>
              <a:t>conclusão do inventário</a:t>
            </a:r>
            <a:r>
              <a:rPr lang="pt-BR" sz="4000" dirty="0"/>
              <a:t>, sugere-se que a </a:t>
            </a:r>
            <a:r>
              <a:rPr lang="pt-BR" sz="4000" b="1" dirty="0"/>
              <a:t>primeira condição seja o pagamento do ITCMD.</a:t>
            </a:r>
          </a:p>
          <a:p>
            <a:pPr algn="just"/>
            <a:endParaRPr lang="pt-BR" sz="4000" dirty="0"/>
          </a:p>
          <a:p>
            <a:pPr algn="just"/>
            <a:r>
              <a:rPr lang="pt-BR" sz="4000" dirty="0"/>
              <a:t>	*Após pagas </a:t>
            </a:r>
            <a:r>
              <a:rPr lang="pt-BR" sz="4000" b="1" dirty="0"/>
              <a:t>todas as despesas</a:t>
            </a:r>
            <a:r>
              <a:rPr lang="pt-BR" sz="4000" dirty="0"/>
              <a:t>, havendo valor remanescente na Conta Notarial, este será objeto de partilha.</a:t>
            </a:r>
          </a:p>
          <a:p>
            <a:pPr algn="just"/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798208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12D972-6DB2-4112-8DE7-D430E27DCA3B}"/>
</file>

<file path=customXml/itemProps2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619</Words>
  <Application>Microsoft Office PowerPoint</Application>
  <PresentationFormat>Personalizar</PresentationFormat>
  <Paragraphs>58</Paragraphs>
  <Slides>10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Arial Nova Bold</vt:lpstr>
      <vt:lpstr>Aptos</vt:lpstr>
      <vt:lpstr>Arial Nova</vt:lpstr>
      <vt:lpstr>Agrandir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Leonardo Freitas</cp:lastModifiedBy>
  <cp:revision>13</cp:revision>
  <dcterms:created xsi:type="dcterms:W3CDTF">2006-08-16T00:00:00Z</dcterms:created>
  <dcterms:modified xsi:type="dcterms:W3CDTF">2025-08-29T14:24:28Z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