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4"/>
  </p:sldMasterIdLst>
  <p:notesMasterIdLst>
    <p:notesMasterId r:id="rId13"/>
  </p:notesMasterIdLst>
  <p:sldIdLst>
    <p:sldId id="256" r:id="rId5"/>
    <p:sldId id="258" r:id="rId6"/>
    <p:sldId id="265" r:id="rId7"/>
    <p:sldId id="257" r:id="rId8"/>
    <p:sldId id="261" r:id="rId9"/>
    <p:sldId id="259" r:id="rId10"/>
    <p:sldId id="260" r:id="rId11"/>
    <p:sldId id="264" r:id="rId12"/>
  </p:sldIdLst>
  <p:sldSz cx="18288000" cy="10287000"/>
  <p:notesSz cx="6858000" cy="9144000"/>
  <p:embeddedFontLst>
    <p:embeddedFont>
      <p:font typeface="Agrandir" panose="020B0604020202020204" charset="0"/>
      <p:regular r:id="rId14"/>
    </p:embeddedFont>
    <p:embeddedFont>
      <p:font typeface="Arial Nova" panose="020B0504020202020204" pitchFamily="34" charset="0"/>
      <p:regular r:id="rId15"/>
      <p:bold r:id="rId16"/>
      <p:italic r:id="rId17"/>
      <p:boldItalic r:id="rId18"/>
    </p:embeddedFont>
    <p:embeddedFont>
      <p:font typeface="Arial Nova Bold" panose="020B0804020202020204" charset="0"/>
      <p:regular r:id="rId1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37A8A"/>
    <a:srgbClr val="9FC93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55" d="100"/>
          <a:sy n="55" d="100"/>
        </p:scale>
        <p:origin x="864" y="15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notesMaster" Target="notesMasters/notesMaster1.xml"/><Relationship Id="rId18" Type="http://schemas.openxmlformats.org/officeDocument/2006/relationships/font" Target="fonts/font5.fntdata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font" Target="fonts/font4.fntdata"/><Relationship Id="rId2" Type="http://schemas.openxmlformats.org/officeDocument/2006/relationships/customXml" Target="../customXml/item2.xml"/><Relationship Id="rId16" Type="http://schemas.openxmlformats.org/officeDocument/2006/relationships/font" Target="fonts/font3.fntdata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font" Target="fonts/font2.fntdata"/><Relationship Id="rId23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font" Target="fonts/font6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font" Target="fonts/font1.fntdata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2BB01FE-28E4-4F0B-A0EF-36A58AB2EBBA}" type="datetimeFigureOut">
              <a:rPr lang="pt-BR" smtClean="0"/>
              <a:t>27/08/2025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4DB1D3D-0F51-4CE5-914A-796D3E7442E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430320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DB1D3D-0F51-4CE5-914A-796D3E7442E5}" type="slidenum">
              <a:rPr lang="pt-BR" smtClean="0"/>
              <a:t>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358427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8/27/2025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6.png"/><Relationship Id="rId7" Type="http://schemas.openxmlformats.org/officeDocument/2006/relationships/image" Target="../media/image8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2.svg"/><Relationship Id="rId5" Type="http://schemas.openxmlformats.org/officeDocument/2006/relationships/image" Target="../media/image2.png"/><Relationship Id="rId10" Type="http://schemas.openxmlformats.org/officeDocument/2006/relationships/image" Target="../media/image11.png"/><Relationship Id="rId4" Type="http://schemas.openxmlformats.org/officeDocument/2006/relationships/image" Target="../media/image4.png"/><Relationship Id="rId9" Type="http://schemas.openxmlformats.org/officeDocument/2006/relationships/image" Target="../media/image10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D9CA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m 21" descr="Padrão do plano de fundo&#10;&#10;O conteúdo gerado por IA pode estar incorreto.">
            <a:extLst>
              <a:ext uri="{FF2B5EF4-FFF2-40B4-BE49-F238E27FC236}">
                <a16:creationId xmlns:a16="http://schemas.microsoft.com/office/drawing/2014/main" id="{1F004F2C-3D90-01F1-EC3C-D08E73A0CA8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" y="98"/>
            <a:ext cx="18287650" cy="10286803"/>
          </a:xfrm>
          <a:prstGeom prst="rect">
            <a:avLst/>
          </a:prstGeom>
        </p:spPr>
      </p:pic>
      <p:sp>
        <p:nvSpPr>
          <p:cNvPr id="16" name="Freeform 8">
            <a:extLst>
              <a:ext uri="{FF2B5EF4-FFF2-40B4-BE49-F238E27FC236}">
                <a16:creationId xmlns:a16="http://schemas.microsoft.com/office/drawing/2014/main" id="{66301F20-07F1-0E48-8288-B770484F843B}"/>
              </a:ext>
            </a:extLst>
          </p:cNvPr>
          <p:cNvSpPr/>
          <p:nvPr/>
        </p:nvSpPr>
        <p:spPr>
          <a:xfrm>
            <a:off x="1028700" y="1028700"/>
            <a:ext cx="4142126" cy="2899488"/>
          </a:xfrm>
          <a:custGeom>
            <a:avLst/>
            <a:gdLst/>
            <a:ahLst/>
            <a:cxnLst/>
            <a:rect l="l" t="t" r="r" b="b"/>
            <a:pathLst>
              <a:path w="4142126" h="2899488">
                <a:moveTo>
                  <a:pt x="0" y="0"/>
                </a:moveTo>
                <a:lnTo>
                  <a:pt x="4142126" y="0"/>
                </a:lnTo>
                <a:lnTo>
                  <a:pt x="4142126" y="2899488"/>
                </a:lnTo>
                <a:lnTo>
                  <a:pt x="0" y="289948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grpSp>
        <p:nvGrpSpPr>
          <p:cNvPr id="17" name="Group 9">
            <a:extLst>
              <a:ext uri="{FF2B5EF4-FFF2-40B4-BE49-F238E27FC236}">
                <a16:creationId xmlns:a16="http://schemas.microsoft.com/office/drawing/2014/main" id="{E3890E31-ECFA-52D4-CF4B-31B68E3B8F54}"/>
              </a:ext>
            </a:extLst>
          </p:cNvPr>
          <p:cNvGrpSpPr>
            <a:grpSpLocks noChangeAspect="1"/>
          </p:cNvGrpSpPr>
          <p:nvPr/>
        </p:nvGrpSpPr>
        <p:grpSpPr>
          <a:xfrm>
            <a:off x="10714794" y="324256"/>
            <a:ext cx="7194152" cy="9638488"/>
            <a:chOff x="0" y="0"/>
            <a:chExt cx="3816350" cy="5113020"/>
          </a:xfrm>
        </p:grpSpPr>
        <p:sp>
          <p:nvSpPr>
            <p:cNvPr id="18" name="Freeform 10">
              <a:extLst>
                <a:ext uri="{FF2B5EF4-FFF2-40B4-BE49-F238E27FC236}">
                  <a16:creationId xmlns:a16="http://schemas.microsoft.com/office/drawing/2014/main" id="{C49BC267-77BA-158B-73C1-DDD678C2DBD9}"/>
                </a:ext>
              </a:extLst>
            </p:cNvPr>
            <p:cNvSpPr/>
            <p:nvPr/>
          </p:nvSpPr>
          <p:spPr>
            <a:xfrm>
              <a:off x="-22860" y="-5080"/>
              <a:ext cx="3850640" cy="5156200"/>
            </a:xfrm>
            <a:custGeom>
              <a:avLst/>
              <a:gdLst/>
              <a:ahLst/>
              <a:cxnLst/>
              <a:rect l="l" t="t" r="r" b="b"/>
              <a:pathLst>
                <a:path w="3850640" h="5156200">
                  <a:moveTo>
                    <a:pt x="1311910" y="2552700"/>
                  </a:moveTo>
                  <a:cubicBezTo>
                    <a:pt x="1311910" y="2346960"/>
                    <a:pt x="1313180" y="2141220"/>
                    <a:pt x="1311910" y="1935480"/>
                  </a:cubicBezTo>
                  <a:cubicBezTo>
                    <a:pt x="1310640" y="1535430"/>
                    <a:pt x="1031240" y="1253490"/>
                    <a:pt x="631190" y="1243330"/>
                  </a:cubicBezTo>
                  <a:cubicBezTo>
                    <a:pt x="289560" y="1225550"/>
                    <a:pt x="26670" y="934720"/>
                    <a:pt x="44450" y="591820"/>
                  </a:cubicBezTo>
                  <a:cubicBezTo>
                    <a:pt x="60960" y="271780"/>
                    <a:pt x="320040" y="16510"/>
                    <a:pt x="640080" y="5080"/>
                  </a:cubicBezTo>
                  <a:cubicBezTo>
                    <a:pt x="976630" y="2540"/>
                    <a:pt x="1250950" y="273050"/>
                    <a:pt x="1259840" y="613410"/>
                  </a:cubicBezTo>
                  <a:cubicBezTo>
                    <a:pt x="1268730" y="1009650"/>
                    <a:pt x="1541780" y="1283970"/>
                    <a:pt x="1938020" y="1296670"/>
                  </a:cubicBezTo>
                  <a:cubicBezTo>
                    <a:pt x="2288540" y="1308100"/>
                    <a:pt x="2547620" y="1573530"/>
                    <a:pt x="2548890" y="1925320"/>
                  </a:cubicBezTo>
                  <a:cubicBezTo>
                    <a:pt x="2550160" y="2340610"/>
                    <a:pt x="2548890" y="2757170"/>
                    <a:pt x="2548890" y="3172460"/>
                  </a:cubicBezTo>
                  <a:cubicBezTo>
                    <a:pt x="2548890" y="3587750"/>
                    <a:pt x="2824480" y="3867150"/>
                    <a:pt x="3235960" y="3881120"/>
                  </a:cubicBezTo>
                  <a:cubicBezTo>
                    <a:pt x="3577590" y="3884930"/>
                    <a:pt x="3850640" y="4165600"/>
                    <a:pt x="3846830" y="4507230"/>
                  </a:cubicBezTo>
                  <a:cubicBezTo>
                    <a:pt x="3843020" y="4848860"/>
                    <a:pt x="3562350" y="5121910"/>
                    <a:pt x="3220720" y="5118100"/>
                  </a:cubicBezTo>
                  <a:cubicBezTo>
                    <a:pt x="2884170" y="5118100"/>
                    <a:pt x="2612390" y="4847590"/>
                    <a:pt x="2603500" y="4505960"/>
                  </a:cubicBezTo>
                  <a:cubicBezTo>
                    <a:pt x="2594610" y="4116069"/>
                    <a:pt x="2315210" y="3835400"/>
                    <a:pt x="1927860" y="3825239"/>
                  </a:cubicBezTo>
                  <a:cubicBezTo>
                    <a:pt x="1577340" y="3817619"/>
                    <a:pt x="1315720" y="3552189"/>
                    <a:pt x="1313180" y="3200399"/>
                  </a:cubicBezTo>
                  <a:cubicBezTo>
                    <a:pt x="1310640" y="2984500"/>
                    <a:pt x="1313180" y="2768600"/>
                    <a:pt x="1311910" y="2552700"/>
                  </a:cubicBezTo>
                  <a:lnTo>
                    <a:pt x="1311910" y="2552700"/>
                  </a:lnTo>
                  <a:close/>
                  <a:moveTo>
                    <a:pt x="3840480" y="1916430"/>
                  </a:moveTo>
                  <a:lnTo>
                    <a:pt x="3840480" y="3187700"/>
                  </a:lnTo>
                  <a:cubicBezTo>
                    <a:pt x="3839210" y="3549650"/>
                    <a:pt x="3571240" y="3826510"/>
                    <a:pt x="3220720" y="3825240"/>
                  </a:cubicBezTo>
                  <a:cubicBezTo>
                    <a:pt x="2870200" y="3823971"/>
                    <a:pt x="2604770" y="3549650"/>
                    <a:pt x="2603500" y="3191510"/>
                  </a:cubicBezTo>
                  <a:cubicBezTo>
                    <a:pt x="2603500" y="2335530"/>
                    <a:pt x="2603500" y="1479550"/>
                    <a:pt x="2604770" y="624840"/>
                  </a:cubicBezTo>
                  <a:cubicBezTo>
                    <a:pt x="2602230" y="284480"/>
                    <a:pt x="2876550" y="5080"/>
                    <a:pt x="3216910" y="2540"/>
                  </a:cubicBezTo>
                  <a:cubicBezTo>
                    <a:pt x="3522980" y="0"/>
                    <a:pt x="3783330" y="220980"/>
                    <a:pt x="3831590" y="523240"/>
                  </a:cubicBezTo>
                  <a:cubicBezTo>
                    <a:pt x="3837940" y="563880"/>
                    <a:pt x="3840480" y="605790"/>
                    <a:pt x="3839210" y="646430"/>
                  </a:cubicBezTo>
                  <a:cubicBezTo>
                    <a:pt x="3840480" y="1070610"/>
                    <a:pt x="3841750" y="1493520"/>
                    <a:pt x="3840480" y="1916430"/>
                  </a:cubicBezTo>
                  <a:close/>
                  <a:moveTo>
                    <a:pt x="643890" y="2585720"/>
                  </a:moveTo>
                  <a:cubicBezTo>
                    <a:pt x="982980" y="2589530"/>
                    <a:pt x="1252220" y="2860040"/>
                    <a:pt x="1259840" y="3206750"/>
                  </a:cubicBezTo>
                  <a:cubicBezTo>
                    <a:pt x="1266190" y="3517900"/>
                    <a:pt x="1456690" y="3771900"/>
                    <a:pt x="1752600" y="3854450"/>
                  </a:cubicBezTo>
                  <a:cubicBezTo>
                    <a:pt x="1816100" y="3870960"/>
                    <a:pt x="1880870" y="3878580"/>
                    <a:pt x="1946910" y="3879850"/>
                  </a:cubicBezTo>
                  <a:cubicBezTo>
                    <a:pt x="2273300" y="3893820"/>
                    <a:pt x="2534920" y="4147820"/>
                    <a:pt x="2548890" y="4467860"/>
                  </a:cubicBezTo>
                  <a:cubicBezTo>
                    <a:pt x="2565400" y="4795520"/>
                    <a:pt x="2322830" y="5078730"/>
                    <a:pt x="1996440" y="5114290"/>
                  </a:cubicBezTo>
                  <a:cubicBezTo>
                    <a:pt x="1635760" y="5156200"/>
                    <a:pt x="1324610" y="4878070"/>
                    <a:pt x="1313180" y="4499610"/>
                  </a:cubicBezTo>
                  <a:cubicBezTo>
                    <a:pt x="1303020" y="4216400"/>
                    <a:pt x="1174750" y="4006850"/>
                    <a:pt x="916940" y="3890010"/>
                  </a:cubicBezTo>
                  <a:cubicBezTo>
                    <a:pt x="830580" y="3849370"/>
                    <a:pt x="727710" y="3832860"/>
                    <a:pt x="631190" y="3827780"/>
                  </a:cubicBezTo>
                  <a:cubicBezTo>
                    <a:pt x="308610" y="3812540"/>
                    <a:pt x="49530" y="3572510"/>
                    <a:pt x="25400" y="3256280"/>
                  </a:cubicBezTo>
                  <a:cubicBezTo>
                    <a:pt x="0" y="2938780"/>
                    <a:pt x="219710" y="2653030"/>
                    <a:pt x="533400" y="2597150"/>
                  </a:cubicBezTo>
                  <a:cubicBezTo>
                    <a:pt x="570230" y="2590800"/>
                    <a:pt x="607060" y="2589530"/>
                    <a:pt x="643890" y="2585720"/>
                  </a:cubicBezTo>
                  <a:close/>
                  <a:moveTo>
                    <a:pt x="24130" y="1913890"/>
                  </a:moveTo>
                  <a:cubicBezTo>
                    <a:pt x="25400" y="1572260"/>
                    <a:pt x="302260" y="1295400"/>
                    <a:pt x="643890" y="1296670"/>
                  </a:cubicBezTo>
                  <a:cubicBezTo>
                    <a:pt x="985520" y="1297940"/>
                    <a:pt x="1262380" y="1574800"/>
                    <a:pt x="1261110" y="1916430"/>
                  </a:cubicBezTo>
                  <a:cubicBezTo>
                    <a:pt x="1259840" y="2258060"/>
                    <a:pt x="984250" y="2533650"/>
                    <a:pt x="642620" y="2533650"/>
                  </a:cubicBezTo>
                  <a:cubicBezTo>
                    <a:pt x="300990" y="2533650"/>
                    <a:pt x="24130" y="2256790"/>
                    <a:pt x="24130" y="1915160"/>
                  </a:cubicBezTo>
                  <a:cubicBezTo>
                    <a:pt x="24130" y="1915160"/>
                    <a:pt x="24130" y="1913890"/>
                    <a:pt x="24130" y="1913890"/>
                  </a:cubicBezTo>
                  <a:close/>
                  <a:moveTo>
                    <a:pt x="1931670" y="5080"/>
                  </a:moveTo>
                  <a:cubicBezTo>
                    <a:pt x="1588770" y="3810"/>
                    <a:pt x="1310640" y="279400"/>
                    <a:pt x="1309370" y="622300"/>
                  </a:cubicBezTo>
                  <a:cubicBezTo>
                    <a:pt x="1308100" y="965200"/>
                    <a:pt x="1583690" y="1243330"/>
                    <a:pt x="1926590" y="1244600"/>
                  </a:cubicBezTo>
                  <a:cubicBezTo>
                    <a:pt x="2269490" y="1245870"/>
                    <a:pt x="2547620" y="970280"/>
                    <a:pt x="2548890" y="627380"/>
                  </a:cubicBezTo>
                  <a:cubicBezTo>
                    <a:pt x="2548890" y="624840"/>
                    <a:pt x="2548890" y="623570"/>
                    <a:pt x="2548890" y="621030"/>
                  </a:cubicBezTo>
                  <a:cubicBezTo>
                    <a:pt x="2546350" y="281940"/>
                    <a:pt x="2270760" y="7620"/>
                    <a:pt x="1931670" y="5080"/>
                  </a:cubicBezTo>
                  <a:close/>
                  <a:moveTo>
                    <a:pt x="642620" y="3879850"/>
                  </a:moveTo>
                  <a:cubicBezTo>
                    <a:pt x="299720" y="3878580"/>
                    <a:pt x="21590" y="4154170"/>
                    <a:pt x="20320" y="4497070"/>
                  </a:cubicBezTo>
                  <a:cubicBezTo>
                    <a:pt x="19050" y="4839970"/>
                    <a:pt x="294640" y="5118100"/>
                    <a:pt x="637540" y="5119370"/>
                  </a:cubicBezTo>
                  <a:cubicBezTo>
                    <a:pt x="980440" y="5120640"/>
                    <a:pt x="1258570" y="4845050"/>
                    <a:pt x="1259840" y="4502150"/>
                  </a:cubicBezTo>
                  <a:cubicBezTo>
                    <a:pt x="1259840" y="4499610"/>
                    <a:pt x="1259840" y="4498340"/>
                    <a:pt x="1259840" y="4495800"/>
                  </a:cubicBezTo>
                  <a:cubicBezTo>
                    <a:pt x="1257300" y="4156710"/>
                    <a:pt x="981710" y="3882390"/>
                    <a:pt x="642620" y="3879850"/>
                  </a:cubicBezTo>
                  <a:close/>
                </a:path>
              </a:pathLst>
            </a:custGeom>
            <a:blipFill>
              <a:blip r:embed="rId4"/>
              <a:stretch>
                <a:fillRect l="-100704"/>
              </a:stretch>
            </a:blipFill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19" name="Freeform 11">
            <a:extLst>
              <a:ext uri="{FF2B5EF4-FFF2-40B4-BE49-F238E27FC236}">
                <a16:creationId xmlns:a16="http://schemas.microsoft.com/office/drawing/2014/main" id="{5537EAEA-96D5-5941-A336-36CE6F518ECA}"/>
              </a:ext>
            </a:extLst>
          </p:cNvPr>
          <p:cNvSpPr/>
          <p:nvPr/>
        </p:nvSpPr>
        <p:spPr>
          <a:xfrm>
            <a:off x="15836596" y="7890394"/>
            <a:ext cx="2072350" cy="2072350"/>
          </a:xfrm>
          <a:custGeom>
            <a:avLst/>
            <a:gdLst/>
            <a:ahLst/>
            <a:cxnLst/>
            <a:rect l="l" t="t" r="r" b="b"/>
            <a:pathLst>
              <a:path w="2072350" h="2072350">
                <a:moveTo>
                  <a:pt x="0" y="0"/>
                </a:moveTo>
                <a:lnTo>
                  <a:pt x="2072350" y="0"/>
                </a:lnTo>
                <a:lnTo>
                  <a:pt x="2072350" y="2072350"/>
                </a:lnTo>
                <a:lnTo>
                  <a:pt x="0" y="207235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20" name="TextBox 12">
            <a:extLst>
              <a:ext uri="{FF2B5EF4-FFF2-40B4-BE49-F238E27FC236}">
                <a16:creationId xmlns:a16="http://schemas.microsoft.com/office/drawing/2014/main" id="{62FF2140-1C97-26CE-A990-D9BE3F80FEEA}"/>
              </a:ext>
            </a:extLst>
          </p:cNvPr>
          <p:cNvSpPr txBox="1"/>
          <p:nvPr/>
        </p:nvSpPr>
        <p:spPr>
          <a:xfrm>
            <a:off x="357507" y="3928189"/>
            <a:ext cx="10081893" cy="22078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5100" b="1" dirty="0">
                <a:solidFill>
                  <a:srgbClr val="FFFFFF"/>
                </a:solidFill>
                <a:latin typeface="Arial Nova Bold"/>
                <a:ea typeface="Arial Nova Bold"/>
                <a:cs typeface="Arial Nova Bold"/>
                <a:sym typeface="Arial Nova Bold"/>
              </a:rPr>
              <a:t>O DIREITO DE FAMÍLIA E A </a:t>
            </a:r>
          </a:p>
          <a:p>
            <a:pPr algn="ctr">
              <a:lnSpc>
                <a:spcPct val="150000"/>
              </a:lnSpc>
            </a:pPr>
            <a:r>
              <a:rPr lang="en-US" sz="5100" b="1" dirty="0">
                <a:solidFill>
                  <a:srgbClr val="FFFFFF"/>
                </a:solidFill>
                <a:latin typeface="Arial Nova Bold"/>
                <a:ea typeface="Arial Nova Bold"/>
                <a:cs typeface="Arial Nova Bold"/>
                <a:sym typeface="Arial Nova Bold"/>
              </a:rPr>
              <a:t>REFORMA DO CÓDIGO CIVIL</a:t>
            </a:r>
          </a:p>
        </p:txBody>
      </p:sp>
      <p:sp>
        <p:nvSpPr>
          <p:cNvPr id="23" name="TextBox 12">
            <a:extLst>
              <a:ext uri="{FF2B5EF4-FFF2-40B4-BE49-F238E27FC236}">
                <a16:creationId xmlns:a16="http://schemas.microsoft.com/office/drawing/2014/main" id="{CEFB22E0-1741-1DE9-F4F7-B1ABC0B33BDD}"/>
              </a:ext>
            </a:extLst>
          </p:cNvPr>
          <p:cNvSpPr txBox="1"/>
          <p:nvPr/>
        </p:nvSpPr>
        <p:spPr>
          <a:xfrm>
            <a:off x="1028699" y="6160692"/>
            <a:ext cx="10081893" cy="260250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10892"/>
              </a:lnSpc>
            </a:pPr>
            <a:endParaRPr lang="en-US" sz="5400" dirty="0">
              <a:solidFill>
                <a:srgbClr val="FFFFFF"/>
              </a:solidFill>
              <a:latin typeface="Arial Nova" panose="020B0504020202020204" pitchFamily="34" charset="0"/>
              <a:ea typeface="Arial Nova Bold"/>
              <a:cs typeface="Arial Nova Bold"/>
              <a:sym typeface="Arial Nova Bold"/>
            </a:endParaRPr>
          </a:p>
          <a:p>
            <a:pPr algn="l">
              <a:lnSpc>
                <a:spcPts val="10892"/>
              </a:lnSpc>
            </a:pPr>
            <a:r>
              <a:rPr lang="en-US" sz="5400" b="1" dirty="0" err="1">
                <a:solidFill>
                  <a:srgbClr val="FFFFFF"/>
                </a:solidFill>
                <a:latin typeface="Arial Nova" panose="020B0504020202020204" pitchFamily="34" charset="0"/>
                <a:ea typeface="Arial Nova Bold"/>
                <a:cs typeface="Arial Nova Bold"/>
                <a:sym typeface="Arial Nova Bold"/>
              </a:rPr>
              <a:t>Profa</a:t>
            </a:r>
            <a:r>
              <a:rPr lang="en-US" sz="5400" b="1" dirty="0">
                <a:solidFill>
                  <a:srgbClr val="FFFFFF"/>
                </a:solidFill>
                <a:latin typeface="Arial Nova" panose="020B0504020202020204" pitchFamily="34" charset="0"/>
                <a:ea typeface="Arial Nova Bold"/>
                <a:cs typeface="Arial Nova Bold"/>
                <a:sym typeface="Arial Nova Bold"/>
              </a:rPr>
              <a:t>. Dra. ANA SCALQUETTE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5143500"/>
            <a:ext cx="6121614" cy="5143500"/>
            <a:chOff x="0" y="0"/>
            <a:chExt cx="1451049" cy="12192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451049" cy="1219200"/>
            </a:xfrm>
            <a:custGeom>
              <a:avLst/>
              <a:gdLst/>
              <a:ahLst/>
              <a:cxnLst/>
              <a:rect l="l" t="t" r="r" b="b"/>
              <a:pathLst>
                <a:path w="1451049" h="1219200">
                  <a:moveTo>
                    <a:pt x="0" y="0"/>
                  </a:moveTo>
                  <a:lnTo>
                    <a:pt x="1451049" y="0"/>
                  </a:lnTo>
                  <a:lnTo>
                    <a:pt x="1451049" y="1219200"/>
                  </a:lnTo>
                  <a:lnTo>
                    <a:pt x="0" y="1219200"/>
                  </a:lnTo>
                  <a:close/>
                </a:path>
              </a:pathLst>
            </a:custGeom>
            <a:solidFill>
              <a:srgbClr val="071C42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1451049" cy="12573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6121614" y="5143500"/>
            <a:ext cx="6044772" cy="5143500"/>
            <a:chOff x="0" y="0"/>
            <a:chExt cx="1432835" cy="12192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432835" cy="1219200"/>
            </a:xfrm>
            <a:custGeom>
              <a:avLst/>
              <a:gdLst/>
              <a:ahLst/>
              <a:cxnLst/>
              <a:rect l="l" t="t" r="r" b="b"/>
              <a:pathLst>
                <a:path w="1432835" h="1219200">
                  <a:moveTo>
                    <a:pt x="0" y="0"/>
                  </a:moveTo>
                  <a:lnTo>
                    <a:pt x="1432835" y="0"/>
                  </a:lnTo>
                  <a:lnTo>
                    <a:pt x="1432835" y="1219200"/>
                  </a:lnTo>
                  <a:lnTo>
                    <a:pt x="0" y="1219200"/>
                  </a:lnTo>
                  <a:close/>
                </a:path>
              </a:pathLst>
            </a:custGeom>
            <a:solidFill>
              <a:srgbClr val="137A8A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1432835" cy="12573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2166386" y="5143500"/>
            <a:ext cx="6121614" cy="5143500"/>
            <a:chOff x="0" y="0"/>
            <a:chExt cx="1451049" cy="12192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451049" cy="1219200"/>
            </a:xfrm>
            <a:custGeom>
              <a:avLst/>
              <a:gdLst/>
              <a:ahLst/>
              <a:cxnLst/>
              <a:rect l="l" t="t" r="r" b="b"/>
              <a:pathLst>
                <a:path w="1451049" h="1219200">
                  <a:moveTo>
                    <a:pt x="0" y="0"/>
                  </a:moveTo>
                  <a:lnTo>
                    <a:pt x="1451049" y="0"/>
                  </a:lnTo>
                  <a:lnTo>
                    <a:pt x="1451049" y="1219200"/>
                  </a:lnTo>
                  <a:lnTo>
                    <a:pt x="0" y="1219200"/>
                  </a:lnTo>
                  <a:close/>
                </a:path>
              </a:pathLst>
            </a:custGeom>
            <a:solidFill>
              <a:srgbClr val="4DE1C7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1451049" cy="12573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>
            <a:off x="0" y="5143500"/>
            <a:ext cx="18288000" cy="5143500"/>
          </a:xfrm>
          <a:custGeom>
            <a:avLst/>
            <a:gdLst/>
            <a:ahLst/>
            <a:cxnLst/>
            <a:rect l="l" t="t" r="r" b="b"/>
            <a:pathLst>
              <a:path w="18288000" h="5143500">
                <a:moveTo>
                  <a:pt x="0" y="0"/>
                </a:moveTo>
                <a:lnTo>
                  <a:pt x="18288000" y="0"/>
                </a:lnTo>
                <a:lnTo>
                  <a:pt x="18288000" y="5143500"/>
                </a:lnTo>
                <a:lnTo>
                  <a:pt x="0" y="51435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4000"/>
            </a:blip>
            <a:stretch>
              <a:fillRect l="-3015" t="-128610" r="-46896" b="-37898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2" name="Freeform 12"/>
          <p:cNvSpPr/>
          <p:nvPr/>
        </p:nvSpPr>
        <p:spPr>
          <a:xfrm>
            <a:off x="0" y="5143500"/>
            <a:ext cx="18288000" cy="5143500"/>
          </a:xfrm>
          <a:custGeom>
            <a:avLst/>
            <a:gdLst/>
            <a:ahLst/>
            <a:cxnLst/>
            <a:rect l="l" t="t" r="r" b="b"/>
            <a:pathLst>
              <a:path w="18288000" h="5143500">
                <a:moveTo>
                  <a:pt x="0" y="0"/>
                </a:moveTo>
                <a:lnTo>
                  <a:pt x="18288000" y="0"/>
                </a:lnTo>
                <a:lnTo>
                  <a:pt x="18288000" y="5143500"/>
                </a:lnTo>
                <a:lnTo>
                  <a:pt x="0" y="51435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56000"/>
            </a:blip>
            <a:stretch>
              <a:fillRect l="-64812" t="-200498" r="-1892" b="-144049"/>
            </a:stretch>
          </a:blipFill>
        </p:spPr>
        <p:txBody>
          <a:bodyPr/>
          <a:lstStyle/>
          <a:p>
            <a:endParaRPr lang="pt-BR" dirty="0"/>
          </a:p>
        </p:txBody>
      </p:sp>
      <p:sp>
        <p:nvSpPr>
          <p:cNvPr id="13" name="AutoShape 13"/>
          <p:cNvSpPr/>
          <p:nvPr/>
        </p:nvSpPr>
        <p:spPr>
          <a:xfrm>
            <a:off x="1028700" y="601417"/>
            <a:ext cx="16230600" cy="0"/>
          </a:xfrm>
          <a:prstGeom prst="line">
            <a:avLst/>
          </a:prstGeom>
          <a:ln w="19050" cap="flat">
            <a:solidFill>
              <a:srgbClr val="D9D9D9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t-BR"/>
          </a:p>
        </p:txBody>
      </p:sp>
      <p:sp>
        <p:nvSpPr>
          <p:cNvPr id="14" name="TextBox 14"/>
          <p:cNvSpPr txBox="1"/>
          <p:nvPr/>
        </p:nvSpPr>
        <p:spPr>
          <a:xfrm>
            <a:off x="1221496" y="1504433"/>
            <a:ext cx="4900118" cy="8592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719"/>
              </a:lnSpc>
            </a:pPr>
            <a:r>
              <a:rPr lang="en-US" sz="5599" b="1" dirty="0">
                <a:solidFill>
                  <a:srgbClr val="101010"/>
                </a:solidFill>
                <a:latin typeface="Arial Nova Bold"/>
                <a:ea typeface="Arial Nova Bold"/>
                <a:cs typeface="Arial Nova Bold"/>
                <a:sym typeface="Arial Nova Bold"/>
              </a:rPr>
              <a:t>DESTAQUES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221496" y="5953151"/>
            <a:ext cx="4036304" cy="265476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360"/>
              </a:lnSpc>
            </a:pPr>
            <a:endParaRPr lang="en-US" sz="5100" b="1" dirty="0">
              <a:solidFill>
                <a:srgbClr val="FFFFFF"/>
              </a:solidFill>
              <a:latin typeface="Arial Nova Bold"/>
              <a:ea typeface="Arial Nova Bold"/>
              <a:cs typeface="Arial Nova Bold"/>
              <a:sym typeface="Arial Nova Bold"/>
            </a:endParaRPr>
          </a:p>
          <a:p>
            <a:pPr algn="ctr">
              <a:lnSpc>
                <a:spcPts val="3360"/>
              </a:lnSpc>
            </a:pPr>
            <a:endParaRPr lang="en-US" sz="5100" b="1" dirty="0">
              <a:solidFill>
                <a:srgbClr val="FFFFFF"/>
              </a:solidFill>
              <a:latin typeface="Arial Nova Bold"/>
              <a:ea typeface="Arial Nova Bold"/>
              <a:cs typeface="Arial Nova Bold"/>
              <a:sym typeface="Arial Nova Bold"/>
            </a:endParaRPr>
          </a:p>
          <a:p>
            <a:pPr algn="ctr">
              <a:lnSpc>
                <a:spcPts val="3360"/>
              </a:lnSpc>
            </a:pPr>
            <a:endParaRPr lang="en-US" sz="5100" b="1" dirty="0">
              <a:solidFill>
                <a:srgbClr val="FFFFFF"/>
              </a:solidFill>
              <a:latin typeface="Arial Nova Bold"/>
              <a:ea typeface="Arial Nova Bold"/>
              <a:cs typeface="Arial Nova Bold"/>
              <a:sym typeface="Arial Nova Bold"/>
            </a:endParaRPr>
          </a:p>
          <a:p>
            <a:pPr algn="ctr">
              <a:lnSpc>
                <a:spcPts val="3360"/>
              </a:lnSpc>
            </a:pPr>
            <a:r>
              <a:rPr lang="en-US" sz="5100" b="1" dirty="0">
                <a:solidFill>
                  <a:srgbClr val="FFFFFF"/>
                </a:solidFill>
                <a:latin typeface="Arial Nova Bold"/>
                <a:ea typeface="Arial Nova Bold"/>
                <a:cs typeface="Arial Nova Bold"/>
                <a:sym typeface="Arial Nova Bold"/>
              </a:rPr>
              <a:t>DINÂMICA</a:t>
            </a:r>
          </a:p>
          <a:p>
            <a:pPr algn="ctr">
              <a:lnSpc>
                <a:spcPts val="3360"/>
              </a:lnSpc>
            </a:pPr>
            <a:endParaRPr lang="en-US" sz="5100" b="1" dirty="0">
              <a:solidFill>
                <a:srgbClr val="FFFFFF"/>
              </a:solidFill>
              <a:latin typeface="Arial Nova Bold"/>
              <a:ea typeface="Arial Nova Bold"/>
              <a:cs typeface="Arial Nova Bold"/>
              <a:sym typeface="Arial Nova Bold"/>
            </a:endParaRPr>
          </a:p>
          <a:p>
            <a:pPr algn="ctr">
              <a:lnSpc>
                <a:spcPts val="3360"/>
              </a:lnSpc>
            </a:pPr>
            <a:r>
              <a:rPr lang="en-US" sz="5100" b="1" dirty="0">
                <a:solidFill>
                  <a:srgbClr val="FFFFFF"/>
                </a:solidFill>
                <a:latin typeface="Arial Nova Bold"/>
                <a:ea typeface="Arial Nova Bold"/>
                <a:cs typeface="Arial Nova Bold"/>
                <a:sym typeface="Arial Nova Bold"/>
              </a:rPr>
              <a:t> 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7304689" y="5953151"/>
            <a:ext cx="3509493" cy="4056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60"/>
              </a:lnSpc>
            </a:pPr>
            <a:endParaRPr lang="en-US" sz="2400" b="1" dirty="0">
              <a:solidFill>
                <a:srgbClr val="FFFFFF"/>
              </a:solidFill>
              <a:latin typeface="Arial Nova Bold"/>
              <a:ea typeface="Arial Nova Bold"/>
              <a:cs typeface="Arial Nova Bold"/>
              <a:sym typeface="Arial Nova Bold"/>
            </a:endParaRPr>
          </a:p>
        </p:txBody>
      </p:sp>
      <p:sp>
        <p:nvSpPr>
          <p:cNvPr id="19" name="TextBox 19"/>
          <p:cNvSpPr txBox="1"/>
          <p:nvPr/>
        </p:nvSpPr>
        <p:spPr>
          <a:xfrm>
            <a:off x="6858000" y="5670593"/>
            <a:ext cx="4125311" cy="22187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360"/>
              </a:lnSpc>
            </a:pPr>
            <a:endParaRPr lang="en-US" sz="5100" b="1" dirty="0">
              <a:solidFill>
                <a:srgbClr val="FFFFFF"/>
              </a:solidFill>
              <a:latin typeface="Arial Nova Bold"/>
              <a:ea typeface="Arial Nova"/>
              <a:cs typeface="Arial Nova"/>
              <a:sym typeface="Arial Nova Bold"/>
            </a:endParaRPr>
          </a:p>
          <a:p>
            <a:pPr algn="ctr">
              <a:lnSpc>
                <a:spcPts val="3360"/>
              </a:lnSpc>
            </a:pPr>
            <a:endParaRPr lang="en-US" sz="5100" b="1" dirty="0">
              <a:solidFill>
                <a:srgbClr val="FFFFFF"/>
              </a:solidFill>
              <a:latin typeface="Arial Nova Bold"/>
              <a:ea typeface="Arial Nova"/>
              <a:cs typeface="Arial Nova"/>
              <a:sym typeface="Arial Nova Bold"/>
            </a:endParaRPr>
          </a:p>
          <a:p>
            <a:pPr algn="ctr">
              <a:lnSpc>
                <a:spcPts val="3360"/>
              </a:lnSpc>
            </a:pPr>
            <a:endParaRPr lang="en-US" sz="5100" b="1" dirty="0">
              <a:solidFill>
                <a:srgbClr val="FFFFFF"/>
              </a:solidFill>
              <a:latin typeface="Arial Nova Bold"/>
              <a:ea typeface="Arial Nova"/>
              <a:cs typeface="Arial Nova"/>
              <a:sym typeface="Arial Nova Bold"/>
            </a:endParaRPr>
          </a:p>
          <a:p>
            <a:pPr algn="ctr">
              <a:lnSpc>
                <a:spcPts val="3360"/>
              </a:lnSpc>
            </a:pPr>
            <a:endParaRPr lang="en-US" sz="5100" b="1" dirty="0">
              <a:solidFill>
                <a:srgbClr val="FFFFFF"/>
              </a:solidFill>
              <a:latin typeface="Arial Nova Bold"/>
              <a:ea typeface="Arial Nova"/>
              <a:cs typeface="Arial Nova"/>
              <a:sym typeface="Arial Nova Bold"/>
            </a:endParaRPr>
          </a:p>
          <a:p>
            <a:pPr algn="ctr">
              <a:lnSpc>
                <a:spcPts val="3360"/>
              </a:lnSpc>
            </a:pPr>
            <a:r>
              <a:rPr lang="en-US" sz="5100" b="1" dirty="0">
                <a:solidFill>
                  <a:srgbClr val="FFFFFF"/>
                </a:solidFill>
                <a:latin typeface="Arial Nova Bold"/>
                <a:ea typeface="Arial Nova"/>
                <a:cs typeface="Arial Nova"/>
                <a:sym typeface="Arial Nova Bold"/>
              </a:rPr>
              <a:t>FAMÍLIA</a:t>
            </a:r>
            <a:endParaRPr lang="en-US" sz="5100" dirty="0">
              <a:solidFill>
                <a:srgbClr val="000000"/>
              </a:solidFill>
              <a:latin typeface="Arial Nova"/>
              <a:ea typeface="Arial Nova"/>
              <a:cs typeface="Arial Nova"/>
              <a:sym typeface="Arial Nova"/>
            </a:endParaRPr>
          </a:p>
        </p:txBody>
      </p:sp>
      <p:sp>
        <p:nvSpPr>
          <p:cNvPr id="20" name="TextBox 20"/>
          <p:cNvSpPr txBox="1"/>
          <p:nvPr/>
        </p:nvSpPr>
        <p:spPr>
          <a:xfrm>
            <a:off x="13349461" y="5953151"/>
            <a:ext cx="3509493" cy="17827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60"/>
              </a:lnSpc>
            </a:pPr>
            <a:endParaRPr lang="en-US" sz="5100" b="1" dirty="0">
              <a:solidFill>
                <a:srgbClr val="FFFFFF"/>
              </a:solidFill>
              <a:latin typeface="Arial Nova Bold"/>
              <a:ea typeface="Arial Nova Bold"/>
              <a:cs typeface="Arial Nova Bold"/>
              <a:sym typeface="Arial Nova Bold"/>
            </a:endParaRPr>
          </a:p>
          <a:p>
            <a:pPr algn="l">
              <a:lnSpc>
                <a:spcPts val="3360"/>
              </a:lnSpc>
            </a:pPr>
            <a:endParaRPr lang="en-US" sz="5100" b="1" dirty="0">
              <a:solidFill>
                <a:srgbClr val="FFFFFF"/>
              </a:solidFill>
              <a:latin typeface="Arial Nova Bold"/>
              <a:ea typeface="Arial Nova Bold"/>
              <a:cs typeface="Arial Nova Bold"/>
              <a:sym typeface="Arial Nova Bold"/>
            </a:endParaRPr>
          </a:p>
          <a:p>
            <a:pPr algn="l">
              <a:lnSpc>
                <a:spcPts val="3360"/>
              </a:lnSpc>
            </a:pPr>
            <a:endParaRPr lang="en-US" sz="5100" b="1" dirty="0">
              <a:solidFill>
                <a:srgbClr val="FFFFFF"/>
              </a:solidFill>
              <a:latin typeface="Arial Nova Bold"/>
              <a:ea typeface="Arial Nova Bold"/>
              <a:cs typeface="Arial Nova Bold"/>
              <a:sym typeface="Arial Nova Bold"/>
            </a:endParaRPr>
          </a:p>
          <a:p>
            <a:pPr algn="l">
              <a:lnSpc>
                <a:spcPts val="3360"/>
              </a:lnSpc>
            </a:pPr>
            <a:r>
              <a:rPr lang="en-US" sz="5100" b="1" dirty="0">
                <a:solidFill>
                  <a:srgbClr val="FFFFFF"/>
                </a:solidFill>
                <a:latin typeface="Arial Nova Bold"/>
                <a:ea typeface="Arial Nova Bold"/>
                <a:cs typeface="Arial Nova Bold"/>
                <a:sym typeface="Arial Nova Bold"/>
              </a:rPr>
              <a:t>FILIAÇÃO</a:t>
            </a:r>
          </a:p>
        </p:txBody>
      </p:sp>
    </p:spTree>
    <p:extLst>
      <p:ext uri="{BB962C8B-B14F-4D97-AF65-F5344CB8AC3E}">
        <p14:creationId xmlns:p14="http://schemas.microsoft.com/office/powerpoint/2010/main" val="15389933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B24F2C-56AB-DCEB-2D43-2CA27F1DC2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CE4C478D-0AC2-1055-DD8D-689DA4F443D5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1999"/>
            </a:blip>
            <a:stretch>
              <a:fillRect l="-3015" t="-14305" r="-46896" b="-18949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3" name="AutoShape 3">
            <a:extLst>
              <a:ext uri="{FF2B5EF4-FFF2-40B4-BE49-F238E27FC236}">
                <a16:creationId xmlns:a16="http://schemas.microsoft.com/office/drawing/2014/main" id="{8E1C1380-21ED-0636-6107-21E530D14B37}"/>
              </a:ext>
            </a:extLst>
          </p:cNvPr>
          <p:cNvSpPr/>
          <p:nvPr/>
        </p:nvSpPr>
        <p:spPr>
          <a:xfrm>
            <a:off x="1028700" y="601417"/>
            <a:ext cx="16230600" cy="0"/>
          </a:xfrm>
          <a:prstGeom prst="line">
            <a:avLst/>
          </a:prstGeom>
          <a:ln w="19050" cap="flat">
            <a:solidFill>
              <a:srgbClr val="D9D9D9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t-BR"/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6A2D2F43-14E8-11BF-EB2C-8A4A19A529B1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56000"/>
            </a:blip>
            <a:stretch>
              <a:fillRect l="-63979" t="-48767" r="-2726" b="-73506"/>
            </a:stretch>
          </a:blipFill>
        </p:spPr>
        <p:txBody>
          <a:bodyPr/>
          <a:lstStyle/>
          <a:p>
            <a:endParaRPr lang="pt-BR"/>
          </a:p>
        </p:txBody>
      </p:sp>
      <p:grpSp>
        <p:nvGrpSpPr>
          <p:cNvPr id="5" name="Group 5">
            <a:extLst>
              <a:ext uri="{FF2B5EF4-FFF2-40B4-BE49-F238E27FC236}">
                <a16:creationId xmlns:a16="http://schemas.microsoft.com/office/drawing/2014/main" id="{05D22301-66F6-6978-EC61-710151B21090}"/>
              </a:ext>
            </a:extLst>
          </p:cNvPr>
          <p:cNvGrpSpPr/>
          <p:nvPr/>
        </p:nvGrpSpPr>
        <p:grpSpPr>
          <a:xfrm rot="5400000">
            <a:off x="-1947529" y="1947529"/>
            <a:ext cx="4238545" cy="343487"/>
            <a:chOff x="0" y="0"/>
            <a:chExt cx="1116325" cy="90466"/>
          </a:xfrm>
        </p:grpSpPr>
        <p:sp>
          <p:nvSpPr>
            <p:cNvPr id="6" name="Freeform 6">
              <a:extLst>
                <a:ext uri="{FF2B5EF4-FFF2-40B4-BE49-F238E27FC236}">
                  <a16:creationId xmlns:a16="http://schemas.microsoft.com/office/drawing/2014/main" id="{91C8D237-B14C-3DAA-0C8D-BF7F9FCDBD3D}"/>
                </a:ext>
              </a:extLst>
            </p:cNvPr>
            <p:cNvSpPr/>
            <p:nvPr/>
          </p:nvSpPr>
          <p:spPr>
            <a:xfrm>
              <a:off x="0" y="0"/>
              <a:ext cx="1116324" cy="90466"/>
            </a:xfrm>
            <a:custGeom>
              <a:avLst/>
              <a:gdLst/>
              <a:ahLst/>
              <a:cxnLst/>
              <a:rect l="l" t="t" r="r" b="b"/>
              <a:pathLst>
                <a:path w="1116324" h="90466">
                  <a:moveTo>
                    <a:pt x="0" y="0"/>
                  </a:moveTo>
                  <a:lnTo>
                    <a:pt x="1116324" y="0"/>
                  </a:lnTo>
                  <a:lnTo>
                    <a:pt x="1116324" y="90466"/>
                  </a:lnTo>
                  <a:lnTo>
                    <a:pt x="0" y="90466"/>
                  </a:lnTo>
                  <a:close/>
                </a:path>
              </a:pathLst>
            </a:custGeom>
            <a:solidFill>
              <a:srgbClr val="4DE1C7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7" name="TextBox 7">
              <a:extLst>
                <a:ext uri="{FF2B5EF4-FFF2-40B4-BE49-F238E27FC236}">
                  <a16:creationId xmlns:a16="http://schemas.microsoft.com/office/drawing/2014/main" id="{3E5F07B8-92E0-7E65-C04F-31AFC84E3CB1}"/>
                </a:ext>
              </a:extLst>
            </p:cNvPr>
            <p:cNvSpPr txBox="1"/>
            <p:nvPr/>
          </p:nvSpPr>
          <p:spPr>
            <a:xfrm>
              <a:off x="0" y="-38100"/>
              <a:ext cx="1116325" cy="12856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0" name="TextBox 10">
            <a:extLst>
              <a:ext uri="{FF2B5EF4-FFF2-40B4-BE49-F238E27FC236}">
                <a16:creationId xmlns:a16="http://schemas.microsoft.com/office/drawing/2014/main" id="{A18333DF-CEF7-52C5-F0DF-6519FA872B11}"/>
              </a:ext>
            </a:extLst>
          </p:cNvPr>
          <p:cNvSpPr txBox="1"/>
          <p:nvPr/>
        </p:nvSpPr>
        <p:spPr>
          <a:xfrm>
            <a:off x="1600200" y="1749594"/>
            <a:ext cx="16230600" cy="343683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6719"/>
              </a:lnSpc>
            </a:pPr>
            <a:endParaRPr lang="en-US" sz="5599" b="1" dirty="0">
              <a:solidFill>
                <a:srgbClr val="FFFFFF"/>
              </a:solidFill>
              <a:latin typeface="Arial Nova Bold"/>
              <a:ea typeface="Arial Nova Bold"/>
              <a:cs typeface="Arial Nova Bold"/>
              <a:sym typeface="Arial Nova Bold"/>
            </a:endParaRPr>
          </a:p>
          <a:p>
            <a:pPr algn="l">
              <a:lnSpc>
                <a:spcPts val="6719"/>
              </a:lnSpc>
            </a:pPr>
            <a:endParaRPr lang="en-US" sz="5599" b="1" dirty="0">
              <a:solidFill>
                <a:srgbClr val="FFFFFF"/>
              </a:solidFill>
              <a:latin typeface="Arial Nova Bold"/>
              <a:ea typeface="Arial Nova Bold"/>
              <a:cs typeface="Arial Nova Bold"/>
              <a:sym typeface="Arial Nova Bold"/>
            </a:endParaRPr>
          </a:p>
          <a:p>
            <a:pPr algn="l">
              <a:lnSpc>
                <a:spcPts val="6719"/>
              </a:lnSpc>
            </a:pPr>
            <a:endParaRPr lang="en-US" sz="5599" b="1" dirty="0">
              <a:solidFill>
                <a:srgbClr val="FFFFFF"/>
              </a:solidFill>
              <a:latin typeface="Arial Nova Bold"/>
              <a:ea typeface="Arial Nova Bold"/>
              <a:cs typeface="Arial Nova Bold"/>
              <a:sym typeface="Arial Nova Bold"/>
            </a:endParaRPr>
          </a:p>
          <a:p>
            <a:pPr algn="l">
              <a:lnSpc>
                <a:spcPts val="6719"/>
              </a:lnSpc>
            </a:pPr>
            <a:r>
              <a:rPr lang="en-US" sz="5800" dirty="0">
                <a:latin typeface="Arial Nova Bold"/>
                <a:ea typeface="Arial Nova Bold"/>
                <a:cs typeface="Arial Nova Bold"/>
                <a:sym typeface="Arial Nova Bold"/>
              </a:rPr>
              <a:t>DINÂMICA DOS TRABALHOS DA COMISSÃO</a:t>
            </a:r>
          </a:p>
        </p:txBody>
      </p:sp>
    </p:spTree>
    <p:extLst>
      <p:ext uri="{BB962C8B-B14F-4D97-AF65-F5344CB8AC3E}">
        <p14:creationId xmlns:p14="http://schemas.microsoft.com/office/powerpoint/2010/main" val="3312205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4544475"/>
            <a:chOff x="0" y="0"/>
            <a:chExt cx="4816593" cy="119689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1196899"/>
            </a:xfrm>
            <a:custGeom>
              <a:avLst/>
              <a:gdLst/>
              <a:ahLst/>
              <a:cxnLst/>
              <a:rect l="l" t="t" r="r" b="b"/>
              <a:pathLst>
                <a:path w="4816592" h="1196899">
                  <a:moveTo>
                    <a:pt x="0" y="0"/>
                  </a:moveTo>
                  <a:lnTo>
                    <a:pt x="4816592" y="0"/>
                  </a:lnTo>
                  <a:lnTo>
                    <a:pt x="4816592" y="1196899"/>
                  </a:lnTo>
                  <a:lnTo>
                    <a:pt x="0" y="1196899"/>
                  </a:lnTo>
                  <a:close/>
                </a:path>
              </a:pathLst>
            </a:custGeom>
            <a:solidFill>
              <a:srgbClr val="106471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816593" cy="123499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0" y="0"/>
            <a:ext cx="18288000" cy="4544475"/>
          </a:xfrm>
          <a:custGeom>
            <a:avLst/>
            <a:gdLst/>
            <a:ahLst/>
            <a:cxnLst/>
            <a:rect l="l" t="t" r="r" b="b"/>
            <a:pathLst>
              <a:path w="18288000" h="4544475">
                <a:moveTo>
                  <a:pt x="0" y="0"/>
                </a:moveTo>
                <a:lnTo>
                  <a:pt x="18288000" y="0"/>
                </a:lnTo>
                <a:lnTo>
                  <a:pt x="18288000" y="4544475"/>
                </a:lnTo>
                <a:lnTo>
                  <a:pt x="0" y="454447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31999"/>
            </a:blip>
            <a:stretch>
              <a:fillRect l="-3015" t="-32382" r="-46896" b="-169257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6" name="AutoShape 6"/>
          <p:cNvSpPr/>
          <p:nvPr/>
        </p:nvSpPr>
        <p:spPr>
          <a:xfrm>
            <a:off x="1028700" y="601417"/>
            <a:ext cx="16230600" cy="0"/>
          </a:xfrm>
          <a:prstGeom prst="line">
            <a:avLst/>
          </a:prstGeom>
          <a:ln w="19050" cap="flat">
            <a:solidFill>
              <a:srgbClr val="D9D9D9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t-BR"/>
          </a:p>
        </p:txBody>
      </p:sp>
      <p:sp>
        <p:nvSpPr>
          <p:cNvPr id="7" name="Freeform 7"/>
          <p:cNvSpPr/>
          <p:nvPr/>
        </p:nvSpPr>
        <p:spPr>
          <a:xfrm>
            <a:off x="0" y="0"/>
            <a:ext cx="18288000" cy="4544475"/>
          </a:xfrm>
          <a:custGeom>
            <a:avLst/>
            <a:gdLst/>
            <a:ahLst/>
            <a:cxnLst/>
            <a:rect l="l" t="t" r="r" b="b"/>
            <a:pathLst>
              <a:path w="18288000" h="4544475">
                <a:moveTo>
                  <a:pt x="0" y="0"/>
                </a:moveTo>
                <a:lnTo>
                  <a:pt x="18288000" y="0"/>
                </a:lnTo>
                <a:lnTo>
                  <a:pt x="18288000" y="4544475"/>
                </a:lnTo>
                <a:lnTo>
                  <a:pt x="0" y="454447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56000"/>
            </a:blip>
            <a:stretch>
              <a:fillRect l="-64812" t="-113745" r="-1892" b="-289399"/>
            </a:stretch>
          </a:blipFill>
        </p:spPr>
        <p:txBody>
          <a:bodyPr/>
          <a:lstStyle/>
          <a:p>
            <a:endParaRPr lang="pt-BR"/>
          </a:p>
        </p:txBody>
      </p:sp>
      <p:grpSp>
        <p:nvGrpSpPr>
          <p:cNvPr id="8" name="Group 8"/>
          <p:cNvGrpSpPr/>
          <p:nvPr/>
        </p:nvGrpSpPr>
        <p:grpSpPr>
          <a:xfrm>
            <a:off x="0" y="4200988"/>
            <a:ext cx="9144000" cy="343487"/>
            <a:chOff x="0" y="0"/>
            <a:chExt cx="2408296" cy="90466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2408296" cy="90466"/>
            </a:xfrm>
            <a:custGeom>
              <a:avLst/>
              <a:gdLst/>
              <a:ahLst/>
              <a:cxnLst/>
              <a:rect l="l" t="t" r="r" b="b"/>
              <a:pathLst>
                <a:path w="2408296" h="90466">
                  <a:moveTo>
                    <a:pt x="0" y="0"/>
                  </a:moveTo>
                  <a:lnTo>
                    <a:pt x="2408296" y="0"/>
                  </a:lnTo>
                  <a:lnTo>
                    <a:pt x="2408296" y="90466"/>
                  </a:lnTo>
                  <a:lnTo>
                    <a:pt x="0" y="90466"/>
                  </a:lnTo>
                  <a:close/>
                </a:path>
              </a:pathLst>
            </a:custGeom>
            <a:solidFill>
              <a:srgbClr val="4DE1C7"/>
            </a:solidFill>
            <a:ln>
              <a:noFill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2408296" cy="128566"/>
            </a:xfrm>
            <a:prstGeom prst="rect">
              <a:avLst/>
            </a:prstGeom>
            <a:ln>
              <a:noFill/>
            </a:ln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609600" y="4689136"/>
            <a:ext cx="8382001" cy="613007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3500" b="1" cap="all" dirty="0"/>
              <a:t>TÍTULO I - Do Direito Pessoal</a:t>
            </a:r>
          </a:p>
          <a:p>
            <a:r>
              <a:rPr lang="pt-BR" sz="3500" b="1" cap="all" dirty="0"/>
              <a:t>SUBTÍTULO II - Das Relações de Parentesco</a:t>
            </a:r>
            <a:endParaRPr lang="pt-BR" sz="3500" b="1" dirty="0"/>
          </a:p>
          <a:p>
            <a:r>
              <a:rPr lang="pt-BR" sz="3500" b="1" cap="all" dirty="0"/>
              <a:t>CAPÍTULO I - Disposições Gerais</a:t>
            </a:r>
          </a:p>
          <a:p>
            <a:endParaRPr lang="pt-BR" sz="3800" dirty="0"/>
          </a:p>
          <a:p>
            <a:pPr>
              <a:lnSpc>
                <a:spcPts val="2880"/>
              </a:lnSpc>
            </a:pPr>
            <a:endParaRPr lang="pt-BR" sz="3800" dirty="0"/>
          </a:p>
          <a:p>
            <a:pPr>
              <a:lnSpc>
                <a:spcPct val="110000"/>
              </a:lnSpc>
            </a:pPr>
            <a:r>
              <a:rPr lang="pt-BR" sz="3000" dirty="0"/>
              <a:t>Art. 1.593. O parentesco é natural ou civil, conforme resulte de </a:t>
            </a:r>
            <a:r>
              <a:rPr lang="pt-BR" sz="3000" dirty="0" err="1"/>
              <a:t>consangüinidade</a:t>
            </a:r>
            <a:r>
              <a:rPr lang="pt-BR" sz="3000" dirty="0"/>
              <a:t> ou </a:t>
            </a:r>
            <a:r>
              <a:rPr lang="pt-BR" sz="3000" b="1" dirty="0"/>
              <a:t>outra origem</a:t>
            </a:r>
            <a:r>
              <a:rPr lang="pt-BR" sz="3000" dirty="0"/>
              <a:t>.</a:t>
            </a:r>
          </a:p>
          <a:p>
            <a:pPr>
              <a:lnSpc>
                <a:spcPts val="2880"/>
              </a:lnSpc>
            </a:pPr>
            <a:endParaRPr lang="en-US" dirty="0">
              <a:solidFill>
                <a:srgbClr val="545454"/>
              </a:solidFill>
              <a:latin typeface="+mj-lt"/>
              <a:ea typeface="Arial Nova"/>
              <a:cs typeface="Arial Nova"/>
              <a:sym typeface="Arial Nova"/>
            </a:endParaRPr>
          </a:p>
          <a:p>
            <a:pPr algn="l">
              <a:lnSpc>
                <a:spcPts val="2880"/>
              </a:lnSpc>
            </a:pPr>
            <a:endParaRPr lang="en-US" sz="1800" dirty="0">
              <a:solidFill>
                <a:srgbClr val="545454"/>
              </a:solidFill>
              <a:latin typeface="Arial Nova"/>
              <a:ea typeface="Arial Nova"/>
              <a:cs typeface="Arial Nova"/>
              <a:sym typeface="Arial Nova"/>
            </a:endParaRPr>
          </a:p>
          <a:p>
            <a:pPr algn="l">
              <a:lnSpc>
                <a:spcPts val="2880"/>
              </a:lnSpc>
            </a:pPr>
            <a:endParaRPr lang="en-US" dirty="0">
              <a:solidFill>
                <a:srgbClr val="545454"/>
              </a:solidFill>
              <a:latin typeface="Arial Nova"/>
              <a:ea typeface="Arial Nova"/>
              <a:cs typeface="Arial Nova"/>
              <a:sym typeface="Arial Nova"/>
            </a:endParaRPr>
          </a:p>
          <a:p>
            <a:pPr algn="l">
              <a:lnSpc>
                <a:spcPts val="2880"/>
              </a:lnSpc>
            </a:pPr>
            <a:endParaRPr lang="en-US" sz="1800" dirty="0">
              <a:solidFill>
                <a:srgbClr val="545454"/>
              </a:solidFill>
              <a:latin typeface="Arial Nova"/>
              <a:ea typeface="Arial Nova"/>
              <a:cs typeface="Arial Nova"/>
              <a:sym typeface="Arial Nova"/>
            </a:endParaRPr>
          </a:p>
          <a:p>
            <a:pPr algn="l">
              <a:lnSpc>
                <a:spcPts val="2880"/>
              </a:lnSpc>
            </a:pPr>
            <a:endParaRPr lang="en-US" sz="1800" dirty="0">
              <a:solidFill>
                <a:srgbClr val="545454"/>
              </a:solidFill>
              <a:latin typeface="Arial Nova"/>
              <a:ea typeface="Arial Nova"/>
              <a:cs typeface="Arial Nova"/>
              <a:sym typeface="Arial Nova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1028700" y="1965837"/>
            <a:ext cx="7277100" cy="12311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9639"/>
              </a:lnSpc>
            </a:pPr>
            <a:r>
              <a:rPr lang="en-US" sz="8033" b="1" dirty="0">
                <a:solidFill>
                  <a:srgbClr val="FFFFFF"/>
                </a:solidFill>
                <a:latin typeface="Arial Nova Bold"/>
                <a:ea typeface="Arial Nova Bold"/>
                <a:cs typeface="Arial Nova Bold"/>
                <a:sym typeface="Arial Nova Bold"/>
              </a:rPr>
              <a:t>PARENTESCO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8991601" y="4200988"/>
            <a:ext cx="9296399" cy="61929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880"/>
              </a:lnSpc>
              <a:spcAft>
                <a:spcPts val="800"/>
              </a:spcAft>
            </a:pPr>
            <a:endParaRPr lang="pt-BR" sz="3800" b="1" dirty="0"/>
          </a:p>
          <a:p>
            <a:pPr>
              <a:lnSpc>
                <a:spcPct val="80000"/>
              </a:lnSpc>
            </a:pPr>
            <a:r>
              <a:rPr lang="pt-BR" sz="3800" b="1" dirty="0"/>
              <a:t>TÍTULO I - DO DIREITO PESSOAL </a:t>
            </a:r>
          </a:p>
          <a:p>
            <a:pPr>
              <a:lnSpc>
                <a:spcPct val="80000"/>
              </a:lnSpc>
            </a:pPr>
            <a:r>
              <a:rPr lang="pt-BR" sz="3800" b="1" dirty="0"/>
              <a:t>SUBTÍTULO I - DO DIREITO DE CONSTITUIR FAMÍLIA</a:t>
            </a:r>
          </a:p>
          <a:p>
            <a:pPr>
              <a:lnSpc>
                <a:spcPct val="80000"/>
              </a:lnSpc>
            </a:pPr>
            <a:r>
              <a:rPr lang="pt-BR" sz="3800" b="1" dirty="0"/>
              <a:t>CAPÍTULO II  - DAS PESSOAS NA FAMÍLIA </a:t>
            </a:r>
          </a:p>
          <a:p>
            <a:pPr algn="just"/>
            <a:endParaRPr lang="pt-BR" dirty="0"/>
          </a:p>
          <a:p>
            <a:pPr algn="just"/>
            <a:r>
              <a:rPr lang="pt-BR" sz="2900" dirty="0"/>
              <a:t>Art. 1.512–A. A relação de parentesco pode ter causa natural ou civil. </a:t>
            </a:r>
          </a:p>
          <a:p>
            <a:pPr algn="just"/>
            <a:r>
              <a:rPr lang="pt-BR" sz="2900" dirty="0"/>
              <a:t>§ 1º O parentesco é natural se resultar de consanguinidade, ainda que o nascimento tenha sido propiciado por cessão temporária de útero. </a:t>
            </a:r>
          </a:p>
          <a:p>
            <a:pPr algn="just"/>
            <a:r>
              <a:rPr lang="pt-BR" sz="2900" dirty="0"/>
              <a:t>§ 2º O parentesco é civil, conforme resulte de socioafetividade, de adoção ou de reprodução assistida em que há a utilização de material genético de doador. </a:t>
            </a:r>
            <a:endParaRPr lang="en-US" sz="2900" dirty="0">
              <a:solidFill>
                <a:srgbClr val="545454"/>
              </a:solidFill>
              <a:latin typeface="Arial Nova"/>
              <a:ea typeface="Arial Nova"/>
              <a:cs typeface="Arial Nova"/>
              <a:sym typeface="Arial Nova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028700" y="601417"/>
            <a:ext cx="16230600" cy="0"/>
          </a:xfrm>
          <a:prstGeom prst="line">
            <a:avLst/>
          </a:prstGeom>
          <a:ln w="19050" cap="flat">
            <a:solidFill>
              <a:srgbClr val="D9D9D9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t-BR"/>
          </a:p>
        </p:txBody>
      </p:sp>
      <p:grpSp>
        <p:nvGrpSpPr>
          <p:cNvPr id="3" name="Group 3"/>
          <p:cNvGrpSpPr/>
          <p:nvPr/>
        </p:nvGrpSpPr>
        <p:grpSpPr>
          <a:xfrm>
            <a:off x="0" y="0"/>
            <a:ext cx="7352672" cy="10287000"/>
            <a:chOff x="0" y="0"/>
            <a:chExt cx="1936506" cy="270933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936506" cy="2709333"/>
            </a:xfrm>
            <a:custGeom>
              <a:avLst/>
              <a:gdLst/>
              <a:ahLst/>
              <a:cxnLst/>
              <a:rect l="l" t="t" r="r" b="b"/>
              <a:pathLst>
                <a:path w="1936506" h="2709333">
                  <a:moveTo>
                    <a:pt x="0" y="0"/>
                  </a:moveTo>
                  <a:lnTo>
                    <a:pt x="1936506" y="0"/>
                  </a:lnTo>
                  <a:lnTo>
                    <a:pt x="1936506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106471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1936506" cy="27474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0" y="0"/>
            <a:ext cx="7352672" cy="10287000"/>
          </a:xfrm>
          <a:custGeom>
            <a:avLst/>
            <a:gdLst/>
            <a:ahLst/>
            <a:cxnLst/>
            <a:rect l="l" t="t" r="r" b="b"/>
            <a:pathLst>
              <a:path w="7352672" h="10287000">
                <a:moveTo>
                  <a:pt x="0" y="0"/>
                </a:moveTo>
                <a:lnTo>
                  <a:pt x="7352672" y="0"/>
                </a:lnTo>
                <a:lnTo>
                  <a:pt x="7352672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1999"/>
            </a:blip>
            <a:stretch>
              <a:fillRect l="-7500" t="-14305" r="-265368" b="-18949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7" name="Freeform 7"/>
          <p:cNvSpPr/>
          <p:nvPr/>
        </p:nvSpPr>
        <p:spPr>
          <a:xfrm>
            <a:off x="0" y="0"/>
            <a:ext cx="7352672" cy="10287000"/>
          </a:xfrm>
          <a:custGeom>
            <a:avLst/>
            <a:gdLst/>
            <a:ahLst/>
            <a:cxnLst/>
            <a:rect l="l" t="t" r="r" b="b"/>
            <a:pathLst>
              <a:path w="7352672" h="10287000">
                <a:moveTo>
                  <a:pt x="0" y="0"/>
                </a:moveTo>
                <a:lnTo>
                  <a:pt x="7352672" y="0"/>
                </a:lnTo>
                <a:lnTo>
                  <a:pt x="7352672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56000"/>
            </a:blip>
            <a:stretch>
              <a:fillRect l="-161205" t="-50249" r="-153433" b="-72024"/>
            </a:stretch>
          </a:blipFill>
        </p:spPr>
        <p:txBody>
          <a:bodyPr/>
          <a:lstStyle/>
          <a:p>
            <a:endParaRPr lang="pt-BR" dirty="0"/>
          </a:p>
        </p:txBody>
      </p:sp>
      <p:grpSp>
        <p:nvGrpSpPr>
          <p:cNvPr id="8" name="Group 8"/>
          <p:cNvGrpSpPr/>
          <p:nvPr/>
        </p:nvGrpSpPr>
        <p:grpSpPr>
          <a:xfrm>
            <a:off x="0" y="0"/>
            <a:ext cx="4506284" cy="343487"/>
            <a:chOff x="0" y="0"/>
            <a:chExt cx="1186840" cy="90466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186840" cy="90466"/>
            </a:xfrm>
            <a:custGeom>
              <a:avLst/>
              <a:gdLst/>
              <a:ahLst/>
              <a:cxnLst/>
              <a:rect l="l" t="t" r="r" b="b"/>
              <a:pathLst>
                <a:path w="1186840" h="90466">
                  <a:moveTo>
                    <a:pt x="0" y="0"/>
                  </a:moveTo>
                  <a:lnTo>
                    <a:pt x="1186840" y="0"/>
                  </a:lnTo>
                  <a:lnTo>
                    <a:pt x="1186840" y="90466"/>
                  </a:lnTo>
                  <a:lnTo>
                    <a:pt x="0" y="90466"/>
                  </a:lnTo>
                  <a:close/>
                </a:path>
              </a:pathLst>
            </a:custGeom>
            <a:solidFill>
              <a:srgbClr val="4DE1C7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1186840" cy="12856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381000" y="1086634"/>
            <a:ext cx="6705600" cy="34768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6719"/>
              </a:lnSpc>
            </a:pPr>
            <a:endParaRPr lang="en-US" sz="8800" b="1" dirty="0">
              <a:solidFill>
                <a:srgbClr val="FFFFFF"/>
              </a:solidFill>
              <a:latin typeface="Arial Nova Bold"/>
              <a:ea typeface="Arial Nova Bold"/>
              <a:cs typeface="Arial Nova Bold"/>
              <a:sym typeface="Arial Nova Bold"/>
            </a:endParaRPr>
          </a:p>
          <a:p>
            <a:pPr algn="l">
              <a:lnSpc>
                <a:spcPts val="6719"/>
              </a:lnSpc>
            </a:pPr>
            <a:endParaRPr lang="en-US" sz="8800" b="1" dirty="0">
              <a:solidFill>
                <a:srgbClr val="FFFFFF"/>
              </a:solidFill>
              <a:latin typeface="Arial Nova Bold"/>
              <a:ea typeface="Arial Nova Bold"/>
              <a:cs typeface="Arial Nova Bold"/>
              <a:sym typeface="Arial Nova Bold"/>
            </a:endParaRPr>
          </a:p>
          <a:p>
            <a:pPr algn="l">
              <a:lnSpc>
                <a:spcPts val="6719"/>
              </a:lnSpc>
            </a:pPr>
            <a:endParaRPr lang="en-US" sz="8800" b="1" dirty="0">
              <a:solidFill>
                <a:srgbClr val="FFFFFF"/>
              </a:solidFill>
              <a:latin typeface="Arial Nova Bold"/>
              <a:ea typeface="Arial Nova Bold"/>
              <a:cs typeface="Arial Nova Bold"/>
              <a:sym typeface="Arial Nova Bold"/>
            </a:endParaRPr>
          </a:p>
          <a:p>
            <a:pPr algn="l">
              <a:lnSpc>
                <a:spcPts val="6719"/>
              </a:lnSpc>
            </a:pPr>
            <a:r>
              <a:rPr lang="en-US" sz="8800" b="1" dirty="0">
                <a:solidFill>
                  <a:srgbClr val="FFFFFF"/>
                </a:solidFill>
                <a:latin typeface="Arial Nova Bold"/>
                <a:ea typeface="Arial Nova Bold"/>
                <a:cs typeface="Arial Nova Bold"/>
                <a:sym typeface="Arial Nova Bold"/>
              </a:rPr>
              <a:t>FAMÍLIA’’s”</a:t>
            </a:r>
            <a:endParaRPr lang="en-US" sz="5599" b="1" dirty="0">
              <a:solidFill>
                <a:srgbClr val="FFFFFF"/>
              </a:solidFill>
              <a:latin typeface="Arial Nova Bold"/>
              <a:ea typeface="Arial Nova Bold"/>
              <a:cs typeface="Arial Nova Bold"/>
              <a:sym typeface="Arial Nova Bold"/>
            </a:endParaRPr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C6723C51-BE97-C9C4-9C0B-5B69A6E4D9F6}"/>
              </a:ext>
            </a:extLst>
          </p:cNvPr>
          <p:cNvSpPr txBox="1"/>
          <p:nvPr/>
        </p:nvSpPr>
        <p:spPr>
          <a:xfrm>
            <a:off x="8381372" y="952508"/>
            <a:ext cx="9373228" cy="93096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spcAft>
                <a:spcPts val="1200"/>
              </a:spcAft>
            </a:pPr>
            <a:r>
              <a:rPr lang="pt-BR" sz="2800" dirty="0"/>
              <a:t>Art. 1.511-B. São reconhecidas como famílias as constituídas pelo casamento, união estável, bem como a </a:t>
            </a:r>
            <a:r>
              <a:rPr lang="pt-BR" sz="2800" b="1" dirty="0"/>
              <a:t>família parental</a:t>
            </a:r>
            <a:r>
              <a:rPr lang="pt-BR" sz="2800" dirty="0"/>
              <a:t>. </a:t>
            </a:r>
          </a:p>
          <a:p>
            <a:pPr algn="just">
              <a:lnSpc>
                <a:spcPct val="120000"/>
              </a:lnSpc>
              <a:spcAft>
                <a:spcPts val="1200"/>
              </a:spcAft>
            </a:pPr>
            <a:r>
              <a:rPr lang="pt-BR" sz="2800" dirty="0"/>
              <a:t>§ 1º A família parental é a composta por, pelo menos, um ascendente e seu descendente, </a:t>
            </a:r>
            <a:r>
              <a:rPr lang="pt-BR" sz="2800" b="1" dirty="0"/>
              <a:t>qualquer que seja a natureza da filiação</a:t>
            </a:r>
            <a:r>
              <a:rPr lang="pt-BR" sz="2800" dirty="0"/>
              <a:t>, bem como a que resulta do </a:t>
            </a:r>
            <a:r>
              <a:rPr lang="pt-BR" sz="2800" b="1" dirty="0"/>
              <a:t>convívio entre parentes colaterais </a:t>
            </a:r>
            <a:r>
              <a:rPr lang="pt-BR" sz="2800" dirty="0"/>
              <a:t>que vivam sob o mesmo teto com compartilhamento de responsabilidades familiares pessoais e patrimoniais. </a:t>
            </a:r>
          </a:p>
          <a:p>
            <a:pPr algn="just">
              <a:lnSpc>
                <a:spcPct val="120000"/>
              </a:lnSpc>
              <a:spcAft>
                <a:spcPts val="1200"/>
              </a:spcAft>
            </a:pPr>
            <a:r>
              <a:rPr lang="pt-BR" sz="2800" dirty="0"/>
              <a:t>§ 2º Para a preservação dos direitos atinentes à formação da família parental, é facultado a todos os seus membros declararem, em conjunto, </a:t>
            </a:r>
            <a:r>
              <a:rPr lang="pt-BR" sz="2800" b="1" dirty="0"/>
              <a:t>por escritura pública</a:t>
            </a:r>
            <a:r>
              <a:rPr lang="pt-BR" sz="2800" dirty="0"/>
              <a:t>, a assunção da corresponsabilidade pessoal e patrimonial entre seus membros e postularem a averbação dessa declaração nos respectivos assentos de nascimento, na forma do § 1º do art. 10 deste Código, sem que essa providência lhes altere o estado familiar. </a:t>
            </a:r>
          </a:p>
          <a:p>
            <a:pPr algn="just">
              <a:lnSpc>
                <a:spcPct val="120000"/>
              </a:lnSpc>
              <a:spcAft>
                <a:spcPts val="1200"/>
              </a:spcAft>
            </a:pPr>
            <a:r>
              <a:rPr lang="pt-BR" sz="2800" dirty="0"/>
              <a:t>§ 3º A família parental cria obrigações comuns e recíprocas de suporte, de sobrevivência e de sustento dos que dividem fraternalmente a mesma morada.” </a:t>
            </a:r>
          </a:p>
        </p:txBody>
      </p:sp>
    </p:spTree>
    <p:extLst>
      <p:ext uri="{BB962C8B-B14F-4D97-AF65-F5344CB8AC3E}">
        <p14:creationId xmlns:p14="http://schemas.microsoft.com/office/powerpoint/2010/main" val="24665007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028700" y="601417"/>
            <a:ext cx="16230600" cy="0"/>
          </a:xfrm>
          <a:prstGeom prst="line">
            <a:avLst/>
          </a:prstGeom>
          <a:ln w="19050" cap="flat">
            <a:solidFill>
              <a:srgbClr val="D9D9D9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t-BR"/>
          </a:p>
        </p:txBody>
      </p:sp>
      <p:grpSp>
        <p:nvGrpSpPr>
          <p:cNvPr id="3" name="Group 3"/>
          <p:cNvGrpSpPr/>
          <p:nvPr/>
        </p:nvGrpSpPr>
        <p:grpSpPr>
          <a:xfrm>
            <a:off x="7401128" y="0"/>
            <a:ext cx="5443436" cy="5143500"/>
            <a:chOff x="0" y="0"/>
            <a:chExt cx="1290296" cy="12192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290296" cy="1219200"/>
            </a:xfrm>
            <a:custGeom>
              <a:avLst/>
              <a:gdLst/>
              <a:ahLst/>
              <a:cxnLst/>
              <a:rect l="l" t="t" r="r" b="b"/>
              <a:pathLst>
                <a:path w="1290296" h="1219200">
                  <a:moveTo>
                    <a:pt x="0" y="0"/>
                  </a:moveTo>
                  <a:lnTo>
                    <a:pt x="1290296" y="0"/>
                  </a:lnTo>
                  <a:lnTo>
                    <a:pt x="1290296" y="1219200"/>
                  </a:lnTo>
                  <a:lnTo>
                    <a:pt x="0" y="1219200"/>
                  </a:lnTo>
                  <a:close/>
                </a:path>
              </a:pathLst>
            </a:custGeom>
            <a:solidFill>
              <a:srgbClr val="071C42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1290296" cy="12573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2844564" y="0"/>
            <a:ext cx="5443436" cy="5143500"/>
            <a:chOff x="0" y="0"/>
            <a:chExt cx="1290296" cy="12192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290296" cy="1219200"/>
            </a:xfrm>
            <a:custGeom>
              <a:avLst/>
              <a:gdLst/>
              <a:ahLst/>
              <a:cxnLst/>
              <a:rect l="l" t="t" r="r" b="b"/>
              <a:pathLst>
                <a:path w="1290296" h="1219200">
                  <a:moveTo>
                    <a:pt x="0" y="0"/>
                  </a:moveTo>
                  <a:lnTo>
                    <a:pt x="1290296" y="0"/>
                  </a:lnTo>
                  <a:lnTo>
                    <a:pt x="1290296" y="1219200"/>
                  </a:lnTo>
                  <a:lnTo>
                    <a:pt x="0" y="1219200"/>
                  </a:lnTo>
                  <a:close/>
                </a:path>
              </a:pathLst>
            </a:custGeom>
            <a:solidFill>
              <a:srgbClr val="4DE1C7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1290296" cy="12573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7401128" y="5143500"/>
            <a:ext cx="5443436" cy="5143500"/>
            <a:chOff x="0" y="0"/>
            <a:chExt cx="1290296" cy="12192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290296" cy="1219200"/>
            </a:xfrm>
            <a:custGeom>
              <a:avLst/>
              <a:gdLst/>
              <a:ahLst/>
              <a:cxnLst/>
              <a:rect l="l" t="t" r="r" b="b"/>
              <a:pathLst>
                <a:path w="1290296" h="1219200">
                  <a:moveTo>
                    <a:pt x="0" y="0"/>
                  </a:moveTo>
                  <a:lnTo>
                    <a:pt x="1290296" y="0"/>
                  </a:lnTo>
                  <a:lnTo>
                    <a:pt x="1290296" y="1219200"/>
                  </a:lnTo>
                  <a:lnTo>
                    <a:pt x="0" y="1219200"/>
                  </a:lnTo>
                  <a:close/>
                </a:path>
              </a:pathLst>
            </a:custGeom>
            <a:solidFill>
              <a:srgbClr val="1D9CAB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38100"/>
              <a:ext cx="1290296" cy="12573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2844564" y="5143500"/>
            <a:ext cx="5443436" cy="5143500"/>
            <a:chOff x="0" y="0"/>
            <a:chExt cx="1290296" cy="12192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1290296" cy="1219200"/>
            </a:xfrm>
            <a:custGeom>
              <a:avLst/>
              <a:gdLst/>
              <a:ahLst/>
              <a:cxnLst/>
              <a:rect l="l" t="t" r="r" b="b"/>
              <a:pathLst>
                <a:path w="1290296" h="1219200">
                  <a:moveTo>
                    <a:pt x="0" y="0"/>
                  </a:moveTo>
                  <a:lnTo>
                    <a:pt x="1290296" y="0"/>
                  </a:lnTo>
                  <a:lnTo>
                    <a:pt x="1290296" y="1219200"/>
                  </a:lnTo>
                  <a:lnTo>
                    <a:pt x="0" y="1219200"/>
                  </a:lnTo>
                  <a:close/>
                </a:path>
              </a:pathLst>
            </a:custGeom>
            <a:solidFill>
              <a:srgbClr val="071C42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-38100"/>
              <a:ext cx="1290296" cy="12573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5" name="Freeform 15"/>
          <p:cNvSpPr/>
          <p:nvPr/>
        </p:nvSpPr>
        <p:spPr>
          <a:xfrm>
            <a:off x="7401128" y="0"/>
            <a:ext cx="10886872" cy="10287000"/>
          </a:xfrm>
          <a:custGeom>
            <a:avLst/>
            <a:gdLst/>
            <a:ahLst/>
            <a:cxnLst/>
            <a:rect l="l" t="t" r="r" b="b"/>
            <a:pathLst>
              <a:path w="10886872" h="10287000">
                <a:moveTo>
                  <a:pt x="0" y="0"/>
                </a:moveTo>
                <a:lnTo>
                  <a:pt x="10886872" y="0"/>
                </a:lnTo>
                <a:lnTo>
                  <a:pt x="10886872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4000"/>
            </a:blip>
            <a:stretch>
              <a:fillRect l="-73047" t="-14305" r="-78777" b="-18949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6" name="Freeform 16"/>
          <p:cNvSpPr/>
          <p:nvPr/>
        </p:nvSpPr>
        <p:spPr>
          <a:xfrm>
            <a:off x="8027220" y="2931"/>
            <a:ext cx="10886872" cy="10287000"/>
          </a:xfrm>
          <a:custGeom>
            <a:avLst/>
            <a:gdLst/>
            <a:ahLst/>
            <a:cxnLst/>
            <a:rect l="l" t="t" r="r" b="b"/>
            <a:pathLst>
              <a:path w="10886872" h="10287000">
                <a:moveTo>
                  <a:pt x="0" y="0"/>
                </a:moveTo>
                <a:lnTo>
                  <a:pt x="10886872" y="0"/>
                </a:lnTo>
                <a:lnTo>
                  <a:pt x="10886872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56000"/>
            </a:blip>
            <a:stretch>
              <a:fillRect l="-176855" t="-50249" r="-3179" b="-72024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9" name="TextBox 19"/>
          <p:cNvSpPr txBox="1"/>
          <p:nvPr/>
        </p:nvSpPr>
        <p:spPr>
          <a:xfrm>
            <a:off x="7696200" y="419101"/>
            <a:ext cx="4966559" cy="446276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880"/>
              </a:lnSpc>
            </a:pPr>
            <a:r>
              <a:rPr lang="pt-BR" sz="2800" b="1" dirty="0">
                <a:solidFill>
                  <a:schemeClr val="bg1"/>
                </a:solidFill>
              </a:rPr>
              <a:t>CAPÍTULO II </a:t>
            </a:r>
          </a:p>
          <a:p>
            <a:pPr>
              <a:lnSpc>
                <a:spcPts val="2880"/>
              </a:lnSpc>
            </a:pPr>
            <a:r>
              <a:rPr lang="pt-BR" sz="2800" b="1" dirty="0">
                <a:solidFill>
                  <a:schemeClr val="bg1"/>
                </a:solidFill>
              </a:rPr>
              <a:t>DO RECONHECIMENTO DOS FILHOS</a:t>
            </a:r>
          </a:p>
          <a:p>
            <a:pPr>
              <a:lnSpc>
                <a:spcPts val="2880"/>
              </a:lnSpc>
            </a:pPr>
            <a:endParaRPr lang="pt-BR" sz="2800" dirty="0">
              <a:solidFill>
                <a:schemeClr val="bg1"/>
              </a:solidFill>
            </a:endParaRPr>
          </a:p>
          <a:p>
            <a:pPr algn="just">
              <a:lnSpc>
                <a:spcPts val="2880"/>
              </a:lnSpc>
            </a:pPr>
            <a:r>
              <a:rPr lang="pt-BR" sz="2800" b="1" dirty="0">
                <a:solidFill>
                  <a:schemeClr val="bg1"/>
                </a:solidFill>
              </a:rPr>
              <a:t>Art. 1.597. Presumem-se filhos dos cônjuges ou conviventes os nascidos ou concebidos na constância do casamento ou da união estável registrada, conforme o § 1º do art. 9º deste Código, ou durante o convívio de fato dos conviventes.</a:t>
            </a:r>
            <a:endParaRPr lang="en-US" sz="2800" b="1" dirty="0">
              <a:solidFill>
                <a:schemeClr val="bg1"/>
              </a:solidFill>
              <a:latin typeface="Arial Nova"/>
              <a:ea typeface="Arial Nova"/>
              <a:cs typeface="Arial Nova"/>
              <a:sym typeface="Arial Nova"/>
            </a:endParaRPr>
          </a:p>
        </p:txBody>
      </p:sp>
      <p:sp>
        <p:nvSpPr>
          <p:cNvPr id="20" name="TextBox 20"/>
          <p:cNvSpPr txBox="1"/>
          <p:nvPr/>
        </p:nvSpPr>
        <p:spPr>
          <a:xfrm>
            <a:off x="12925672" y="569179"/>
            <a:ext cx="5180524" cy="347390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just">
              <a:lnSpc>
                <a:spcPts val="3360"/>
              </a:lnSpc>
              <a:spcBef>
                <a:spcPct val="0"/>
              </a:spcBef>
            </a:pPr>
            <a:r>
              <a:rPr lang="pt-BR" sz="2800" b="1" dirty="0"/>
              <a:t>CAPÍTULO III </a:t>
            </a:r>
          </a:p>
          <a:p>
            <a:pPr lvl="0" algn="just">
              <a:lnSpc>
                <a:spcPts val="3360"/>
              </a:lnSpc>
              <a:spcBef>
                <a:spcPct val="0"/>
              </a:spcBef>
            </a:pPr>
            <a:r>
              <a:rPr lang="pt-BR" sz="2800" b="1" dirty="0"/>
              <a:t>DA SOCIOAFETIVIDADE</a:t>
            </a:r>
            <a:endParaRPr lang="en-US" sz="2800" b="1" dirty="0">
              <a:sym typeface="Arial Nova Bold"/>
            </a:endParaRPr>
          </a:p>
          <a:p>
            <a:pPr lvl="0" algn="just">
              <a:lnSpc>
                <a:spcPts val="3360"/>
              </a:lnSpc>
              <a:spcBef>
                <a:spcPct val="0"/>
              </a:spcBef>
            </a:pPr>
            <a:endParaRPr lang="en-US" sz="2800" b="1" u="none" strike="noStrike" dirty="0">
              <a:ea typeface="Arial Nova Bold"/>
              <a:cs typeface="Arial Nova Bold"/>
              <a:sym typeface="Arial Nova Bold"/>
            </a:endParaRPr>
          </a:p>
          <a:p>
            <a:pPr lvl="0" algn="just">
              <a:lnSpc>
                <a:spcPts val="3360"/>
              </a:lnSpc>
              <a:spcBef>
                <a:spcPct val="0"/>
              </a:spcBef>
            </a:pPr>
            <a:r>
              <a:rPr lang="pt-BR" sz="2800" b="1" dirty="0"/>
              <a:t>Art. 1.617-C. O reconhecimento de filiação socioafetiva de crianças, de adolescentes, bem como de incapazes, será feito por via judicial.</a:t>
            </a:r>
            <a:endParaRPr lang="en-US" sz="2800" b="1" u="none" strike="noStrike" dirty="0">
              <a:ea typeface="Arial Nova Bold"/>
              <a:cs typeface="Arial Nova Bold"/>
              <a:sym typeface="Arial Nova Bold"/>
            </a:endParaRPr>
          </a:p>
        </p:txBody>
      </p:sp>
      <p:sp>
        <p:nvSpPr>
          <p:cNvPr id="21" name="TextBox 21"/>
          <p:cNvSpPr txBox="1"/>
          <p:nvPr/>
        </p:nvSpPr>
        <p:spPr>
          <a:xfrm>
            <a:off x="7401128" y="5175738"/>
            <a:ext cx="5443436" cy="519866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just">
              <a:lnSpc>
                <a:spcPts val="3360"/>
              </a:lnSpc>
              <a:spcBef>
                <a:spcPct val="0"/>
              </a:spcBef>
            </a:pPr>
            <a:r>
              <a:rPr lang="pt-BR" sz="2800" b="1" dirty="0"/>
              <a:t>CAPÍTULO IV  - DA ADOÇÃO</a:t>
            </a:r>
          </a:p>
          <a:p>
            <a:pPr lvl="0" algn="just">
              <a:lnSpc>
                <a:spcPts val="3360"/>
              </a:lnSpc>
              <a:spcBef>
                <a:spcPct val="0"/>
              </a:spcBef>
            </a:pPr>
            <a:endParaRPr lang="pt-BR" sz="2800" b="1" dirty="0"/>
          </a:p>
          <a:p>
            <a:pPr lvl="0" algn="just">
              <a:lnSpc>
                <a:spcPts val="3360"/>
              </a:lnSpc>
              <a:spcBef>
                <a:spcPct val="0"/>
              </a:spcBef>
            </a:pPr>
            <a:r>
              <a:rPr lang="pt-BR" sz="2300" b="1" dirty="0"/>
              <a:t>Art. 1.618. A adoção de crianças, de adolescentes e de pessoas incapazes será deferida na forma prevista pela Lei nº 8.069, de 13 de julho de 1990 (Estatuto da Criança e do Adolescente).</a:t>
            </a:r>
          </a:p>
          <a:p>
            <a:pPr lvl="0" algn="just">
              <a:lnSpc>
                <a:spcPts val="3360"/>
              </a:lnSpc>
              <a:spcBef>
                <a:spcPct val="0"/>
              </a:spcBef>
            </a:pPr>
            <a:r>
              <a:rPr lang="pt-BR" sz="2300" b="1" dirty="0"/>
              <a:t>Art. 1.619. A adoção de pessoas capazes e maiores de dezoito anos poderá ser feita extrajudicialmente, </a:t>
            </a:r>
            <a:r>
              <a:rPr lang="pt-BR" sz="2300" dirty="0"/>
              <a:t>por escritura pública </a:t>
            </a:r>
            <a:r>
              <a:rPr lang="pt-BR" sz="2300" b="1" dirty="0"/>
              <a:t>ou perante o oficial de Registro Civil de Pessoas Naturais da residência do adotando. </a:t>
            </a:r>
            <a:endParaRPr lang="en-US" sz="2300" b="1" u="none" strike="noStrike" dirty="0">
              <a:latin typeface="Arial Nova Bold"/>
              <a:ea typeface="Arial Nova Bold"/>
              <a:cs typeface="Arial Nova Bold"/>
              <a:sym typeface="Arial Nova Bold"/>
            </a:endParaRPr>
          </a:p>
        </p:txBody>
      </p:sp>
      <p:sp>
        <p:nvSpPr>
          <p:cNvPr id="23" name="TextBox 23"/>
          <p:cNvSpPr txBox="1"/>
          <p:nvPr/>
        </p:nvSpPr>
        <p:spPr>
          <a:xfrm>
            <a:off x="12925672" y="5140569"/>
            <a:ext cx="5180524" cy="520193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360"/>
              </a:lnSpc>
            </a:pPr>
            <a:r>
              <a:rPr lang="pt-BR" sz="2800" b="1" dirty="0">
                <a:solidFill>
                  <a:schemeClr val="bg1"/>
                </a:solidFill>
              </a:rPr>
              <a:t>CAPÍTULO V </a:t>
            </a:r>
          </a:p>
          <a:p>
            <a:pPr>
              <a:lnSpc>
                <a:spcPts val="3360"/>
              </a:lnSpc>
            </a:pPr>
            <a:r>
              <a:rPr lang="pt-BR" sz="2800" b="1" dirty="0">
                <a:solidFill>
                  <a:schemeClr val="bg1"/>
                </a:solidFill>
              </a:rPr>
              <a:t>DA FILIAÇÃO DECORRENTE DE REPRODUÇÃO ASSISTIDA </a:t>
            </a:r>
          </a:p>
          <a:p>
            <a:pPr>
              <a:lnSpc>
                <a:spcPts val="3360"/>
              </a:lnSpc>
            </a:pPr>
            <a:endParaRPr lang="pt-BR" sz="2400" b="1" dirty="0">
              <a:solidFill>
                <a:schemeClr val="bg1"/>
              </a:solidFill>
              <a:latin typeface="Arial Nova Bold"/>
              <a:ea typeface="Arial Nova Bold"/>
              <a:cs typeface="Arial Nova Bold"/>
              <a:sym typeface="Arial Nova Bold"/>
            </a:endParaRPr>
          </a:p>
          <a:p>
            <a:pPr algn="just">
              <a:lnSpc>
                <a:spcPts val="3360"/>
              </a:lnSpc>
            </a:pPr>
            <a:r>
              <a:rPr lang="pt-BR" sz="2600" b="1" dirty="0">
                <a:solidFill>
                  <a:schemeClr val="bg1"/>
                </a:solidFill>
              </a:rPr>
              <a:t>Art. 1.629-B. Todas as pessoas nascidas a partir da utilização de técnicas de reprodução humana assistida terão os mesmos direitos e deveres garantidos às pessoas concebidas naturalmente, vedada qualquer forma de discriminação, ressalvado o disposto no art. 1.798</a:t>
            </a:r>
            <a:endParaRPr lang="en-US" sz="2600" b="1" dirty="0">
              <a:solidFill>
                <a:schemeClr val="bg1"/>
              </a:solidFill>
              <a:latin typeface="Arial Nova Bold"/>
              <a:ea typeface="Arial Nova Bold"/>
              <a:cs typeface="Arial Nova Bold"/>
              <a:sym typeface="Arial Nova Bold"/>
            </a:endParaRPr>
          </a:p>
        </p:txBody>
      </p:sp>
      <p:sp>
        <p:nvSpPr>
          <p:cNvPr id="25" name="TextBox 25"/>
          <p:cNvSpPr txBox="1"/>
          <p:nvPr/>
        </p:nvSpPr>
        <p:spPr>
          <a:xfrm>
            <a:off x="1221496" y="1593374"/>
            <a:ext cx="4188704" cy="257762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6719"/>
              </a:lnSpc>
            </a:pPr>
            <a:endParaRPr lang="en-US" sz="5599" b="1" dirty="0">
              <a:solidFill>
                <a:srgbClr val="101010"/>
              </a:solidFill>
              <a:latin typeface="Arial Nova Bold"/>
              <a:ea typeface="Arial Nova Bold"/>
              <a:cs typeface="Arial Nova Bold"/>
              <a:sym typeface="Arial Nova Bold"/>
            </a:endParaRPr>
          </a:p>
          <a:p>
            <a:pPr algn="l">
              <a:lnSpc>
                <a:spcPts val="6719"/>
              </a:lnSpc>
            </a:pPr>
            <a:endParaRPr lang="en-US" sz="5599" b="1" dirty="0">
              <a:solidFill>
                <a:srgbClr val="101010"/>
              </a:solidFill>
              <a:latin typeface="Arial Nova Bold"/>
              <a:ea typeface="Arial Nova Bold"/>
              <a:cs typeface="Arial Nova Bold"/>
              <a:sym typeface="Arial Nova Bold"/>
            </a:endParaRPr>
          </a:p>
          <a:p>
            <a:pPr algn="l">
              <a:lnSpc>
                <a:spcPts val="6719"/>
              </a:lnSpc>
            </a:pPr>
            <a:r>
              <a:rPr lang="en-US" sz="5599" b="1" dirty="0">
                <a:solidFill>
                  <a:srgbClr val="101010"/>
                </a:solidFill>
                <a:latin typeface="Arial Nova Bold"/>
                <a:ea typeface="Arial Nova Bold"/>
                <a:cs typeface="Arial Nova Bold"/>
                <a:sym typeface="Arial Nova Bold"/>
              </a:rPr>
              <a:t>   FILIAÇÃO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685800" y="4043079"/>
            <a:ext cx="6384308" cy="405880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2880"/>
              </a:lnSpc>
            </a:pPr>
            <a:endParaRPr lang="pt-BR" sz="3800" dirty="0"/>
          </a:p>
          <a:p>
            <a:pPr algn="just">
              <a:lnSpc>
                <a:spcPts val="2880"/>
              </a:lnSpc>
            </a:pPr>
            <a:endParaRPr lang="pt-BR" sz="3800" dirty="0"/>
          </a:p>
          <a:p>
            <a:pPr algn="just">
              <a:lnSpc>
                <a:spcPts val="2880"/>
              </a:lnSpc>
            </a:pPr>
            <a:endParaRPr lang="pt-BR" sz="3800" dirty="0"/>
          </a:p>
          <a:p>
            <a:pPr algn="just">
              <a:lnSpc>
                <a:spcPts val="2880"/>
              </a:lnSpc>
            </a:pPr>
            <a:endParaRPr lang="pt-BR" sz="3800" dirty="0"/>
          </a:p>
          <a:p>
            <a:pPr algn="just">
              <a:lnSpc>
                <a:spcPts val="2880"/>
              </a:lnSpc>
            </a:pPr>
            <a:r>
              <a:rPr lang="pt-BR" sz="3800" dirty="0"/>
              <a:t>SUBTÍTULO II DA FILIAÇÃO </a:t>
            </a:r>
          </a:p>
          <a:p>
            <a:pPr algn="just">
              <a:lnSpc>
                <a:spcPts val="2880"/>
              </a:lnSpc>
            </a:pPr>
            <a:endParaRPr lang="pt-BR" sz="3800" dirty="0"/>
          </a:p>
          <a:p>
            <a:pPr algn="just">
              <a:lnSpc>
                <a:spcPts val="2880"/>
              </a:lnSpc>
            </a:pPr>
            <a:r>
              <a:rPr lang="pt-BR" sz="3800" dirty="0"/>
              <a:t>CAPÍTULO I DA CONVIVÊNCIA ENTRE PAIS E FILHOS E O EXERCÍCIO DA AUTORIDADE PARENTAL“</a:t>
            </a:r>
          </a:p>
          <a:p>
            <a:pPr>
              <a:lnSpc>
                <a:spcPts val="2880"/>
              </a:lnSpc>
            </a:pPr>
            <a:endParaRPr lang="pt-BR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2AD284-846F-A457-4D7B-A8DE1D7EE2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D19CD4AB-9C67-9743-5B56-8C4920DF9491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1999"/>
            </a:blip>
            <a:stretch>
              <a:fillRect l="-3015" t="-14305" r="-46896" b="-18949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3" name="AutoShape 3">
            <a:extLst>
              <a:ext uri="{FF2B5EF4-FFF2-40B4-BE49-F238E27FC236}">
                <a16:creationId xmlns:a16="http://schemas.microsoft.com/office/drawing/2014/main" id="{268176F0-530D-2186-F973-324C13607FE8}"/>
              </a:ext>
            </a:extLst>
          </p:cNvPr>
          <p:cNvSpPr/>
          <p:nvPr/>
        </p:nvSpPr>
        <p:spPr>
          <a:xfrm>
            <a:off x="1028700" y="601417"/>
            <a:ext cx="16230600" cy="0"/>
          </a:xfrm>
          <a:prstGeom prst="line">
            <a:avLst/>
          </a:prstGeom>
          <a:ln w="19050" cap="flat">
            <a:solidFill>
              <a:srgbClr val="D9D9D9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t-BR"/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1AF16294-6486-D958-7437-3FE3D8C7C63F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56000"/>
            </a:blip>
            <a:stretch>
              <a:fillRect l="-63979" t="-48767" r="-2726" b="-73506"/>
            </a:stretch>
          </a:blipFill>
        </p:spPr>
        <p:txBody>
          <a:bodyPr/>
          <a:lstStyle/>
          <a:p>
            <a:endParaRPr lang="pt-BR"/>
          </a:p>
        </p:txBody>
      </p:sp>
      <p:grpSp>
        <p:nvGrpSpPr>
          <p:cNvPr id="5" name="Group 5">
            <a:extLst>
              <a:ext uri="{FF2B5EF4-FFF2-40B4-BE49-F238E27FC236}">
                <a16:creationId xmlns:a16="http://schemas.microsoft.com/office/drawing/2014/main" id="{ABDCD92F-AD5B-CC5C-CADD-83A1B19678C8}"/>
              </a:ext>
            </a:extLst>
          </p:cNvPr>
          <p:cNvGrpSpPr/>
          <p:nvPr/>
        </p:nvGrpSpPr>
        <p:grpSpPr>
          <a:xfrm rot="5400000">
            <a:off x="-1947529" y="1947529"/>
            <a:ext cx="4238545" cy="343487"/>
            <a:chOff x="0" y="0"/>
            <a:chExt cx="1116325" cy="90466"/>
          </a:xfrm>
        </p:grpSpPr>
        <p:sp>
          <p:nvSpPr>
            <p:cNvPr id="6" name="Freeform 6">
              <a:extLst>
                <a:ext uri="{FF2B5EF4-FFF2-40B4-BE49-F238E27FC236}">
                  <a16:creationId xmlns:a16="http://schemas.microsoft.com/office/drawing/2014/main" id="{3F84DA03-AB1E-0C26-385F-40DBB850CAE5}"/>
                </a:ext>
              </a:extLst>
            </p:cNvPr>
            <p:cNvSpPr/>
            <p:nvPr/>
          </p:nvSpPr>
          <p:spPr>
            <a:xfrm>
              <a:off x="0" y="0"/>
              <a:ext cx="1116324" cy="90466"/>
            </a:xfrm>
            <a:custGeom>
              <a:avLst/>
              <a:gdLst/>
              <a:ahLst/>
              <a:cxnLst/>
              <a:rect l="l" t="t" r="r" b="b"/>
              <a:pathLst>
                <a:path w="1116324" h="90466">
                  <a:moveTo>
                    <a:pt x="0" y="0"/>
                  </a:moveTo>
                  <a:lnTo>
                    <a:pt x="1116324" y="0"/>
                  </a:lnTo>
                  <a:lnTo>
                    <a:pt x="1116324" y="90466"/>
                  </a:lnTo>
                  <a:lnTo>
                    <a:pt x="0" y="90466"/>
                  </a:lnTo>
                  <a:close/>
                </a:path>
              </a:pathLst>
            </a:custGeom>
            <a:solidFill>
              <a:srgbClr val="4DE1C7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7" name="TextBox 7">
              <a:extLst>
                <a:ext uri="{FF2B5EF4-FFF2-40B4-BE49-F238E27FC236}">
                  <a16:creationId xmlns:a16="http://schemas.microsoft.com/office/drawing/2014/main" id="{4995C791-88CE-610E-E32B-7487A7A3CD77}"/>
                </a:ext>
              </a:extLst>
            </p:cNvPr>
            <p:cNvSpPr txBox="1"/>
            <p:nvPr/>
          </p:nvSpPr>
          <p:spPr>
            <a:xfrm>
              <a:off x="0" y="-38100"/>
              <a:ext cx="1116325" cy="12856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0" name="TextBox 10">
            <a:extLst>
              <a:ext uri="{FF2B5EF4-FFF2-40B4-BE49-F238E27FC236}">
                <a16:creationId xmlns:a16="http://schemas.microsoft.com/office/drawing/2014/main" id="{53D572CD-F1A4-6434-4411-7A40E7FB8294}"/>
              </a:ext>
            </a:extLst>
          </p:cNvPr>
          <p:cNvSpPr txBox="1"/>
          <p:nvPr/>
        </p:nvSpPr>
        <p:spPr>
          <a:xfrm>
            <a:off x="1712082" y="1593374"/>
            <a:ext cx="14442318" cy="85921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6719"/>
              </a:lnSpc>
            </a:pPr>
            <a:r>
              <a:rPr lang="en-US" sz="5599" b="1" dirty="0" err="1">
                <a:latin typeface="Arial Nova Bold"/>
                <a:ea typeface="Arial Nova Bold"/>
                <a:cs typeface="Arial Nova Bold"/>
                <a:sym typeface="Arial Nova Bold"/>
              </a:rPr>
              <a:t>ReproduçãoAssistida</a:t>
            </a:r>
            <a:r>
              <a:rPr lang="en-US" sz="5599" b="1" dirty="0">
                <a:latin typeface="Arial Nova Bold"/>
                <a:ea typeface="Arial Nova Bold"/>
                <a:cs typeface="Arial Nova Bold"/>
                <a:sym typeface="Arial Nova Bold"/>
              </a:rPr>
              <a:t> </a:t>
            </a:r>
            <a:r>
              <a:rPr lang="en-US" sz="5599" b="1" i="1" dirty="0">
                <a:latin typeface="Arial Nova Bold"/>
                <a:ea typeface="Arial Nova Bold"/>
                <a:cs typeface="Arial Nova Bold"/>
                <a:sym typeface="Arial Nova Bold"/>
              </a:rPr>
              <a:t>Post Mortem</a:t>
            </a:r>
          </a:p>
        </p:txBody>
      </p:sp>
      <p:sp>
        <p:nvSpPr>
          <p:cNvPr id="18" name="TextBox 13">
            <a:extLst>
              <a:ext uri="{FF2B5EF4-FFF2-40B4-BE49-F238E27FC236}">
                <a16:creationId xmlns:a16="http://schemas.microsoft.com/office/drawing/2014/main" id="{088EFEC4-2B6C-6D99-F4C0-DBDD73C92B94}"/>
              </a:ext>
            </a:extLst>
          </p:cNvPr>
          <p:cNvSpPr txBox="1"/>
          <p:nvPr/>
        </p:nvSpPr>
        <p:spPr>
          <a:xfrm>
            <a:off x="1712082" y="2705108"/>
            <a:ext cx="15280518" cy="69226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pt-BR" sz="3800" dirty="0"/>
              <a:t>Art. 1.598-A. Presumem-se filhos dos cônjuges ou conviventes os havidos, a qualquer tempo, pela utilização de técnicas de reprodução humana assistida por eles expressamente autorizadas. </a:t>
            </a:r>
          </a:p>
          <a:p>
            <a:pPr algn="just">
              <a:lnSpc>
                <a:spcPct val="150000"/>
              </a:lnSpc>
            </a:pPr>
            <a:endParaRPr lang="pt-BR" sz="3800" dirty="0"/>
          </a:p>
          <a:p>
            <a:pPr algn="just">
              <a:lnSpc>
                <a:spcPct val="150000"/>
              </a:lnSpc>
            </a:pPr>
            <a:r>
              <a:rPr lang="pt-BR" sz="3800" dirty="0"/>
              <a:t>Parágrafo único. A autorização para o uso, após a morte, do próprio material genético, em técnica de reprodução humana assistida, dar-se-á por manifestação inequívoca de vontade, </a:t>
            </a:r>
            <a:r>
              <a:rPr lang="pt-BR" sz="3800" b="1" dirty="0"/>
              <a:t>por escritura pública ou testamento público</a:t>
            </a:r>
            <a:r>
              <a:rPr lang="pt-BR" sz="3800" dirty="0"/>
              <a:t>, respeitado o disposto no art. 1.629-Q deste Código.</a:t>
            </a:r>
            <a:endParaRPr lang="en-US" sz="3800" dirty="0">
              <a:latin typeface="Arial Nova"/>
              <a:ea typeface="Arial Nova"/>
              <a:cs typeface="Arial Nova"/>
              <a:sym typeface="Arial Nova"/>
            </a:endParaRPr>
          </a:p>
        </p:txBody>
      </p:sp>
    </p:spTree>
    <p:extLst>
      <p:ext uri="{BB962C8B-B14F-4D97-AF65-F5344CB8AC3E}">
        <p14:creationId xmlns:p14="http://schemas.microsoft.com/office/powerpoint/2010/main" val="161668017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0647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4000"/>
            </a:blip>
            <a:stretch>
              <a:fillRect l="-3015" t="-14305" r="-46896" b="-18949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3" name="Freeform 3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56000"/>
            </a:blip>
            <a:stretch>
              <a:fillRect l="-64812" t="-50249" r="-1892" b="-72024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6" name="TextBox 18">
            <a:extLst>
              <a:ext uri="{FF2B5EF4-FFF2-40B4-BE49-F238E27FC236}">
                <a16:creationId xmlns:a16="http://schemas.microsoft.com/office/drawing/2014/main" id="{3A9E074B-5F39-B9A5-D9A6-DAD749A64DCA}"/>
              </a:ext>
            </a:extLst>
          </p:cNvPr>
          <p:cNvSpPr txBox="1"/>
          <p:nvPr/>
        </p:nvSpPr>
        <p:spPr>
          <a:xfrm>
            <a:off x="2590780" y="4663493"/>
            <a:ext cx="13106440" cy="124200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956"/>
              </a:lnSpc>
            </a:pPr>
            <a:r>
              <a:rPr lang="en-US" sz="13000" dirty="0">
                <a:solidFill>
                  <a:schemeClr val="bg1"/>
                </a:solidFill>
                <a:latin typeface="Arial Nova"/>
                <a:ea typeface="Arial Nova"/>
                <a:cs typeface="Arial Nova"/>
                <a:sym typeface="Arial Nova"/>
              </a:rPr>
              <a:t>OBRIGADA!</a:t>
            </a:r>
          </a:p>
        </p:txBody>
      </p:sp>
      <p:sp>
        <p:nvSpPr>
          <p:cNvPr id="19" name="Freeform 11">
            <a:extLst>
              <a:ext uri="{FF2B5EF4-FFF2-40B4-BE49-F238E27FC236}">
                <a16:creationId xmlns:a16="http://schemas.microsoft.com/office/drawing/2014/main" id="{535F5B50-5D97-B081-A089-5835AA87026F}"/>
              </a:ext>
            </a:extLst>
          </p:cNvPr>
          <p:cNvSpPr/>
          <p:nvPr/>
        </p:nvSpPr>
        <p:spPr>
          <a:xfrm>
            <a:off x="9455551" y="965903"/>
            <a:ext cx="1832660" cy="1832660"/>
          </a:xfrm>
          <a:custGeom>
            <a:avLst/>
            <a:gdLst/>
            <a:ahLst/>
            <a:cxnLst/>
            <a:rect l="l" t="t" r="r" b="b"/>
            <a:pathLst>
              <a:path w="2072350" h="2072350">
                <a:moveTo>
                  <a:pt x="0" y="0"/>
                </a:moveTo>
                <a:lnTo>
                  <a:pt x="2072350" y="0"/>
                </a:lnTo>
                <a:lnTo>
                  <a:pt x="2072350" y="2072350"/>
                </a:lnTo>
                <a:lnTo>
                  <a:pt x="0" y="207235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algn="r"/>
            <a:endParaRPr lang="pt-BR"/>
          </a:p>
        </p:txBody>
      </p:sp>
      <p:sp>
        <p:nvSpPr>
          <p:cNvPr id="20" name="Freeform 8">
            <a:extLst>
              <a:ext uri="{FF2B5EF4-FFF2-40B4-BE49-F238E27FC236}">
                <a16:creationId xmlns:a16="http://schemas.microsoft.com/office/drawing/2014/main" id="{EE3FE1C8-F81E-480F-31AD-05C99A71618B}"/>
              </a:ext>
            </a:extLst>
          </p:cNvPr>
          <p:cNvSpPr/>
          <p:nvPr/>
        </p:nvSpPr>
        <p:spPr>
          <a:xfrm>
            <a:off x="6359155" y="1071887"/>
            <a:ext cx="2315274" cy="1620692"/>
          </a:xfrm>
          <a:custGeom>
            <a:avLst/>
            <a:gdLst/>
            <a:ahLst/>
            <a:cxnLst/>
            <a:rect l="l" t="t" r="r" b="b"/>
            <a:pathLst>
              <a:path w="4142126" h="2899488">
                <a:moveTo>
                  <a:pt x="0" y="0"/>
                </a:moveTo>
                <a:lnTo>
                  <a:pt x="4142126" y="0"/>
                </a:lnTo>
                <a:lnTo>
                  <a:pt x="4142126" y="2899488"/>
                </a:lnTo>
                <a:lnTo>
                  <a:pt x="0" y="289948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algn="r"/>
            <a:endParaRPr lang="pt-BR"/>
          </a:p>
        </p:txBody>
      </p:sp>
      <p:sp>
        <p:nvSpPr>
          <p:cNvPr id="22" name="AutoShape 8">
            <a:extLst>
              <a:ext uri="{FF2B5EF4-FFF2-40B4-BE49-F238E27FC236}">
                <a16:creationId xmlns:a16="http://schemas.microsoft.com/office/drawing/2014/main" id="{E7D894DC-01A5-715E-DBBF-75DE6B5EEF97}"/>
              </a:ext>
            </a:extLst>
          </p:cNvPr>
          <p:cNvSpPr/>
          <p:nvPr/>
        </p:nvSpPr>
        <p:spPr>
          <a:xfrm flipH="1">
            <a:off x="9144000" y="1425016"/>
            <a:ext cx="0" cy="987478"/>
          </a:xfrm>
          <a:prstGeom prst="line">
            <a:avLst/>
          </a:prstGeom>
          <a:ln w="19050" cap="flat">
            <a:solidFill>
              <a:srgbClr val="D9D9D9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pPr algn="r"/>
            <a:endParaRPr lang="pt-BR"/>
          </a:p>
        </p:txBody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02F584FA-D7A1-3D04-AAA3-BD005337179C}"/>
              </a:ext>
            </a:extLst>
          </p:cNvPr>
          <p:cNvSpPr/>
          <p:nvPr/>
        </p:nvSpPr>
        <p:spPr>
          <a:xfrm>
            <a:off x="3051183" y="7353300"/>
            <a:ext cx="644681" cy="644681"/>
          </a:xfrm>
          <a:custGeom>
            <a:avLst/>
            <a:gdLst/>
            <a:ahLst/>
            <a:cxnLst/>
            <a:rect l="l" t="t" r="r" b="b"/>
            <a:pathLst>
              <a:path w="644681" h="644681">
                <a:moveTo>
                  <a:pt x="0" y="0"/>
                </a:moveTo>
                <a:lnTo>
                  <a:pt x="644681" y="0"/>
                </a:lnTo>
                <a:lnTo>
                  <a:pt x="644681" y="644682"/>
                </a:lnTo>
                <a:lnTo>
                  <a:pt x="0" y="64468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8" name="Freeform 8">
            <a:extLst>
              <a:ext uri="{FF2B5EF4-FFF2-40B4-BE49-F238E27FC236}">
                <a16:creationId xmlns:a16="http://schemas.microsoft.com/office/drawing/2014/main" id="{A94FEE11-1004-5AD2-6417-233A84CC40CF}"/>
              </a:ext>
            </a:extLst>
          </p:cNvPr>
          <p:cNvSpPr/>
          <p:nvPr/>
        </p:nvSpPr>
        <p:spPr>
          <a:xfrm>
            <a:off x="13800458" y="7413792"/>
            <a:ext cx="671460" cy="491845"/>
          </a:xfrm>
          <a:custGeom>
            <a:avLst/>
            <a:gdLst/>
            <a:ahLst/>
            <a:cxnLst/>
            <a:rect l="l" t="t" r="r" b="b"/>
            <a:pathLst>
              <a:path w="671460" h="491845">
                <a:moveTo>
                  <a:pt x="0" y="0"/>
                </a:moveTo>
                <a:lnTo>
                  <a:pt x="671461" y="0"/>
                </a:lnTo>
                <a:lnTo>
                  <a:pt x="671461" y="491844"/>
                </a:lnTo>
                <a:lnTo>
                  <a:pt x="0" y="49184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9" name="Freeform 11">
            <a:extLst>
              <a:ext uri="{FF2B5EF4-FFF2-40B4-BE49-F238E27FC236}">
                <a16:creationId xmlns:a16="http://schemas.microsoft.com/office/drawing/2014/main" id="{6250391D-BB26-A1EB-933C-FC4EB7EA79F5}"/>
              </a:ext>
            </a:extLst>
          </p:cNvPr>
          <p:cNvSpPr/>
          <p:nvPr/>
        </p:nvSpPr>
        <p:spPr>
          <a:xfrm>
            <a:off x="8159783" y="7353300"/>
            <a:ext cx="644223" cy="653205"/>
          </a:xfrm>
          <a:custGeom>
            <a:avLst/>
            <a:gdLst/>
            <a:ahLst/>
            <a:cxnLst/>
            <a:rect l="l" t="t" r="r" b="b"/>
            <a:pathLst>
              <a:path w="644223" h="653205">
                <a:moveTo>
                  <a:pt x="0" y="0"/>
                </a:moveTo>
                <a:lnTo>
                  <a:pt x="644224" y="0"/>
                </a:lnTo>
                <a:lnTo>
                  <a:pt x="644224" y="653204"/>
                </a:lnTo>
                <a:lnTo>
                  <a:pt x="0" y="65320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3" name="TextBox 15">
            <a:extLst>
              <a:ext uri="{FF2B5EF4-FFF2-40B4-BE49-F238E27FC236}">
                <a16:creationId xmlns:a16="http://schemas.microsoft.com/office/drawing/2014/main" id="{8E803B06-E62C-E085-28DB-2B2796F8D082}"/>
              </a:ext>
            </a:extLst>
          </p:cNvPr>
          <p:cNvSpPr txBox="1"/>
          <p:nvPr/>
        </p:nvSpPr>
        <p:spPr>
          <a:xfrm>
            <a:off x="1318661" y="8322737"/>
            <a:ext cx="4208507" cy="2522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920"/>
              </a:lnSpc>
            </a:pPr>
            <a:r>
              <a:rPr lang="en-US" sz="2400" spc="240" dirty="0">
                <a:solidFill>
                  <a:srgbClr val="FFFFFF"/>
                </a:solidFill>
                <a:latin typeface="Arial Nova"/>
                <a:ea typeface="Arial Nova"/>
                <a:cs typeface="Arial Nova"/>
                <a:sym typeface="Arial Nova"/>
              </a:rPr>
              <a:t>SCALQUETTE.COM.BR</a:t>
            </a:r>
          </a:p>
        </p:txBody>
      </p:sp>
      <p:sp>
        <p:nvSpPr>
          <p:cNvPr id="14" name="TextBox 16">
            <a:extLst>
              <a:ext uri="{FF2B5EF4-FFF2-40B4-BE49-F238E27FC236}">
                <a16:creationId xmlns:a16="http://schemas.microsoft.com/office/drawing/2014/main" id="{9B81E07C-C8E6-80F4-777F-8EC424BD2C3E}"/>
              </a:ext>
            </a:extLst>
          </p:cNvPr>
          <p:cNvSpPr txBox="1"/>
          <p:nvPr/>
        </p:nvSpPr>
        <p:spPr>
          <a:xfrm>
            <a:off x="6096001" y="8323586"/>
            <a:ext cx="4876800" cy="2476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760"/>
              </a:lnSpc>
            </a:pPr>
            <a:r>
              <a:rPr lang="en-US" sz="2200" spc="220" dirty="0">
                <a:solidFill>
                  <a:srgbClr val="FFFFFF"/>
                </a:solidFill>
                <a:latin typeface="Agrandir"/>
                <a:ea typeface="Agrandir"/>
                <a:cs typeface="Agrandir"/>
                <a:sym typeface="Agrandir"/>
              </a:rPr>
              <a:t>@</a:t>
            </a:r>
            <a:r>
              <a:rPr lang="en-US" sz="2400" spc="220" dirty="0">
                <a:solidFill>
                  <a:srgbClr val="FFFFFF"/>
                </a:solidFill>
                <a:latin typeface="Arial Nova" panose="020B0504020202020204" pitchFamily="34" charset="0"/>
                <a:ea typeface="Agrandir"/>
                <a:cs typeface="Agrandir"/>
                <a:sym typeface="Agrandir"/>
              </a:rPr>
              <a:t>ANACLAUDIASCALQUETTE</a:t>
            </a:r>
          </a:p>
        </p:txBody>
      </p:sp>
      <p:sp>
        <p:nvSpPr>
          <p:cNvPr id="15" name="TextBox 17">
            <a:extLst>
              <a:ext uri="{FF2B5EF4-FFF2-40B4-BE49-F238E27FC236}">
                <a16:creationId xmlns:a16="http://schemas.microsoft.com/office/drawing/2014/main" id="{4EE30F48-9D59-ACD5-3A43-27292FB5AF49}"/>
              </a:ext>
            </a:extLst>
          </p:cNvPr>
          <p:cNvSpPr txBox="1"/>
          <p:nvPr/>
        </p:nvSpPr>
        <p:spPr>
          <a:xfrm>
            <a:off x="11605661" y="8335704"/>
            <a:ext cx="5234539" cy="2426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760"/>
              </a:lnSpc>
            </a:pPr>
            <a:r>
              <a:rPr lang="en-US" sz="2400" spc="220" dirty="0">
                <a:solidFill>
                  <a:srgbClr val="FFFFFF"/>
                </a:solidFill>
                <a:latin typeface="Arial Nova" panose="020B0504020202020204" pitchFamily="34" charset="0"/>
                <a:ea typeface="Agrandir"/>
                <a:cs typeface="Agrandir"/>
                <a:sym typeface="Agrandir"/>
              </a:rPr>
              <a:t>ANA@SCALQUETTE.COM.BR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eb0be03-3007-4f2e-92d6-f43d7f6157bc">
      <Terms xmlns="http://schemas.microsoft.com/office/infopath/2007/PartnerControls"/>
    </lcf76f155ced4ddcb4097134ff3c332f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97EFF6F57A6FF14D908319B3100EDB26" ma:contentTypeVersion="11" ma:contentTypeDescription="Crie um novo documento." ma:contentTypeScope="" ma:versionID="de2844f57d3aefddcb66bea25408144d">
  <xsd:schema xmlns:xsd="http://www.w3.org/2001/XMLSchema" xmlns:xs="http://www.w3.org/2001/XMLSchema" xmlns:p="http://schemas.microsoft.com/office/2006/metadata/properties" xmlns:ns2="2eb0be03-3007-4f2e-92d6-f43d7f6157bc" targetNamespace="http://schemas.microsoft.com/office/2006/metadata/properties" ma:root="true" ma:fieldsID="05aab8277a99c7b7f0327592244287d5" ns2:_="">
    <xsd:import namespace="2eb0be03-3007-4f2e-92d6-f43d7f6157b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MediaServiceDateTaken" minOccurs="0"/>
                <xsd:element ref="ns2:lcf76f155ced4ddcb4097134ff3c332f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eb0be03-3007-4f2e-92d6-f43d7f6157b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2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4" nillable="true" ma:taxonomy="true" ma:internalName="lcf76f155ced4ddcb4097134ff3c332f" ma:taxonomyFieldName="MediaServiceImageTags" ma:displayName="Marcações de imagem" ma:readOnly="false" ma:fieldId="{5cf76f15-5ced-4ddc-b409-7134ff3c332f}" ma:taxonomyMulti="true" ma:sspId="ec1b4f35-4ec5-48d7-9fcb-2ebf400b8d4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18" nillable="true" ma:displayName="MediaLengthInSeconds" ma:hidden="true" ma:internalName="MediaLengthInSeconds" ma:readOnly="tru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ú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63AFCB5D-44C0-476F-B5B5-206A6E33D27A}">
  <ds:schemaRefs>
    <ds:schemaRef ds:uri="http://schemas.microsoft.com/office/2006/metadata/properties"/>
    <ds:schemaRef ds:uri="http://schemas.microsoft.com/office/infopath/2007/PartnerControls"/>
    <ds:schemaRef ds:uri="68b36977-3d0b-4277-a0b6-886338feaac5"/>
    <ds:schemaRef ds:uri="218da819-5eda-4320-8775-2a37a9ead0b4"/>
  </ds:schemaRefs>
</ds:datastoreItem>
</file>

<file path=customXml/itemProps2.xml><?xml version="1.0" encoding="utf-8"?>
<ds:datastoreItem xmlns:ds="http://schemas.openxmlformats.org/officeDocument/2006/customXml" ds:itemID="{D55D3D21-90DA-4571-994E-A7F25AC6FF5B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D5E32275-998D-481E-B565-B0A6351A92B3}"/>
</file>

<file path=docProps/app.xml><?xml version="1.0" encoding="utf-8"?>
<Properties xmlns="http://schemas.openxmlformats.org/officeDocument/2006/extended-properties" xmlns:vt="http://schemas.openxmlformats.org/officeDocument/2006/docPropsVTypes">
  <TotalTime>392</TotalTime>
  <Words>665</Words>
  <Application>Microsoft Office PowerPoint</Application>
  <PresentationFormat>Personalizar</PresentationFormat>
  <Paragraphs>85</Paragraphs>
  <Slides>8</Slides>
  <Notes>1</Notes>
  <HiddenSlides>0</HiddenSlides>
  <MMClips>0</MMClips>
  <ScaleCrop>false</ScaleCrop>
  <HeadingPairs>
    <vt:vector size="6" baseType="variant">
      <vt:variant>
        <vt:lpstr>Fontes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8</vt:i4>
      </vt:variant>
    </vt:vector>
  </HeadingPairs>
  <TitlesOfParts>
    <vt:vector size="15" baseType="lpstr">
      <vt:lpstr>Aptos</vt:lpstr>
      <vt:lpstr>Agrandir</vt:lpstr>
      <vt:lpstr>Calibri</vt:lpstr>
      <vt:lpstr>Arial</vt:lpstr>
      <vt:lpstr>Arial Nova Bold</vt:lpstr>
      <vt:lpstr>Arial Nova</vt:lpstr>
      <vt:lpstr>Office Theme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- Congresso</dc:title>
  <dc:creator>Win10</dc:creator>
  <cp:lastModifiedBy>ANA CLAUDIA SILVA SCALQUETTE</cp:lastModifiedBy>
  <cp:revision>9</cp:revision>
  <dcterms:created xsi:type="dcterms:W3CDTF">2006-08-16T00:00:00Z</dcterms:created>
  <dcterms:modified xsi:type="dcterms:W3CDTF">2025-08-27T23:55:26Z</dcterms:modified>
  <dc:identifier>DAGuwxSwP7o</dc:identifie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0x01010097EFF6F57A6FF14D908319B3100EDB26</vt:lpwstr>
  </property>
  <property fmtid="{D5CDD505-2E9C-101B-9397-08002B2CF9AE}" pid="3" name="MediaServiceImageTags">
    <vt:lpwstr/>
  </property>
</Properties>
</file>