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73" r:id="rId6"/>
    <p:sldId id="274" r:id="rId7"/>
    <p:sldId id="275" r:id="rId8"/>
    <p:sldId id="276" r:id="rId9"/>
  </p:sldIdLst>
  <p:sldSz cx="18288000" cy="10287000"/>
  <p:notesSz cx="6858000" cy="9144000"/>
  <p:embeddedFontLst>
    <p:embeddedFont>
      <p:font typeface="Arial Nova Bold" panose="020B0604020202020204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A8A"/>
    <a:srgbClr val="9FC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BD5678-D5F7-486F-AB63-106173EED4B2}" v="3" dt="2025-08-29T13:30:38.3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7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9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1F004F2C-3D90-01F1-EC3C-D08E73A0CA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" y="98"/>
            <a:ext cx="18287650" cy="10286803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66301F20-07F1-0E48-8288-B770484F843B}"/>
              </a:ext>
            </a:extLst>
          </p:cNvPr>
          <p:cNvSpPr/>
          <p:nvPr/>
        </p:nvSpPr>
        <p:spPr>
          <a:xfrm>
            <a:off x="1028700" y="1028700"/>
            <a:ext cx="4142126" cy="2899488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E3890E31-ECFA-52D4-CF4B-31B68E3B8F54}"/>
              </a:ext>
            </a:extLst>
          </p:cNvPr>
          <p:cNvGrpSpPr>
            <a:grpSpLocks noChangeAspect="1"/>
          </p:cNvGrpSpPr>
          <p:nvPr/>
        </p:nvGrpSpPr>
        <p:grpSpPr>
          <a:xfrm>
            <a:off x="10714794" y="324256"/>
            <a:ext cx="7194152" cy="9638488"/>
            <a:chOff x="0" y="0"/>
            <a:chExt cx="3816350" cy="5113020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49BC267-77BA-158B-73C1-DDD678C2DBD9}"/>
                </a:ext>
              </a:extLst>
            </p:cNvPr>
            <p:cNvSpPr/>
            <p:nvPr/>
          </p:nvSpPr>
          <p:spPr>
            <a:xfrm>
              <a:off x="-22860" y="-5080"/>
              <a:ext cx="3850640" cy="5156200"/>
            </a:xfrm>
            <a:custGeom>
              <a:avLst/>
              <a:gdLst/>
              <a:ahLst/>
              <a:cxnLst/>
              <a:rect l="l" t="t" r="r" b="b"/>
              <a:pathLst>
                <a:path w="3850640" h="5156200">
                  <a:moveTo>
                    <a:pt x="1311910" y="2552700"/>
                  </a:moveTo>
                  <a:cubicBezTo>
                    <a:pt x="1311910" y="2346960"/>
                    <a:pt x="1313180" y="2141220"/>
                    <a:pt x="1311910" y="1935480"/>
                  </a:cubicBezTo>
                  <a:cubicBezTo>
                    <a:pt x="1310640" y="1535430"/>
                    <a:pt x="1031240" y="1253490"/>
                    <a:pt x="631190" y="1243330"/>
                  </a:cubicBezTo>
                  <a:cubicBezTo>
                    <a:pt x="289560" y="1225550"/>
                    <a:pt x="26670" y="934720"/>
                    <a:pt x="44450" y="591820"/>
                  </a:cubicBezTo>
                  <a:cubicBezTo>
                    <a:pt x="60960" y="271780"/>
                    <a:pt x="320040" y="16510"/>
                    <a:pt x="640080" y="5080"/>
                  </a:cubicBezTo>
                  <a:cubicBezTo>
                    <a:pt x="976630" y="2540"/>
                    <a:pt x="1250950" y="273050"/>
                    <a:pt x="1259840" y="613410"/>
                  </a:cubicBezTo>
                  <a:cubicBezTo>
                    <a:pt x="1268730" y="1009650"/>
                    <a:pt x="1541780" y="1283970"/>
                    <a:pt x="1938020" y="1296670"/>
                  </a:cubicBezTo>
                  <a:cubicBezTo>
                    <a:pt x="2288540" y="1308100"/>
                    <a:pt x="2547620" y="1573530"/>
                    <a:pt x="2548890" y="1925320"/>
                  </a:cubicBezTo>
                  <a:cubicBezTo>
                    <a:pt x="2550160" y="2340610"/>
                    <a:pt x="2548890" y="2757170"/>
                    <a:pt x="2548890" y="3172460"/>
                  </a:cubicBezTo>
                  <a:cubicBezTo>
                    <a:pt x="2548890" y="3587750"/>
                    <a:pt x="2824480" y="3867150"/>
                    <a:pt x="3235960" y="3881120"/>
                  </a:cubicBezTo>
                  <a:cubicBezTo>
                    <a:pt x="3577590" y="3884930"/>
                    <a:pt x="3850640" y="4165600"/>
                    <a:pt x="3846830" y="4507230"/>
                  </a:cubicBezTo>
                  <a:cubicBezTo>
                    <a:pt x="3843020" y="4848860"/>
                    <a:pt x="3562350" y="5121910"/>
                    <a:pt x="3220720" y="5118100"/>
                  </a:cubicBezTo>
                  <a:cubicBezTo>
                    <a:pt x="2884170" y="5118100"/>
                    <a:pt x="2612390" y="4847590"/>
                    <a:pt x="2603500" y="4505960"/>
                  </a:cubicBezTo>
                  <a:cubicBezTo>
                    <a:pt x="2594610" y="4116069"/>
                    <a:pt x="2315210" y="3835400"/>
                    <a:pt x="1927860" y="3825239"/>
                  </a:cubicBezTo>
                  <a:cubicBezTo>
                    <a:pt x="1577340" y="3817619"/>
                    <a:pt x="1315720" y="3552189"/>
                    <a:pt x="1313180" y="3200399"/>
                  </a:cubicBezTo>
                  <a:cubicBezTo>
                    <a:pt x="1310640" y="2984500"/>
                    <a:pt x="1313180" y="2768600"/>
                    <a:pt x="1311910" y="2552700"/>
                  </a:cubicBezTo>
                  <a:lnTo>
                    <a:pt x="1311910" y="2552700"/>
                  </a:lnTo>
                  <a:close/>
                  <a:moveTo>
                    <a:pt x="3840480" y="1916430"/>
                  </a:moveTo>
                  <a:lnTo>
                    <a:pt x="3840480" y="3187700"/>
                  </a:lnTo>
                  <a:cubicBezTo>
                    <a:pt x="3839210" y="3549650"/>
                    <a:pt x="3571240" y="3826510"/>
                    <a:pt x="3220720" y="3825240"/>
                  </a:cubicBezTo>
                  <a:cubicBezTo>
                    <a:pt x="2870200" y="3823971"/>
                    <a:pt x="2604770" y="3549650"/>
                    <a:pt x="2603500" y="3191510"/>
                  </a:cubicBezTo>
                  <a:cubicBezTo>
                    <a:pt x="2603500" y="2335530"/>
                    <a:pt x="2603500" y="1479550"/>
                    <a:pt x="2604770" y="624840"/>
                  </a:cubicBezTo>
                  <a:cubicBezTo>
                    <a:pt x="2602230" y="284480"/>
                    <a:pt x="2876550" y="5080"/>
                    <a:pt x="3216910" y="2540"/>
                  </a:cubicBezTo>
                  <a:cubicBezTo>
                    <a:pt x="3522980" y="0"/>
                    <a:pt x="3783330" y="220980"/>
                    <a:pt x="3831590" y="523240"/>
                  </a:cubicBezTo>
                  <a:cubicBezTo>
                    <a:pt x="3837940" y="563880"/>
                    <a:pt x="3840480" y="605790"/>
                    <a:pt x="3839210" y="646430"/>
                  </a:cubicBezTo>
                  <a:cubicBezTo>
                    <a:pt x="3840480" y="1070610"/>
                    <a:pt x="3841750" y="1493520"/>
                    <a:pt x="3840480" y="1916430"/>
                  </a:cubicBezTo>
                  <a:close/>
                  <a:moveTo>
                    <a:pt x="643890" y="2585720"/>
                  </a:moveTo>
                  <a:cubicBezTo>
                    <a:pt x="982980" y="2589530"/>
                    <a:pt x="1252220" y="2860040"/>
                    <a:pt x="1259840" y="3206750"/>
                  </a:cubicBezTo>
                  <a:cubicBezTo>
                    <a:pt x="1266190" y="3517900"/>
                    <a:pt x="1456690" y="3771900"/>
                    <a:pt x="1752600" y="3854450"/>
                  </a:cubicBezTo>
                  <a:cubicBezTo>
                    <a:pt x="1816100" y="3870960"/>
                    <a:pt x="1880870" y="3878580"/>
                    <a:pt x="1946910" y="3879850"/>
                  </a:cubicBezTo>
                  <a:cubicBezTo>
                    <a:pt x="2273300" y="3893820"/>
                    <a:pt x="2534920" y="4147820"/>
                    <a:pt x="2548890" y="4467860"/>
                  </a:cubicBezTo>
                  <a:cubicBezTo>
                    <a:pt x="2565400" y="4795520"/>
                    <a:pt x="2322830" y="5078730"/>
                    <a:pt x="1996440" y="5114290"/>
                  </a:cubicBezTo>
                  <a:cubicBezTo>
                    <a:pt x="1635760" y="5156200"/>
                    <a:pt x="1324610" y="4878070"/>
                    <a:pt x="1313180" y="4499610"/>
                  </a:cubicBezTo>
                  <a:cubicBezTo>
                    <a:pt x="1303020" y="4216400"/>
                    <a:pt x="1174750" y="4006850"/>
                    <a:pt x="916940" y="3890010"/>
                  </a:cubicBezTo>
                  <a:cubicBezTo>
                    <a:pt x="830580" y="3849370"/>
                    <a:pt x="727710" y="3832860"/>
                    <a:pt x="631190" y="3827780"/>
                  </a:cubicBezTo>
                  <a:cubicBezTo>
                    <a:pt x="308610" y="3812540"/>
                    <a:pt x="49530" y="3572510"/>
                    <a:pt x="25400" y="3256280"/>
                  </a:cubicBezTo>
                  <a:cubicBezTo>
                    <a:pt x="0" y="2938780"/>
                    <a:pt x="219710" y="2653030"/>
                    <a:pt x="533400" y="2597150"/>
                  </a:cubicBezTo>
                  <a:cubicBezTo>
                    <a:pt x="570230" y="2590800"/>
                    <a:pt x="607060" y="2589530"/>
                    <a:pt x="643890" y="2585720"/>
                  </a:cubicBezTo>
                  <a:close/>
                  <a:moveTo>
                    <a:pt x="24130" y="1913890"/>
                  </a:moveTo>
                  <a:cubicBezTo>
                    <a:pt x="25400" y="1572260"/>
                    <a:pt x="302260" y="1295400"/>
                    <a:pt x="643890" y="1296670"/>
                  </a:cubicBezTo>
                  <a:cubicBezTo>
                    <a:pt x="985520" y="1297940"/>
                    <a:pt x="1262380" y="1574800"/>
                    <a:pt x="1261110" y="1916430"/>
                  </a:cubicBezTo>
                  <a:cubicBezTo>
                    <a:pt x="1259840" y="2258060"/>
                    <a:pt x="984250" y="2533650"/>
                    <a:pt x="642620" y="2533650"/>
                  </a:cubicBezTo>
                  <a:cubicBezTo>
                    <a:pt x="300990" y="2533650"/>
                    <a:pt x="24130" y="2256790"/>
                    <a:pt x="24130" y="1915160"/>
                  </a:cubicBezTo>
                  <a:cubicBezTo>
                    <a:pt x="24130" y="1915160"/>
                    <a:pt x="24130" y="1913890"/>
                    <a:pt x="24130" y="1913890"/>
                  </a:cubicBezTo>
                  <a:close/>
                  <a:moveTo>
                    <a:pt x="1931670" y="5080"/>
                  </a:moveTo>
                  <a:cubicBezTo>
                    <a:pt x="1588770" y="3810"/>
                    <a:pt x="1310640" y="279400"/>
                    <a:pt x="1309370" y="622300"/>
                  </a:cubicBezTo>
                  <a:cubicBezTo>
                    <a:pt x="1308100" y="965200"/>
                    <a:pt x="1583690" y="1243330"/>
                    <a:pt x="1926590" y="1244600"/>
                  </a:cubicBezTo>
                  <a:cubicBezTo>
                    <a:pt x="2269490" y="1245870"/>
                    <a:pt x="2547620" y="970280"/>
                    <a:pt x="2548890" y="627380"/>
                  </a:cubicBezTo>
                  <a:cubicBezTo>
                    <a:pt x="2548890" y="624840"/>
                    <a:pt x="2548890" y="623570"/>
                    <a:pt x="2548890" y="621030"/>
                  </a:cubicBezTo>
                  <a:cubicBezTo>
                    <a:pt x="2546350" y="281940"/>
                    <a:pt x="2270760" y="7620"/>
                    <a:pt x="1931670" y="5080"/>
                  </a:cubicBezTo>
                  <a:close/>
                  <a:moveTo>
                    <a:pt x="642620" y="3879850"/>
                  </a:moveTo>
                  <a:cubicBezTo>
                    <a:pt x="299720" y="3878580"/>
                    <a:pt x="21590" y="4154170"/>
                    <a:pt x="20320" y="4497070"/>
                  </a:cubicBezTo>
                  <a:cubicBezTo>
                    <a:pt x="19050" y="4839970"/>
                    <a:pt x="294640" y="5118100"/>
                    <a:pt x="637540" y="5119370"/>
                  </a:cubicBezTo>
                  <a:cubicBezTo>
                    <a:pt x="980440" y="5120640"/>
                    <a:pt x="1258570" y="4845050"/>
                    <a:pt x="1259840" y="4502150"/>
                  </a:cubicBezTo>
                  <a:cubicBezTo>
                    <a:pt x="1259840" y="4499610"/>
                    <a:pt x="1259840" y="4498340"/>
                    <a:pt x="1259840" y="4495800"/>
                  </a:cubicBezTo>
                  <a:cubicBezTo>
                    <a:pt x="1257300" y="4156710"/>
                    <a:pt x="981710" y="3882390"/>
                    <a:pt x="642620" y="3879850"/>
                  </a:cubicBezTo>
                  <a:close/>
                </a:path>
              </a:pathLst>
            </a:custGeom>
            <a:blipFill>
              <a:blip r:embed="rId4"/>
              <a:stretch>
                <a:fillRect l="-10070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Freeform 11">
            <a:extLst>
              <a:ext uri="{FF2B5EF4-FFF2-40B4-BE49-F238E27FC236}">
                <a16:creationId xmlns:a16="http://schemas.microsoft.com/office/drawing/2014/main" id="{5537EAEA-96D5-5941-A336-36CE6F518ECA}"/>
              </a:ext>
            </a:extLst>
          </p:cNvPr>
          <p:cNvSpPr/>
          <p:nvPr/>
        </p:nvSpPr>
        <p:spPr>
          <a:xfrm>
            <a:off x="15836596" y="7890394"/>
            <a:ext cx="2072350" cy="207235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62FF2140-1C97-26CE-A990-D9BE3F80FEEA}"/>
              </a:ext>
            </a:extLst>
          </p:cNvPr>
          <p:cNvSpPr txBox="1"/>
          <p:nvPr/>
        </p:nvSpPr>
        <p:spPr>
          <a:xfrm>
            <a:off x="1028700" y="4354519"/>
            <a:ext cx="14807896" cy="2677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92"/>
              </a:lnSpc>
            </a:pPr>
            <a:r>
              <a:rPr lang="pt-BR" sz="8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CESSÃO </a:t>
            </a:r>
            <a:br>
              <a:rPr lang="pt-BR" sz="8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</a:br>
            <a:r>
              <a:rPr lang="pt-BR" sz="8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DE PRECATÓRIOS</a:t>
            </a:r>
            <a:endParaRPr lang="en-US" sz="80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316736-69D1-B0F7-BD91-7281BC34D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7C88194-A41B-D1A4-07AC-4CBBE727CF1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B8A836F2-E5FF-61B7-0F20-5399372CA310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F8B4B59-CE28-5690-990D-2A53FD078BF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ABAFE150-AA41-AECD-CB1C-DDEB410F773B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D69DE23-1BD9-957E-A39B-ED3720E562FD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420224E-31E4-D34C-968A-4012252740C3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F0A8AD0F-D365-7F9F-5DD9-7AFEC2E8960E}"/>
              </a:ext>
            </a:extLst>
          </p:cNvPr>
          <p:cNvSpPr txBox="1"/>
          <p:nvPr/>
        </p:nvSpPr>
        <p:spPr>
          <a:xfrm>
            <a:off x="2087216" y="1330702"/>
            <a:ext cx="12529392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>
                <a:solidFill>
                  <a:schemeClr val="bg1"/>
                </a:solidFill>
              </a:rPr>
              <a:t>1.    As comunicações de negociação de precatórios, para eficácia erga omnes (isto é, para valerem contra terceiros, ainda que estes não tenham consultado pessoalmente os autos ou tido acesso à comunicação), devem ser feitas, obrigatoriamente, pelo tabelião, nos autos do processo de cumprimento de sentença ou de execução, facultada a comunicação, também, nos autos do processo do precatório.</a:t>
            </a:r>
          </a:p>
          <a:p>
            <a:pPr algn="just"/>
            <a:r>
              <a:rPr lang="pt-BR" sz="3600" dirty="0">
                <a:solidFill>
                  <a:schemeClr val="bg1"/>
                </a:solidFill>
              </a:rPr>
              <a:t> </a:t>
            </a:r>
          </a:p>
          <a:p>
            <a:pPr algn="just"/>
            <a:r>
              <a:rPr lang="pt-BR" sz="3600" dirty="0">
                <a:solidFill>
                  <a:schemeClr val="bg1"/>
                </a:solidFill>
              </a:rPr>
              <a:t> 1.1. O tabelião realizará o peticionamento por si ou por escrevente habilitado, limitando-se a informar nome e CPF ou CNPJ da parte cedente e da parte cessionária, bem como o número do processo de precatório envolvido, quando houver, não devendo ser informados percentuais ou valores; para tal finalidade, o tabelião dependerá de requerimento de quaisquer das partes, munida de indícios da negociação em andamento. </a:t>
            </a:r>
          </a:p>
          <a:p>
            <a:pPr algn="just"/>
            <a:endParaRPr lang="pt-B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56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AEB282-C20A-610F-0756-F4D97649C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DAAA76D-9314-5B0A-A60F-4D64212865D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97686983-AF26-91F0-550D-614A9D64A23D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CAF2147-F76F-A65D-99CF-6AA2C5C3B0F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A6B32779-DD0C-FA86-0822-080A19F95426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C2A2B15-8918-E3AB-30E8-4DC380A03C7E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30AD7A7-6D58-B1C2-8FDA-6378BC28D1E6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D283C45E-564F-D269-4528-3227E0FC638D}"/>
              </a:ext>
            </a:extLst>
          </p:cNvPr>
          <p:cNvSpPr txBox="1"/>
          <p:nvPr/>
        </p:nvSpPr>
        <p:spPr>
          <a:xfrm>
            <a:off x="2087216" y="1202835"/>
            <a:ext cx="12529392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>
                <a:solidFill>
                  <a:schemeClr val="bg1"/>
                </a:solidFill>
              </a:rPr>
              <a:t>2.    Eventual protocolo da escritura pública de cessão de créditos valerá perante terceiros desde a data do protocolo, ainda que não homologada; todavia, para fins de processamento da cessão realizada e alteração de titularidade na DEPRE, caberá à parte interessada (cessionária) o peticionamento da escritura e demais documentos exigidos pelo Provimento CSM 2753/2024, não sendo cabível, para alteração de titularidade, eventual peticionamento pelo notário.  </a:t>
            </a:r>
          </a:p>
          <a:p>
            <a:pPr algn="just"/>
            <a:endParaRPr lang="pt-BR" sz="3600" dirty="0">
              <a:solidFill>
                <a:schemeClr val="bg1"/>
              </a:solidFill>
            </a:endParaRPr>
          </a:p>
          <a:p>
            <a:pPr algn="just"/>
            <a:r>
              <a:rPr lang="pt-BR" sz="3600" dirty="0">
                <a:solidFill>
                  <a:schemeClr val="bg1"/>
                </a:solidFill>
              </a:rPr>
              <a:t>3.    Os tabeliães de notas devem analisar, por seus próprios prepostos e não pelos de quaisquer das partes contratantes, a íntegra do processo de execução e os autos do processo do precatório; em sendo necessário, para fins de compreensão da real titulação do crédito (em especial, quando o cedente for ou houver sido casado ou convivido em união estável), será também necessário analisar o processo de conhecimento.</a:t>
            </a:r>
          </a:p>
        </p:txBody>
      </p:sp>
    </p:spTree>
    <p:extLst>
      <p:ext uri="{BB962C8B-B14F-4D97-AF65-F5344CB8AC3E}">
        <p14:creationId xmlns:p14="http://schemas.microsoft.com/office/powerpoint/2010/main" val="2490983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35CBAA-5482-C6EB-BCDF-14E1482AD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75997D7-4127-16FF-09CB-65270164B67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14D72915-A9F1-EDBE-B9EB-DF4C1F3F3E66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35C3759-8898-23F1-D67E-42778C97C3B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0F0C3D4F-C0C8-0F75-9D0D-0306F0374E1B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76E9C5D-39F0-7BA0-5FA4-7BAE55C36C8D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2EEB960-52F9-CBFC-DCDD-D152E2AABA09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57469F55-CC1F-CE70-F6F1-2CCD32AFE15C}"/>
              </a:ext>
            </a:extLst>
          </p:cNvPr>
          <p:cNvSpPr txBox="1"/>
          <p:nvPr/>
        </p:nvSpPr>
        <p:spPr>
          <a:xfrm>
            <a:off x="2303240" y="1687116"/>
            <a:ext cx="1252939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>
                <a:solidFill>
                  <a:schemeClr val="bg1"/>
                </a:solidFill>
              </a:rPr>
              <a:t>4. Se o tabelião não puder acessar, por si, os autos processuais e, ainda assim, for o desejo das partes a imediata formalização da cessão, a escritura deverá conter clara e expressa indicação de que será ineficaz perante a DEPRE.</a:t>
            </a:r>
          </a:p>
          <a:p>
            <a:pPr algn="just"/>
            <a:endParaRPr lang="pt-BR" sz="3600" dirty="0">
              <a:solidFill>
                <a:schemeClr val="bg1"/>
              </a:solidFill>
            </a:endParaRPr>
          </a:p>
          <a:p>
            <a:pPr algn="just"/>
            <a:r>
              <a:rPr lang="pt-BR" sz="3600" dirty="0">
                <a:solidFill>
                  <a:schemeClr val="bg1"/>
                </a:solidFill>
              </a:rPr>
              <a:t>5. O tabelião de notas poderá solicitar senha para acesso os autos ao diretor da vara da execução, quando não lograr o acesso direto por qualquer motivo.</a:t>
            </a:r>
          </a:p>
          <a:p>
            <a:pPr algn="just"/>
            <a:endParaRPr lang="pt-BR" sz="3600" dirty="0">
              <a:solidFill>
                <a:schemeClr val="bg1"/>
              </a:solidFill>
            </a:endParaRPr>
          </a:p>
          <a:p>
            <a:pPr algn="just"/>
            <a:r>
              <a:rPr lang="pt-BR" sz="3600" dirty="0">
                <a:solidFill>
                  <a:schemeClr val="bg1"/>
                </a:solidFill>
              </a:rPr>
              <a:t>6.    Os tabeliães de notas devem arquivar os documentos que comprovem a análise realizada, ou a detalhar na escritura pública que lavrarem.</a:t>
            </a:r>
          </a:p>
        </p:txBody>
      </p:sp>
    </p:spTree>
    <p:extLst>
      <p:ext uri="{BB962C8B-B14F-4D97-AF65-F5344CB8AC3E}">
        <p14:creationId xmlns:p14="http://schemas.microsoft.com/office/powerpoint/2010/main" val="2510990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9A900B-789B-408F-5C1D-D28DD9EA2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3D2F7E9-A612-F934-6C09-68FD03A59D2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1317CAC9-525B-9855-E8F8-9B5A1A389D7B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5757935-D593-3102-FC62-C973CCFA6B5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D1A6A76D-49F4-C8C2-1944-16A84F438C01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9B21749-C4E4-45D6-459D-742E684EB331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7BCC202-39C7-03A4-2E5E-31B787C204CF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6CAAC469-43E8-66CE-01C5-F13EE32AF6E3}"/>
              </a:ext>
            </a:extLst>
          </p:cNvPr>
          <p:cNvSpPr txBox="1"/>
          <p:nvPr/>
        </p:nvSpPr>
        <p:spPr>
          <a:xfrm>
            <a:off x="2159224" y="1687116"/>
            <a:ext cx="125293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>
                <a:solidFill>
                  <a:schemeClr val="bg1"/>
                </a:solidFill>
              </a:rPr>
              <a:t>7.    Para fins de processamento da DEPRE, todos as escrituras de cessão de precatórios, ainda que assinadas de forma física, deverão ser trasladas em via digital, pelo e-Notariado, contendo QR </a:t>
            </a:r>
            <a:r>
              <a:rPr lang="pt-BR" sz="3600" dirty="0" err="1">
                <a:solidFill>
                  <a:schemeClr val="bg1"/>
                </a:solidFill>
              </a:rPr>
              <a:t>Code</a:t>
            </a:r>
            <a:r>
              <a:rPr lang="pt-BR" sz="3600" dirty="0">
                <a:solidFill>
                  <a:schemeClr val="bg1"/>
                </a:solidFill>
              </a:rPr>
              <a:t> e link de verificação para pronta confrontação de dados.</a:t>
            </a:r>
          </a:p>
          <a:p>
            <a:pPr algn="just"/>
            <a:endParaRPr lang="pt-BR" sz="3600" dirty="0">
              <a:solidFill>
                <a:schemeClr val="bg1"/>
              </a:solidFill>
            </a:endParaRPr>
          </a:p>
          <a:p>
            <a:pPr algn="just"/>
            <a:r>
              <a:rPr lang="pt-BR" sz="3600" dirty="0">
                <a:solidFill>
                  <a:schemeClr val="bg1"/>
                </a:solidFill>
              </a:rPr>
              <a:t>8.    Os tabeliães de notas devem observar as regras de competência para a prática dos atos notariais; a DEPRE poderá recusar a análise das escrituras públicas eletrônicas em que não haja parte cedente ou cessionária domiciliada ou sediada no município do tabelião que lavrar a escritura.</a:t>
            </a:r>
          </a:p>
        </p:txBody>
      </p:sp>
    </p:spTree>
    <p:extLst>
      <p:ext uri="{BB962C8B-B14F-4D97-AF65-F5344CB8AC3E}">
        <p14:creationId xmlns:p14="http://schemas.microsoft.com/office/powerpoint/2010/main" val="8047047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b0be03-3007-4f2e-92d6-f43d7f6157b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7EFF6F57A6FF14D908319B3100EDB26" ma:contentTypeVersion="11" ma:contentTypeDescription="Crie um novo documento." ma:contentTypeScope="" ma:versionID="de2844f57d3aefddcb66bea25408144d">
  <xsd:schema xmlns:xsd="http://www.w3.org/2001/XMLSchema" xmlns:xs="http://www.w3.org/2001/XMLSchema" xmlns:p="http://schemas.microsoft.com/office/2006/metadata/properties" xmlns:ns2="2eb0be03-3007-4f2e-92d6-f43d7f6157bc" targetNamespace="http://schemas.microsoft.com/office/2006/metadata/properties" ma:root="true" ma:fieldsID="05aab8277a99c7b7f0327592244287d5" ns2:_="">
    <xsd:import namespace="2eb0be03-3007-4f2e-92d6-f43d7f6157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0be03-3007-4f2e-92d6-f43d7f6157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ec1b4f35-4ec5-48d7-9fcb-2ebf400b8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5D3D21-90DA-4571-994E-A7F25AC6FF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AFCB5D-44C0-476F-B5B5-206A6E33D27A}">
  <ds:schemaRefs>
    <ds:schemaRef ds:uri="http://schemas.microsoft.com/office/2006/metadata/properties"/>
    <ds:schemaRef ds:uri="http://schemas.microsoft.com/office/infopath/2007/PartnerControls"/>
    <ds:schemaRef ds:uri="68b36977-3d0b-4277-a0b6-886338feaac5"/>
    <ds:schemaRef ds:uri="218da819-5eda-4320-8775-2a37a9ead0b4"/>
  </ds:schemaRefs>
</ds:datastoreItem>
</file>

<file path=customXml/itemProps3.xml><?xml version="1.0" encoding="utf-8"?>
<ds:datastoreItem xmlns:ds="http://schemas.openxmlformats.org/officeDocument/2006/customXml" ds:itemID="{216B5202-9223-4C02-84FA-45DD6CC75454}"/>
</file>

<file path=docProps/app.xml><?xml version="1.0" encoding="utf-8"?>
<Properties xmlns="http://schemas.openxmlformats.org/officeDocument/2006/extended-properties" xmlns:vt="http://schemas.openxmlformats.org/officeDocument/2006/docPropsVTypes">
  <Template>CNB SP Template de Apresentação - Congresso 2025</Template>
  <TotalTime>96</TotalTime>
  <Words>499</Words>
  <Application>Microsoft Office PowerPoint</Application>
  <PresentationFormat>Personalizar</PresentationFormat>
  <Paragraphs>15</Paragraphs>
  <Slides>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9" baseType="lpstr">
      <vt:lpstr>Arial Nova Bold</vt:lpstr>
      <vt:lpstr>Calibri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Mônica Popp Coelho</dc:creator>
  <cp:lastModifiedBy>Leonardo Freitas</cp:lastModifiedBy>
  <cp:revision>6</cp:revision>
  <dcterms:created xsi:type="dcterms:W3CDTF">2025-08-25T18:58:18Z</dcterms:created>
  <dcterms:modified xsi:type="dcterms:W3CDTF">2025-08-29T13:38:22Z</dcterms:modified>
  <dc:identifier>DAGuwxSwP7o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0x01010097EFF6F57A6FF14D908319B3100EDB26</vt:lpwstr>
  </property>
  <property fmtid="{D5CDD505-2E9C-101B-9397-08002B2CF9AE}" pid="3" name="MediaServiceImageTags">
    <vt:lpwstr/>
  </property>
</Properties>
</file>