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65" r:id="rId7"/>
    <p:sldId id="259" r:id="rId8"/>
    <p:sldId id="274" r:id="rId9"/>
    <p:sldId id="260" r:id="rId10"/>
    <p:sldId id="266" r:id="rId11"/>
    <p:sldId id="258" r:id="rId12"/>
    <p:sldId id="272" r:id="rId13"/>
    <p:sldId id="267" r:id="rId14"/>
    <p:sldId id="261" r:id="rId15"/>
    <p:sldId id="273" r:id="rId16"/>
    <p:sldId id="263" r:id="rId17"/>
    <p:sldId id="264" r:id="rId18"/>
    <p:sldId id="262" r:id="rId19"/>
    <p:sldId id="268" r:id="rId20"/>
    <p:sldId id="271" r:id="rId21"/>
    <p:sldId id="269" r:id="rId22"/>
    <p:sldId id="270" r:id="rId23"/>
  </p:sldIdLst>
  <p:sldSz cx="18288000" cy="10287000"/>
  <p:notesSz cx="6858000" cy="9144000"/>
  <p:embeddedFontLst>
    <p:embeddedFont>
      <p:font typeface="Agrandir" pitchFamily="2" charset="77"/>
      <p:regular r:id="rId24"/>
    </p:embeddedFont>
    <p:embeddedFont>
      <p:font typeface="Arial Nova" panose="020B0504020202020204" pitchFamily="34" charset="0"/>
      <p:regular r:id="rId25"/>
      <p:bold r:id="rId26"/>
      <p:italic r:id="rId27"/>
      <p:boldItalic r:id="rId28"/>
    </p:embeddedFont>
    <p:embeddedFont>
      <p:font typeface="Arial Nova Bold" panose="020B0804020202020204" pitchFamily="3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A8A"/>
    <a:srgbClr val="9FC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2" autoAdjust="0"/>
  </p:normalViewPr>
  <p:slideViewPr>
    <p:cSldViewPr>
      <p:cViewPr varScale="1">
        <p:scale>
          <a:sx n="65" d="100"/>
          <a:sy n="65" d="100"/>
        </p:scale>
        <p:origin x="1110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9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1F004F2C-3D90-01F1-EC3C-D08E73A0CA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"/>
            <a:ext cx="18287650" cy="10286803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66301F20-07F1-0E48-8288-B770484F843B}"/>
              </a:ext>
            </a:extLst>
          </p:cNvPr>
          <p:cNvSpPr/>
          <p:nvPr/>
        </p:nvSpPr>
        <p:spPr>
          <a:xfrm>
            <a:off x="1028700" y="1028700"/>
            <a:ext cx="4142126" cy="2899488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E3890E31-ECFA-52D4-CF4B-31B68E3B8F54}"/>
              </a:ext>
            </a:extLst>
          </p:cNvPr>
          <p:cNvGrpSpPr>
            <a:grpSpLocks noChangeAspect="1"/>
          </p:cNvGrpSpPr>
          <p:nvPr/>
        </p:nvGrpSpPr>
        <p:grpSpPr>
          <a:xfrm>
            <a:off x="10782819" y="560"/>
            <a:ext cx="7194152" cy="9638488"/>
            <a:chOff x="0" y="0"/>
            <a:chExt cx="3816350" cy="511302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49BC267-77BA-158B-73C1-DDD678C2DBD9}"/>
                </a:ext>
              </a:extLst>
            </p:cNvPr>
            <p:cNvSpPr/>
            <p:nvPr/>
          </p:nvSpPr>
          <p:spPr>
            <a:xfrm>
              <a:off x="-22860" y="-5080"/>
              <a:ext cx="3850640" cy="5156200"/>
            </a:xfrm>
            <a:custGeom>
              <a:avLst/>
              <a:gdLst/>
              <a:ahLst/>
              <a:cxnLst/>
              <a:rect l="l" t="t" r="r" b="b"/>
              <a:pathLst>
                <a:path w="3850640" h="5156200">
                  <a:moveTo>
                    <a:pt x="1311910" y="2552700"/>
                  </a:moveTo>
                  <a:cubicBezTo>
                    <a:pt x="1311910" y="2346960"/>
                    <a:pt x="1313180" y="2141220"/>
                    <a:pt x="1311910" y="1935480"/>
                  </a:cubicBezTo>
                  <a:cubicBezTo>
                    <a:pt x="1310640" y="1535430"/>
                    <a:pt x="1031240" y="1253490"/>
                    <a:pt x="631190" y="1243330"/>
                  </a:cubicBezTo>
                  <a:cubicBezTo>
                    <a:pt x="289560" y="1225550"/>
                    <a:pt x="26670" y="934720"/>
                    <a:pt x="44450" y="591820"/>
                  </a:cubicBezTo>
                  <a:cubicBezTo>
                    <a:pt x="60960" y="271780"/>
                    <a:pt x="320040" y="16510"/>
                    <a:pt x="640080" y="5080"/>
                  </a:cubicBezTo>
                  <a:cubicBezTo>
                    <a:pt x="976630" y="2540"/>
                    <a:pt x="1250950" y="273050"/>
                    <a:pt x="1259840" y="613410"/>
                  </a:cubicBezTo>
                  <a:cubicBezTo>
                    <a:pt x="1268730" y="1009650"/>
                    <a:pt x="1541780" y="1283970"/>
                    <a:pt x="1938020" y="1296670"/>
                  </a:cubicBezTo>
                  <a:cubicBezTo>
                    <a:pt x="2288540" y="1308100"/>
                    <a:pt x="2547620" y="1573530"/>
                    <a:pt x="2548890" y="1925320"/>
                  </a:cubicBezTo>
                  <a:cubicBezTo>
                    <a:pt x="2550160" y="2340610"/>
                    <a:pt x="2548890" y="2757170"/>
                    <a:pt x="2548890" y="3172460"/>
                  </a:cubicBezTo>
                  <a:cubicBezTo>
                    <a:pt x="2548890" y="3587750"/>
                    <a:pt x="2824480" y="3867150"/>
                    <a:pt x="3235960" y="3881120"/>
                  </a:cubicBezTo>
                  <a:cubicBezTo>
                    <a:pt x="3577590" y="3884930"/>
                    <a:pt x="3850640" y="4165600"/>
                    <a:pt x="3846830" y="4507230"/>
                  </a:cubicBezTo>
                  <a:cubicBezTo>
                    <a:pt x="3843020" y="4848860"/>
                    <a:pt x="3562350" y="5121910"/>
                    <a:pt x="3220720" y="5118100"/>
                  </a:cubicBezTo>
                  <a:cubicBezTo>
                    <a:pt x="2884170" y="5118100"/>
                    <a:pt x="2612390" y="4847590"/>
                    <a:pt x="2603500" y="4505960"/>
                  </a:cubicBezTo>
                  <a:cubicBezTo>
                    <a:pt x="2594610" y="4116069"/>
                    <a:pt x="2315210" y="3835400"/>
                    <a:pt x="1927860" y="3825239"/>
                  </a:cubicBezTo>
                  <a:cubicBezTo>
                    <a:pt x="1577340" y="3817619"/>
                    <a:pt x="1315720" y="3552189"/>
                    <a:pt x="1313180" y="3200399"/>
                  </a:cubicBezTo>
                  <a:cubicBezTo>
                    <a:pt x="1310640" y="2984500"/>
                    <a:pt x="1313180" y="2768600"/>
                    <a:pt x="1311910" y="2552700"/>
                  </a:cubicBezTo>
                  <a:lnTo>
                    <a:pt x="1311910" y="2552700"/>
                  </a:lnTo>
                  <a:close/>
                  <a:moveTo>
                    <a:pt x="3840480" y="1916430"/>
                  </a:moveTo>
                  <a:lnTo>
                    <a:pt x="3840480" y="3187700"/>
                  </a:lnTo>
                  <a:cubicBezTo>
                    <a:pt x="3839210" y="3549650"/>
                    <a:pt x="3571240" y="3826510"/>
                    <a:pt x="3220720" y="3825240"/>
                  </a:cubicBezTo>
                  <a:cubicBezTo>
                    <a:pt x="2870200" y="3823971"/>
                    <a:pt x="2604770" y="3549650"/>
                    <a:pt x="2603500" y="3191510"/>
                  </a:cubicBezTo>
                  <a:cubicBezTo>
                    <a:pt x="2603500" y="2335530"/>
                    <a:pt x="2603500" y="1479550"/>
                    <a:pt x="2604770" y="624840"/>
                  </a:cubicBezTo>
                  <a:cubicBezTo>
                    <a:pt x="2602230" y="284480"/>
                    <a:pt x="2876550" y="5080"/>
                    <a:pt x="3216910" y="2540"/>
                  </a:cubicBezTo>
                  <a:cubicBezTo>
                    <a:pt x="3522980" y="0"/>
                    <a:pt x="3783330" y="220980"/>
                    <a:pt x="3831590" y="523240"/>
                  </a:cubicBezTo>
                  <a:cubicBezTo>
                    <a:pt x="3837940" y="563880"/>
                    <a:pt x="3840480" y="605790"/>
                    <a:pt x="3839210" y="646430"/>
                  </a:cubicBezTo>
                  <a:cubicBezTo>
                    <a:pt x="3840480" y="1070610"/>
                    <a:pt x="3841750" y="1493520"/>
                    <a:pt x="3840480" y="1916430"/>
                  </a:cubicBezTo>
                  <a:close/>
                  <a:moveTo>
                    <a:pt x="643890" y="2585720"/>
                  </a:moveTo>
                  <a:cubicBezTo>
                    <a:pt x="982980" y="2589530"/>
                    <a:pt x="1252220" y="2860040"/>
                    <a:pt x="1259840" y="3206750"/>
                  </a:cubicBezTo>
                  <a:cubicBezTo>
                    <a:pt x="1266190" y="3517900"/>
                    <a:pt x="1456690" y="3771900"/>
                    <a:pt x="1752600" y="3854450"/>
                  </a:cubicBezTo>
                  <a:cubicBezTo>
                    <a:pt x="1816100" y="3870960"/>
                    <a:pt x="1880870" y="3878580"/>
                    <a:pt x="1946910" y="3879850"/>
                  </a:cubicBezTo>
                  <a:cubicBezTo>
                    <a:pt x="2273300" y="3893820"/>
                    <a:pt x="2534920" y="4147820"/>
                    <a:pt x="2548890" y="4467860"/>
                  </a:cubicBezTo>
                  <a:cubicBezTo>
                    <a:pt x="2565400" y="4795520"/>
                    <a:pt x="2322830" y="5078730"/>
                    <a:pt x="1996440" y="5114290"/>
                  </a:cubicBezTo>
                  <a:cubicBezTo>
                    <a:pt x="1635760" y="5156200"/>
                    <a:pt x="1324610" y="4878070"/>
                    <a:pt x="1313180" y="4499610"/>
                  </a:cubicBezTo>
                  <a:cubicBezTo>
                    <a:pt x="1303020" y="4216400"/>
                    <a:pt x="1174750" y="4006850"/>
                    <a:pt x="916940" y="3890010"/>
                  </a:cubicBezTo>
                  <a:cubicBezTo>
                    <a:pt x="830580" y="3849370"/>
                    <a:pt x="727710" y="3832860"/>
                    <a:pt x="631190" y="3827780"/>
                  </a:cubicBezTo>
                  <a:cubicBezTo>
                    <a:pt x="308610" y="3812540"/>
                    <a:pt x="49530" y="3572510"/>
                    <a:pt x="25400" y="3256280"/>
                  </a:cubicBezTo>
                  <a:cubicBezTo>
                    <a:pt x="0" y="2938780"/>
                    <a:pt x="219710" y="2653030"/>
                    <a:pt x="533400" y="2597150"/>
                  </a:cubicBezTo>
                  <a:cubicBezTo>
                    <a:pt x="570230" y="2590800"/>
                    <a:pt x="607060" y="2589530"/>
                    <a:pt x="643890" y="2585720"/>
                  </a:cubicBezTo>
                  <a:close/>
                  <a:moveTo>
                    <a:pt x="24130" y="1913890"/>
                  </a:moveTo>
                  <a:cubicBezTo>
                    <a:pt x="25400" y="1572260"/>
                    <a:pt x="302260" y="1295400"/>
                    <a:pt x="643890" y="1296670"/>
                  </a:cubicBezTo>
                  <a:cubicBezTo>
                    <a:pt x="985520" y="1297940"/>
                    <a:pt x="1262380" y="1574800"/>
                    <a:pt x="1261110" y="1916430"/>
                  </a:cubicBezTo>
                  <a:cubicBezTo>
                    <a:pt x="1259840" y="2258060"/>
                    <a:pt x="984250" y="2533650"/>
                    <a:pt x="642620" y="2533650"/>
                  </a:cubicBezTo>
                  <a:cubicBezTo>
                    <a:pt x="300990" y="2533650"/>
                    <a:pt x="24130" y="2256790"/>
                    <a:pt x="24130" y="1915160"/>
                  </a:cubicBezTo>
                  <a:cubicBezTo>
                    <a:pt x="24130" y="1915160"/>
                    <a:pt x="24130" y="1913890"/>
                    <a:pt x="24130" y="1913890"/>
                  </a:cubicBezTo>
                  <a:close/>
                  <a:moveTo>
                    <a:pt x="1931670" y="5080"/>
                  </a:moveTo>
                  <a:cubicBezTo>
                    <a:pt x="1588770" y="3810"/>
                    <a:pt x="1310640" y="279400"/>
                    <a:pt x="1309370" y="622300"/>
                  </a:cubicBezTo>
                  <a:cubicBezTo>
                    <a:pt x="1308100" y="965200"/>
                    <a:pt x="1583690" y="1243330"/>
                    <a:pt x="1926590" y="1244600"/>
                  </a:cubicBezTo>
                  <a:cubicBezTo>
                    <a:pt x="2269490" y="1245870"/>
                    <a:pt x="2547620" y="970280"/>
                    <a:pt x="2548890" y="627380"/>
                  </a:cubicBezTo>
                  <a:cubicBezTo>
                    <a:pt x="2548890" y="624840"/>
                    <a:pt x="2548890" y="623570"/>
                    <a:pt x="2548890" y="621030"/>
                  </a:cubicBezTo>
                  <a:cubicBezTo>
                    <a:pt x="2546350" y="281940"/>
                    <a:pt x="2270760" y="7620"/>
                    <a:pt x="1931670" y="5080"/>
                  </a:cubicBezTo>
                  <a:close/>
                  <a:moveTo>
                    <a:pt x="642620" y="3879850"/>
                  </a:moveTo>
                  <a:cubicBezTo>
                    <a:pt x="299720" y="3878580"/>
                    <a:pt x="21590" y="4154170"/>
                    <a:pt x="20320" y="4497070"/>
                  </a:cubicBezTo>
                  <a:cubicBezTo>
                    <a:pt x="19050" y="4839970"/>
                    <a:pt x="294640" y="5118100"/>
                    <a:pt x="637540" y="5119370"/>
                  </a:cubicBezTo>
                  <a:cubicBezTo>
                    <a:pt x="980440" y="5120640"/>
                    <a:pt x="1258570" y="4845050"/>
                    <a:pt x="1259840" y="4502150"/>
                  </a:cubicBezTo>
                  <a:cubicBezTo>
                    <a:pt x="1259840" y="4499610"/>
                    <a:pt x="1259840" y="4498340"/>
                    <a:pt x="1259840" y="4495800"/>
                  </a:cubicBezTo>
                  <a:cubicBezTo>
                    <a:pt x="1257300" y="4156710"/>
                    <a:pt x="981710" y="3882390"/>
                    <a:pt x="642620" y="3879850"/>
                  </a:cubicBezTo>
                  <a:close/>
                </a:path>
              </a:pathLst>
            </a:custGeom>
            <a:blipFill>
              <a:blip r:embed="rId4"/>
              <a:stretch>
                <a:fillRect l="-10070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1">
            <a:extLst>
              <a:ext uri="{FF2B5EF4-FFF2-40B4-BE49-F238E27FC236}">
                <a16:creationId xmlns:a16="http://schemas.microsoft.com/office/drawing/2014/main" id="{5537EAEA-96D5-5941-A336-36CE6F518ECA}"/>
              </a:ext>
            </a:extLst>
          </p:cNvPr>
          <p:cNvSpPr/>
          <p:nvPr/>
        </p:nvSpPr>
        <p:spPr>
          <a:xfrm>
            <a:off x="15836596" y="7890394"/>
            <a:ext cx="2072350" cy="207235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2FF2140-1C97-26CE-A990-D9BE3F80FEEA}"/>
              </a:ext>
            </a:extLst>
          </p:cNvPr>
          <p:cNvSpPr txBox="1"/>
          <p:nvPr/>
        </p:nvSpPr>
        <p:spPr>
          <a:xfrm>
            <a:off x="237159" y="4414769"/>
            <a:ext cx="15457542" cy="4106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92"/>
              </a:lnSpc>
            </a:pPr>
            <a:r>
              <a:rPr lang="en-US" sz="9076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Cessão de </a:t>
            </a:r>
            <a:r>
              <a:rPr lang="en-US" sz="9076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Precatório</a:t>
            </a:r>
            <a:endParaRPr lang="pt-BR" sz="9076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  <a:p>
            <a:pPr algn="thaiDist">
              <a:lnSpc>
                <a:spcPts val="10892"/>
              </a:lnSpc>
            </a:pPr>
            <a:r>
              <a:rPr lang="pt-BR" sz="4300" b="0" i="0" dirty="0">
                <a:solidFill>
                  <a:schemeClr val="bg1"/>
                </a:solidFill>
                <a:effectLst/>
                <a:latin typeface="UICTFontTextStyleBody"/>
              </a:rPr>
              <a:t>Atuação do Advogado e Importância do Notário </a:t>
            </a:r>
            <a:endParaRPr lang="pt-BR" sz="4300" dirty="0">
              <a:solidFill>
                <a:schemeClr val="bg1"/>
              </a:solidFill>
              <a:effectLst/>
              <a:latin typeface=".AppleSystemUIFont"/>
            </a:endParaRPr>
          </a:p>
          <a:p>
            <a:pPr algn="l">
              <a:lnSpc>
                <a:spcPts val="10892"/>
              </a:lnSpc>
            </a:pPr>
            <a:endParaRPr lang="en-US" sz="9076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CEFB22E0-1741-1DE9-F4F7-B1ABC0B33BDD}"/>
              </a:ext>
            </a:extLst>
          </p:cNvPr>
          <p:cNvSpPr txBox="1"/>
          <p:nvPr/>
        </p:nvSpPr>
        <p:spPr>
          <a:xfrm>
            <a:off x="2414429" y="7220280"/>
            <a:ext cx="9621454" cy="2602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92"/>
              </a:lnSpc>
            </a:pPr>
            <a:r>
              <a:rPr lang="en-US" sz="3200" dirty="0" err="1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Painelis</a:t>
            </a:r>
            <a:r>
              <a:rPr lang="pt-BR" sz="320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tas</a:t>
            </a:r>
            <a:r>
              <a:rPr lang="en-US" sz="320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: Eduardo Madruga</a:t>
            </a:r>
            <a:endParaRPr lang="pt-BR" sz="3200" dirty="0">
              <a:solidFill>
                <a:srgbClr val="FFFFFF"/>
              </a:solidFill>
              <a:latin typeface="Arial Nova" panose="020B0504020202020204" pitchFamily="34" charset="0"/>
              <a:ea typeface="Arial Nova Bold"/>
              <a:cs typeface="Arial Nova Bold"/>
              <a:sym typeface="Arial Nova Bold"/>
            </a:endParaRPr>
          </a:p>
          <a:p>
            <a:pPr algn="l">
              <a:lnSpc>
                <a:spcPts val="10892"/>
              </a:lnSpc>
            </a:pPr>
            <a:r>
              <a:rPr lang="pt-BR" sz="320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                   Beatriz Rodrigues </a:t>
            </a:r>
            <a:r>
              <a:rPr lang="en-US" sz="320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F7EC7-1E4A-3B08-9EA7-2AE57F929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569240D-092D-A39B-9547-6272B1380CD2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F46A0FB-3977-153D-BED6-269E0C9ED3C5}"/>
              </a:ext>
            </a:extLst>
          </p:cNvPr>
          <p:cNvGrpSpPr/>
          <p:nvPr/>
        </p:nvGrpSpPr>
        <p:grpSpPr>
          <a:xfrm>
            <a:off x="7401128" y="0"/>
            <a:ext cx="5443436" cy="5143500"/>
            <a:chOff x="0" y="0"/>
            <a:chExt cx="1290296" cy="12192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F9CC462-1966-B4A4-59E5-5094E814D087}"/>
                </a:ext>
              </a:extLst>
            </p:cNvPr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E277B94-844D-9485-9455-C82F5DA98B0E}"/>
                </a:ext>
              </a:extLst>
            </p:cNvPr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5AC4231D-AFEC-37EC-702D-ABD8E8AF0CCC}"/>
              </a:ext>
            </a:extLst>
          </p:cNvPr>
          <p:cNvGrpSpPr/>
          <p:nvPr/>
        </p:nvGrpSpPr>
        <p:grpSpPr>
          <a:xfrm>
            <a:off x="12844564" y="0"/>
            <a:ext cx="5443436" cy="5143500"/>
            <a:chOff x="0" y="0"/>
            <a:chExt cx="1290296" cy="12192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1DFC00C-BB0C-CFEA-F85E-4D0BE8C0C20C}"/>
                </a:ext>
              </a:extLst>
            </p:cNvPr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1BAA7ED-B15D-0E07-18FB-BF7528D99970}"/>
                </a:ext>
              </a:extLst>
            </p:cNvPr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AD72C4B5-52CA-3E0C-939E-EAE4981DBADA}"/>
              </a:ext>
            </a:extLst>
          </p:cNvPr>
          <p:cNvGrpSpPr/>
          <p:nvPr/>
        </p:nvGrpSpPr>
        <p:grpSpPr>
          <a:xfrm>
            <a:off x="7401128" y="5143500"/>
            <a:ext cx="5443436" cy="5143500"/>
            <a:chOff x="0" y="0"/>
            <a:chExt cx="1290296" cy="12192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770F40B-2D56-2CD6-9CF4-252DD56D0369}"/>
                </a:ext>
              </a:extLst>
            </p:cNvPr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1D9CA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012E5DAE-CD0B-122A-4FA8-56876D57AB58}"/>
                </a:ext>
              </a:extLst>
            </p:cNvPr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219F6B13-36E3-67C7-0351-CBF09CD26935}"/>
              </a:ext>
            </a:extLst>
          </p:cNvPr>
          <p:cNvGrpSpPr/>
          <p:nvPr/>
        </p:nvGrpSpPr>
        <p:grpSpPr>
          <a:xfrm>
            <a:off x="12844564" y="5143500"/>
            <a:ext cx="5443436" cy="5143500"/>
            <a:chOff x="0" y="0"/>
            <a:chExt cx="1290296" cy="12192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772AA92-1534-F533-983C-7270191FC548}"/>
                </a:ext>
              </a:extLst>
            </p:cNvPr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512D2EF4-EE2C-692C-81A7-E7E8664EEBC7}"/>
                </a:ext>
              </a:extLst>
            </p:cNvPr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8228AF3D-D955-10B2-C73E-0FD4B2A5EF51}"/>
              </a:ext>
            </a:extLst>
          </p:cNvPr>
          <p:cNvSpPr/>
          <p:nvPr/>
        </p:nvSpPr>
        <p:spPr>
          <a:xfrm>
            <a:off x="7401128" y="-69826"/>
            <a:ext cx="10886872" cy="10287000"/>
          </a:xfrm>
          <a:custGeom>
            <a:avLst/>
            <a:gdLst/>
            <a:ahLst/>
            <a:cxnLst/>
            <a:rect l="l" t="t" r="r" b="b"/>
            <a:pathLst>
              <a:path w="10886872" h="10287000">
                <a:moveTo>
                  <a:pt x="0" y="0"/>
                </a:moveTo>
                <a:lnTo>
                  <a:pt x="10886872" y="0"/>
                </a:lnTo>
                <a:lnTo>
                  <a:pt x="108868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73047" t="-14305" r="-78777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BC2D3A2B-34A1-E4E5-8DDF-FAE23F7A2156}"/>
              </a:ext>
            </a:extLst>
          </p:cNvPr>
          <p:cNvSpPr txBox="1"/>
          <p:nvPr/>
        </p:nvSpPr>
        <p:spPr>
          <a:xfrm>
            <a:off x="7552295" y="6089728"/>
            <a:ext cx="5342658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600" dirty="0">
                <a:solidFill>
                  <a:schemeClr val="bg1"/>
                </a:solidFill>
              </a:rPr>
              <a:t>O artigo 17, §6º, determina que, em caso de múltiplas cessões, prevalece a primeira comunicada à DEPRE, desde que acompanhada da documentação exigida e não haja decisão judicial em sentido contrário 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51C44694-AC77-83CD-1E2F-2E78E466DA83}"/>
              </a:ext>
            </a:extLst>
          </p:cNvPr>
          <p:cNvSpPr txBox="1"/>
          <p:nvPr/>
        </p:nvSpPr>
        <p:spPr>
          <a:xfrm>
            <a:off x="13334328" y="1219589"/>
            <a:ext cx="4109035" cy="219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>
              <a:lnSpc>
                <a:spcPts val="2880"/>
              </a:lnSpc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</a:rPr>
              <a:t>O art. 6º exige que o ofício precatório contenha dados completos (CPF/CNPJ, natureza do crédito, trânsito em julgado, valores detalhados etc.), e o art. 7º, §1º, só admite mais de um beneficiário quando houver “cessão parcial de crédito</a:t>
            </a:r>
            <a:endParaRPr lang="en-US" dirty="0">
              <a:solidFill>
                <a:schemeClr val="bg1"/>
              </a:solidFill>
              <a:sym typeface="Arial Nova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E4419525-9EA9-0218-A41F-227BF8FD9FE7}"/>
              </a:ext>
            </a:extLst>
          </p:cNvPr>
          <p:cNvSpPr txBox="1"/>
          <p:nvPr/>
        </p:nvSpPr>
        <p:spPr>
          <a:xfrm>
            <a:off x="7694086" y="517034"/>
            <a:ext cx="466071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 obrigatoriedade da Escritura Pública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A6BE16AD-516C-3454-3DBF-9534D749782B}"/>
              </a:ext>
            </a:extLst>
          </p:cNvPr>
          <p:cNvSpPr txBox="1"/>
          <p:nvPr/>
        </p:nvSpPr>
        <p:spPr>
          <a:xfrm>
            <a:off x="7626611" y="5206074"/>
            <a:ext cx="4554404" cy="73866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Regra da </a:t>
            </a:r>
            <a:r>
              <a:rPr lang="pt-BR" sz="2400" dirty="0" err="1">
                <a:solidFill>
                  <a:schemeClr val="bg1"/>
                </a:solidFill>
              </a:rPr>
              <a:t>primeiridade</a:t>
            </a:r>
            <a:r>
              <a:rPr lang="pt-BR" sz="2400" dirty="0">
                <a:solidFill>
                  <a:schemeClr val="bg1"/>
                </a:solidFill>
              </a:rPr>
              <a:t> das comunicações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6C0BEC5-F677-0C52-4C3D-B2FDF2091A2E}"/>
              </a:ext>
            </a:extLst>
          </p:cNvPr>
          <p:cNvSpPr txBox="1"/>
          <p:nvPr/>
        </p:nvSpPr>
        <p:spPr>
          <a:xfrm>
            <a:off x="7850999" y="1625964"/>
            <a:ext cx="4847475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Art. 11 → Escritura = condição de eficácia.</a:t>
            </a:r>
          </a:p>
          <a:p>
            <a:r>
              <a:rPr lang="pt-BR" dirty="0">
                <a:solidFill>
                  <a:schemeClr val="bg1"/>
                </a:solidFill>
              </a:rPr>
              <a:t>Art. 12 → Comunicação obrigatória.</a:t>
            </a:r>
          </a:p>
          <a:p>
            <a:r>
              <a:rPr lang="pt-BR" dirty="0">
                <a:solidFill>
                  <a:schemeClr val="bg1"/>
                </a:solidFill>
              </a:rPr>
              <a:t>DEPRE → torre de controle.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Ineficácia de contratos não comunicados aos tribunais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D8F8A2C7-82F7-1425-8E6D-42354E8B32BC}"/>
              </a:ext>
            </a:extLst>
          </p:cNvPr>
          <p:cNvSpPr txBox="1"/>
          <p:nvPr/>
        </p:nvSpPr>
        <p:spPr>
          <a:xfrm>
            <a:off x="13801804" y="6147725"/>
            <a:ext cx="3720592" cy="3562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 “A mudança veio com prazo de transição — não atropelaram o sistema, mas impuseram modernidade.”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pPr algn="l">
              <a:lnSpc>
                <a:spcPts val="2880"/>
              </a:lnSpc>
            </a:pPr>
            <a:endParaRPr lang="en-US" sz="1800" dirty="0">
              <a:solidFill>
                <a:srgbClr val="D9D9D9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F4BB9509-A09A-AD9C-586A-8950CD04EAC0}"/>
              </a:ext>
            </a:extLst>
          </p:cNvPr>
          <p:cNvSpPr txBox="1"/>
          <p:nvPr/>
        </p:nvSpPr>
        <p:spPr>
          <a:xfrm>
            <a:off x="1101111" y="853331"/>
            <a:ext cx="5255504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>
                <a:solidFill>
                  <a:srgbClr val="10101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MARCO PAULISTA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6193E7EC-E95B-F079-FEBF-90227885A207}"/>
              </a:ext>
            </a:extLst>
          </p:cNvPr>
          <p:cNvSpPr txBox="1"/>
          <p:nvPr/>
        </p:nvSpPr>
        <p:spPr>
          <a:xfrm>
            <a:off x="871707" y="3531624"/>
            <a:ext cx="6305460" cy="4262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pt-BR" sz="3200" dirty="0"/>
              <a:t>Provimento TJSP 2753</a:t>
            </a:r>
          </a:p>
          <a:p>
            <a:pPr>
              <a:lnSpc>
                <a:spcPts val="3360"/>
              </a:lnSpc>
            </a:pPr>
            <a:endParaRPr lang="pt-BR" sz="3200" b="1" dirty="0">
              <a:latin typeface="Arial Nova Bold"/>
              <a:sym typeface="Arial Nova Bold"/>
            </a:endParaRPr>
          </a:p>
          <a:p>
            <a:r>
              <a:rPr lang="pt-BR" sz="3200" dirty="0"/>
              <a:t>“Diretoria de Execuções de Precatórios e Cálculos – DEPRE – tornou-se a torre de controle desse tráfego bilionário.</a:t>
            </a:r>
          </a:p>
          <a:p>
            <a:r>
              <a:rPr lang="pt-BR" sz="3200" dirty="0"/>
              <a:t>Ela organiza, confere, centraliza</a:t>
            </a:r>
          </a:p>
          <a:p>
            <a:endParaRPr lang="pt-BR" sz="3200" dirty="0"/>
          </a:p>
          <a:p>
            <a:pPr>
              <a:lnSpc>
                <a:spcPts val="3360"/>
              </a:lnSpc>
            </a:pPr>
            <a:endParaRPr lang="en-US" sz="3200" b="1" dirty="0">
              <a:latin typeface="Arial Nova Bold"/>
              <a:sym typeface="Arial Nova Bold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53492BDF-0EAE-49CC-BA38-58EBD26A6507}"/>
              </a:ext>
            </a:extLst>
          </p:cNvPr>
          <p:cNvSpPr txBox="1"/>
          <p:nvPr/>
        </p:nvSpPr>
        <p:spPr>
          <a:xfrm>
            <a:off x="13235925" y="525732"/>
            <a:ext cx="4660714" cy="4057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pt-BR" sz="2400" b="1" dirty="0">
                <a:solidFill>
                  <a:srgbClr val="FFFFFF"/>
                </a:solidFill>
                <a:latin typeface="Arial Nova Bold"/>
                <a:sym typeface="Arial Nova Bold"/>
              </a:rPr>
              <a:t>Documentos exigidos </a:t>
            </a:r>
            <a:endParaRPr lang="en-US" sz="2400" b="1" dirty="0">
              <a:solidFill>
                <a:srgbClr val="FFFFFF"/>
              </a:solidFill>
              <a:latin typeface="Arial Nova Bold"/>
              <a:sym typeface="Arial Nova Bold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EF9B114E-A617-1A0C-152D-D74FA9FC97B3}"/>
              </a:ext>
            </a:extLst>
          </p:cNvPr>
          <p:cNvSpPr txBox="1"/>
          <p:nvPr/>
        </p:nvSpPr>
        <p:spPr>
          <a:xfrm>
            <a:off x="7552295" y="8291704"/>
            <a:ext cx="48871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Comunicado DEPRE 02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29AB345-4A7E-FA33-E2E6-C1B843A0C490}"/>
              </a:ext>
            </a:extLst>
          </p:cNvPr>
          <p:cNvSpPr txBox="1"/>
          <p:nvPr/>
        </p:nvSpPr>
        <p:spPr>
          <a:xfrm>
            <a:off x="7625682" y="9191102"/>
            <a:ext cx="4887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UICTFontTextStyleBody"/>
              </a:rPr>
              <a:t>Contexto histórico - processo físicos, contratos particulares e as vezes com registro no RTD </a:t>
            </a:r>
            <a:endParaRPr lang="pt-BR" dirty="0">
              <a:solidFill>
                <a:schemeClr val="bg1"/>
              </a:solidFill>
              <a:effectLst/>
              <a:latin typeface=".AppleSystemUIFont"/>
            </a:endParaRPr>
          </a:p>
        </p:txBody>
      </p:sp>
    </p:spTree>
    <p:extLst>
      <p:ext uri="{BB962C8B-B14F-4D97-AF65-F5344CB8AC3E}">
        <p14:creationId xmlns:p14="http://schemas.microsoft.com/office/powerpoint/2010/main" val="3686908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7352672" cy="10287000"/>
            <a:chOff x="0" y="0"/>
            <a:chExt cx="193650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36506" cy="2709333"/>
            </a:xfrm>
            <a:custGeom>
              <a:avLst/>
              <a:gdLst/>
              <a:ahLst/>
              <a:cxnLst/>
              <a:rect l="l" t="t" r="r" b="b"/>
              <a:pathLst>
                <a:path w="1936506" h="2709333">
                  <a:moveTo>
                    <a:pt x="0" y="0"/>
                  </a:moveTo>
                  <a:lnTo>
                    <a:pt x="1936506" y="0"/>
                  </a:lnTo>
                  <a:lnTo>
                    <a:pt x="193650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3650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7352672" cy="10287000"/>
          </a:xfrm>
          <a:custGeom>
            <a:avLst/>
            <a:gdLst/>
            <a:ahLst/>
            <a:cxnLst/>
            <a:rect l="l" t="t" r="r" b="b"/>
            <a:pathLst>
              <a:path w="7352672" h="10287000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7500" t="-14305" r="-265368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-3319986" y="-273232"/>
            <a:ext cx="7352672" cy="10287000"/>
          </a:xfrm>
          <a:custGeom>
            <a:avLst/>
            <a:gdLst/>
            <a:ahLst/>
            <a:cxnLst/>
            <a:rect l="l" t="t" r="r" b="b"/>
            <a:pathLst>
              <a:path w="7352672" h="10287000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161205" t="-50249" r="-153433" b="-72024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8" name="Group 8"/>
          <p:cNvGrpSpPr/>
          <p:nvPr/>
        </p:nvGrpSpPr>
        <p:grpSpPr>
          <a:xfrm>
            <a:off x="0" y="0"/>
            <a:ext cx="4506284" cy="343487"/>
            <a:chOff x="0" y="0"/>
            <a:chExt cx="1186840" cy="904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86840" cy="90466"/>
            </a:xfrm>
            <a:custGeom>
              <a:avLst/>
              <a:gdLst/>
              <a:ahLst/>
              <a:cxnLst/>
              <a:rect l="l" t="t" r="r" b="b"/>
              <a:pathLst>
                <a:path w="1186840" h="90466">
                  <a:moveTo>
                    <a:pt x="0" y="0"/>
                  </a:moveTo>
                  <a:lnTo>
                    <a:pt x="1186840" y="0"/>
                  </a:lnTo>
                  <a:lnTo>
                    <a:pt x="1186840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86840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33400" y="1385596"/>
            <a:ext cx="6553200" cy="4296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VANTAGENS DA ADOÇÃO OBRIGATÓRIA DA ESCRITURA PÚBLICA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6701" y="6060718"/>
            <a:ext cx="735267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Identificação segura das partes (fé pública notarial).</a:t>
            </a:r>
          </a:p>
          <a:p>
            <a:r>
              <a:rPr lang="pt-BR" sz="3600" dirty="0">
                <a:solidFill>
                  <a:schemeClr val="bg1"/>
                </a:solidFill>
              </a:rPr>
              <a:t>Capacidade, consentimento e inexistência de vícios.</a:t>
            </a:r>
          </a:p>
          <a:p>
            <a:r>
              <a:rPr lang="pt-BR" sz="3600" dirty="0">
                <a:solidFill>
                  <a:schemeClr val="bg1"/>
                </a:solidFill>
              </a:rPr>
              <a:t>Clareza sobre valor, condições e eventual parcialidade da cessão</a:t>
            </a:r>
            <a:endParaRPr lang="pt-BR" sz="3400" dirty="0">
              <a:solidFill>
                <a:schemeClr val="bg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9782035-8BE6-2014-15EE-F00E759C793A}"/>
              </a:ext>
            </a:extLst>
          </p:cNvPr>
          <p:cNvSpPr txBox="1"/>
          <p:nvPr/>
        </p:nvSpPr>
        <p:spPr>
          <a:xfrm>
            <a:off x="7886072" y="983611"/>
            <a:ext cx="9373228" cy="8755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60"/>
              </a:lnSpc>
            </a:pPr>
            <a:endParaRPr lang="pt-BR" sz="1800" b="1" dirty="0">
              <a:latin typeface="Arial Nova Bold"/>
              <a:sym typeface="Arial Nova Bold"/>
            </a:endParaRPr>
          </a:p>
          <a:p>
            <a:pPr algn="just">
              <a:lnSpc>
                <a:spcPts val="3360"/>
              </a:lnSpc>
            </a:pPr>
            <a:r>
              <a:rPr lang="pt-BR" b="1" dirty="0">
                <a:latin typeface="Arial Nova Bold"/>
              </a:rPr>
              <a:t>Dupla Verificação (Double </a:t>
            </a:r>
            <a:r>
              <a:rPr lang="pt-BR" b="1" dirty="0" err="1">
                <a:latin typeface="Arial Nova Bold"/>
              </a:rPr>
              <a:t>Check</a:t>
            </a:r>
            <a:r>
              <a:rPr lang="pt-BR" b="1" dirty="0">
                <a:latin typeface="Arial Nova Bold"/>
              </a:rPr>
              <a:t>): centros de interesse + advogados + tabelião + DEPRE (torre de controle);</a:t>
            </a:r>
          </a:p>
          <a:p>
            <a:pPr algn="just">
              <a:lnSpc>
                <a:spcPts val="3360"/>
              </a:lnSpc>
            </a:pPr>
            <a:endParaRPr lang="pt-BR" b="1" dirty="0">
              <a:latin typeface="Arial Nova Bold"/>
            </a:endParaRPr>
          </a:p>
          <a:p>
            <a:pPr algn="just">
              <a:lnSpc>
                <a:spcPts val="3360"/>
              </a:lnSpc>
            </a:pPr>
            <a:r>
              <a:rPr lang="pt-BR" b="1" dirty="0">
                <a:latin typeface="Arial Nova Bold"/>
              </a:rPr>
              <a:t>Ampla e irrestrita transparência com obrigação de delimitação de todos os detalhes e informações;  análise de eventuais penhoras e restrições; </a:t>
            </a:r>
          </a:p>
          <a:p>
            <a:pPr algn="just">
              <a:lnSpc>
                <a:spcPts val="3360"/>
              </a:lnSpc>
            </a:pPr>
            <a:endParaRPr lang="pt-BR" b="1" dirty="0">
              <a:latin typeface="Arial Nova Bold"/>
            </a:endParaRPr>
          </a:p>
          <a:p>
            <a:pPr algn="just">
              <a:lnSpc>
                <a:spcPts val="3360"/>
              </a:lnSpc>
            </a:pPr>
            <a:r>
              <a:rPr lang="pt-BR" b="1" dirty="0">
                <a:latin typeface="Arial Nova Bold"/>
              </a:rPr>
              <a:t>Análise pormenorizada da cadeia de cessão, identificando vendas para mais de um cessionário, e  cessões acima do valor total do precatório.  </a:t>
            </a:r>
          </a:p>
          <a:p>
            <a:pPr algn="just">
              <a:lnSpc>
                <a:spcPts val="3360"/>
              </a:lnSpc>
            </a:pPr>
            <a:endParaRPr lang="pt-BR" b="1" dirty="0">
              <a:latin typeface="Arial Nova Bold"/>
              <a:sym typeface="Arial Nova Bold"/>
            </a:endParaRPr>
          </a:p>
          <a:p>
            <a:pPr algn="just">
              <a:lnSpc>
                <a:spcPts val="3360"/>
              </a:lnSpc>
            </a:pPr>
            <a:r>
              <a:rPr lang="pt-BR" b="1" dirty="0">
                <a:latin typeface="Arial Nova Bold"/>
                <a:sym typeface="Arial Nova Bold"/>
              </a:rPr>
              <a:t>Possibilidade de inclusão de cláusulas adicionais protetivas na escritura – advocacia e tabelião. </a:t>
            </a:r>
          </a:p>
          <a:p>
            <a:pPr algn="just">
              <a:lnSpc>
                <a:spcPts val="3360"/>
              </a:lnSpc>
            </a:pPr>
            <a:endParaRPr lang="pt-BR" b="1" dirty="0">
              <a:latin typeface="Arial Nova Bold"/>
              <a:sym typeface="Arial Nova Bold"/>
            </a:endParaRPr>
          </a:p>
          <a:p>
            <a:pPr algn="just">
              <a:lnSpc>
                <a:spcPts val="3360"/>
              </a:lnSpc>
            </a:pPr>
            <a:r>
              <a:rPr lang="pt-BR" b="1" dirty="0">
                <a:latin typeface="Arial Nova Bold"/>
                <a:sym typeface="Arial Nova Bold"/>
              </a:rPr>
              <a:t>- Respeito à ordem cronológica, tendo em vista que com a comunicação, haverá, de imediato, uma adequação do orçamento para reequilibrar a ordem; “o cessionário não adquire vantagens processuais pessoais dos cedentes (idade, doença grave)”. </a:t>
            </a:r>
          </a:p>
          <a:p>
            <a:pPr>
              <a:lnSpc>
                <a:spcPts val="3360"/>
              </a:lnSpc>
            </a:pPr>
            <a:endParaRPr lang="pt-BR" sz="1800" b="1" dirty="0">
              <a:latin typeface="Arial Nova Bold"/>
              <a:sym typeface="Arial Nova Bold"/>
            </a:endParaRPr>
          </a:p>
          <a:p>
            <a:pPr>
              <a:lnSpc>
                <a:spcPts val="3360"/>
              </a:lnSpc>
            </a:pPr>
            <a:r>
              <a:rPr lang="pt-BR" sz="2000" b="1" dirty="0"/>
              <a:t>Adoção tecnológica → escrituras eletrônicas (e-Notariado) para dar celeridade às cessões - O CNB como catalisador de inovação responsável</a:t>
            </a:r>
          </a:p>
          <a:p>
            <a:pPr>
              <a:lnSpc>
                <a:spcPts val="3360"/>
              </a:lnSpc>
            </a:pPr>
            <a:endParaRPr lang="en-US" sz="1800" b="1" dirty="0">
              <a:latin typeface="Arial Nova Bold"/>
              <a:sym typeface="Arial Nova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7352672" cy="10287000"/>
            <a:chOff x="0" y="0"/>
            <a:chExt cx="193650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36506" cy="2709333"/>
            </a:xfrm>
            <a:custGeom>
              <a:avLst/>
              <a:gdLst/>
              <a:ahLst/>
              <a:cxnLst/>
              <a:rect l="l" t="t" r="r" b="b"/>
              <a:pathLst>
                <a:path w="1936506" h="2709333">
                  <a:moveTo>
                    <a:pt x="0" y="0"/>
                  </a:moveTo>
                  <a:lnTo>
                    <a:pt x="1936506" y="0"/>
                  </a:lnTo>
                  <a:lnTo>
                    <a:pt x="193650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3650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6393"/>
            <a:ext cx="7352672" cy="10287000"/>
          </a:xfrm>
          <a:custGeom>
            <a:avLst/>
            <a:gdLst/>
            <a:ahLst/>
            <a:cxnLst/>
            <a:rect l="l" t="t" r="r" b="b"/>
            <a:pathLst>
              <a:path w="7352672" h="10287000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7500" t="-14305" r="-265368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-3319986" y="-273232"/>
            <a:ext cx="7352672" cy="10287000"/>
          </a:xfrm>
          <a:custGeom>
            <a:avLst/>
            <a:gdLst/>
            <a:ahLst/>
            <a:cxnLst/>
            <a:rect l="l" t="t" r="r" b="b"/>
            <a:pathLst>
              <a:path w="7352672" h="10287000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161205" t="-50249" r="-153433" b="-72024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8" name="Group 8"/>
          <p:cNvGrpSpPr/>
          <p:nvPr/>
        </p:nvGrpSpPr>
        <p:grpSpPr>
          <a:xfrm>
            <a:off x="0" y="0"/>
            <a:ext cx="4506284" cy="343487"/>
            <a:chOff x="0" y="0"/>
            <a:chExt cx="1186840" cy="904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86840" cy="90466"/>
            </a:xfrm>
            <a:custGeom>
              <a:avLst/>
              <a:gdLst/>
              <a:ahLst/>
              <a:cxnLst/>
              <a:rect l="l" t="t" r="r" b="b"/>
              <a:pathLst>
                <a:path w="1186840" h="90466">
                  <a:moveTo>
                    <a:pt x="0" y="0"/>
                  </a:moveTo>
                  <a:lnTo>
                    <a:pt x="1186840" y="0"/>
                  </a:lnTo>
                  <a:lnTo>
                    <a:pt x="1186840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86840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33400" y="1385596"/>
            <a:ext cx="6553200" cy="7925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pt-BR" sz="6000" dirty="0">
                <a:solidFill>
                  <a:schemeClr val="bg1"/>
                </a:solidFill>
              </a:rPr>
              <a:t>⚖️ “Da estratégia à fé pública: a complementaridade que move o futuro</a:t>
            </a:r>
          </a:p>
          <a:p>
            <a:pPr>
              <a:lnSpc>
                <a:spcPts val="6719"/>
              </a:lnSpc>
            </a:pPr>
            <a:r>
              <a:rPr lang="pt-BR" sz="6000" dirty="0"/>
              <a:t>👉 </a:t>
            </a:r>
            <a:r>
              <a:rPr lang="pt-BR" sz="6000" dirty="0">
                <a:solidFill>
                  <a:schemeClr val="bg1"/>
                </a:solidFill>
              </a:rPr>
              <a:t>“O advogado é o investigador, o notário é o guardião.</a:t>
            </a:r>
          </a:p>
          <a:p>
            <a:pPr>
              <a:lnSpc>
                <a:spcPts val="6719"/>
              </a:lnSpc>
            </a:pPr>
            <a:endParaRPr lang="pt-BR" sz="6000" dirty="0">
              <a:solidFill>
                <a:schemeClr val="bg1"/>
              </a:solidFill>
            </a:endParaRPr>
          </a:p>
          <a:p>
            <a:pPr algn="l">
              <a:lnSpc>
                <a:spcPts val="6719"/>
              </a:lnSpc>
            </a:pP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9782035-8BE6-2014-15EE-F00E759C793A}"/>
              </a:ext>
            </a:extLst>
          </p:cNvPr>
          <p:cNvSpPr txBox="1"/>
          <p:nvPr/>
        </p:nvSpPr>
        <p:spPr>
          <a:xfrm>
            <a:off x="8214052" y="748051"/>
            <a:ext cx="11376985" cy="9392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/>
              <a:t>🔹 Advogado = Substância</a:t>
            </a:r>
          </a:p>
          <a:p>
            <a:r>
              <a:rPr lang="pt-BR" sz="3600" dirty="0"/>
              <a:t>Validade</a:t>
            </a:r>
          </a:p>
          <a:p>
            <a:r>
              <a:rPr lang="pt-BR" sz="3600" dirty="0"/>
              <a:t>Estratégia</a:t>
            </a:r>
          </a:p>
          <a:p>
            <a:r>
              <a:rPr lang="pt-BR" sz="3600" dirty="0"/>
              <a:t>Protocolo</a:t>
            </a:r>
          </a:p>
          <a:p>
            <a:br>
              <a:rPr lang="pt-BR" sz="3600" dirty="0"/>
            </a:br>
            <a:endParaRPr lang="pt-BR" sz="3600" dirty="0"/>
          </a:p>
          <a:p>
            <a:r>
              <a:rPr lang="pt-BR" sz="3600" dirty="0"/>
              <a:t>🔹 Notário = Forma</a:t>
            </a:r>
          </a:p>
          <a:p>
            <a:r>
              <a:rPr lang="pt-BR" sz="3600" dirty="0"/>
              <a:t>Autenticidade</a:t>
            </a:r>
          </a:p>
          <a:p>
            <a:r>
              <a:rPr lang="pt-BR" sz="3600" dirty="0"/>
              <a:t>Fé pública</a:t>
            </a:r>
          </a:p>
          <a:p>
            <a:br>
              <a:rPr lang="pt-BR" sz="3600" dirty="0"/>
            </a:br>
            <a:endParaRPr lang="pt-BR" sz="3600" dirty="0"/>
          </a:p>
          <a:p>
            <a:r>
              <a:rPr lang="pt-BR" sz="3600" dirty="0"/>
              <a:t>➡️ Complementaridade =</a:t>
            </a:r>
          </a:p>
          <a:p>
            <a:r>
              <a:rPr lang="pt-BR" sz="3600" dirty="0"/>
              <a:t>⚡ Eficiência</a:t>
            </a:r>
          </a:p>
          <a:p>
            <a:r>
              <a:rPr lang="pt-BR" sz="3600" dirty="0"/>
              <a:t>🎯 Previsibilidade</a:t>
            </a:r>
          </a:p>
          <a:p>
            <a:r>
              <a:rPr lang="pt-BR" sz="3600" dirty="0"/>
              <a:t>🛡️ Segurança Jurídica</a:t>
            </a:r>
          </a:p>
          <a:p>
            <a:endParaRPr lang="pt-BR" sz="3600" dirty="0">
              <a:effectLst/>
              <a:latin typeface=".AppleSystemUIFont"/>
            </a:endParaRPr>
          </a:p>
          <a:p>
            <a:pPr>
              <a:lnSpc>
                <a:spcPts val="3360"/>
              </a:lnSpc>
            </a:pPr>
            <a:endParaRPr lang="en-US" sz="3600" b="1" dirty="0">
              <a:latin typeface="Arial Nova Bold"/>
              <a:sym typeface="Arial Nova Bold"/>
            </a:endParaRPr>
          </a:p>
        </p:txBody>
      </p:sp>
    </p:spTree>
    <p:extLst>
      <p:ext uri="{BB962C8B-B14F-4D97-AF65-F5344CB8AC3E}">
        <p14:creationId xmlns:p14="http://schemas.microsoft.com/office/powerpoint/2010/main" val="482500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75843661-4925-126D-B39B-D3430BD3D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877" y="0"/>
            <a:ext cx="13390480" cy="1028699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694360" y="0"/>
            <a:ext cx="8593640" cy="10287000"/>
            <a:chOff x="0" y="0"/>
            <a:chExt cx="2037011" cy="243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37011" cy="2438400"/>
            </a:xfrm>
            <a:custGeom>
              <a:avLst/>
              <a:gdLst/>
              <a:ahLst/>
              <a:cxnLst/>
              <a:rect l="l" t="t" r="r" b="b"/>
              <a:pathLst>
                <a:path w="2037011" h="2438400">
                  <a:moveTo>
                    <a:pt x="0" y="0"/>
                  </a:moveTo>
                  <a:lnTo>
                    <a:pt x="2037011" y="0"/>
                  </a:lnTo>
                  <a:lnTo>
                    <a:pt x="2037011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37011" cy="2476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694360" y="0"/>
            <a:ext cx="8593640" cy="10287000"/>
          </a:xfrm>
          <a:custGeom>
            <a:avLst/>
            <a:gdLst/>
            <a:ahLst/>
            <a:cxnLst/>
            <a:rect l="l" t="t" r="r" b="b"/>
            <a:pathLst>
              <a:path w="8593640" h="10287000">
                <a:moveTo>
                  <a:pt x="0" y="0"/>
                </a:moveTo>
                <a:lnTo>
                  <a:pt x="8593640" y="0"/>
                </a:lnTo>
                <a:lnTo>
                  <a:pt x="8593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 l="-119225" t="-14305" r="-99798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1067384" y="2029714"/>
            <a:ext cx="4349033" cy="8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 l="-64812" t="-50249" r="-1892" b="-72024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0" name="TextBox 10"/>
          <p:cNvSpPr txBox="1"/>
          <p:nvPr/>
        </p:nvSpPr>
        <p:spPr>
          <a:xfrm>
            <a:off x="10363666" y="2573404"/>
            <a:ext cx="6895634" cy="4851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sz="5400" dirty="0">
                <a:solidFill>
                  <a:schemeClr val="bg1"/>
                </a:solidFill>
              </a:rPr>
              <a:t>“O otimista é um tolo, o pessimista um chato. Bom mesmo é ser um realista esperançoso.”</a:t>
            </a:r>
            <a:endParaRPr lang="en-US" sz="5400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9641" y="-4141042"/>
            <a:ext cx="19103535" cy="1074573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311551" y="-1139861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50249" r="-1892" b="-72024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3A9E074B-5F39-B9A5-D9A6-DAD749A64DCA}"/>
              </a:ext>
            </a:extLst>
          </p:cNvPr>
          <p:cNvSpPr txBox="1"/>
          <p:nvPr/>
        </p:nvSpPr>
        <p:spPr>
          <a:xfrm>
            <a:off x="2902331" y="3644647"/>
            <a:ext cx="13106440" cy="1242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6"/>
              </a:lnSpc>
            </a:pPr>
            <a:r>
              <a:rPr lang="en-US" sz="130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OBRIGADO!</a:t>
            </a: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535F5B50-5D97-B081-A089-5835AA87026F}"/>
              </a:ext>
            </a:extLst>
          </p:cNvPr>
          <p:cNvSpPr/>
          <p:nvPr/>
        </p:nvSpPr>
        <p:spPr>
          <a:xfrm>
            <a:off x="9455551" y="965903"/>
            <a:ext cx="1832660" cy="183266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EE3FE1C8-F81E-480F-31AD-05C99A71618B}"/>
              </a:ext>
            </a:extLst>
          </p:cNvPr>
          <p:cNvSpPr/>
          <p:nvPr/>
        </p:nvSpPr>
        <p:spPr>
          <a:xfrm>
            <a:off x="6359155" y="1071887"/>
            <a:ext cx="2315274" cy="1620692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E7D894DC-01A5-715E-DBBF-75DE6B5EEF97}"/>
              </a:ext>
            </a:extLst>
          </p:cNvPr>
          <p:cNvSpPr/>
          <p:nvPr/>
        </p:nvSpPr>
        <p:spPr>
          <a:xfrm flipH="1">
            <a:off x="9144000" y="1425016"/>
            <a:ext cx="0" cy="987478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r"/>
            <a:endParaRPr lang="pt-B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2F584FA-D7A1-3D04-AAA3-BD005337179C}"/>
              </a:ext>
            </a:extLst>
          </p:cNvPr>
          <p:cNvSpPr/>
          <p:nvPr/>
        </p:nvSpPr>
        <p:spPr>
          <a:xfrm>
            <a:off x="3051183" y="7353300"/>
            <a:ext cx="644681" cy="644681"/>
          </a:xfrm>
          <a:custGeom>
            <a:avLst/>
            <a:gdLst/>
            <a:ahLst/>
            <a:cxnLst/>
            <a:rect l="l" t="t" r="r" b="b"/>
            <a:pathLst>
              <a:path w="644681" h="644681">
                <a:moveTo>
                  <a:pt x="0" y="0"/>
                </a:moveTo>
                <a:lnTo>
                  <a:pt x="644681" y="0"/>
                </a:lnTo>
                <a:lnTo>
                  <a:pt x="644681" y="644682"/>
                </a:lnTo>
                <a:lnTo>
                  <a:pt x="0" y="6446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94FEE11-1004-5AD2-6417-233A84CC40CF}"/>
              </a:ext>
            </a:extLst>
          </p:cNvPr>
          <p:cNvSpPr/>
          <p:nvPr/>
        </p:nvSpPr>
        <p:spPr>
          <a:xfrm>
            <a:off x="14006507" y="7449229"/>
            <a:ext cx="671460" cy="491845"/>
          </a:xfrm>
          <a:custGeom>
            <a:avLst/>
            <a:gdLst/>
            <a:ahLst/>
            <a:cxnLst/>
            <a:rect l="l" t="t" r="r" b="b"/>
            <a:pathLst>
              <a:path w="671460" h="491845">
                <a:moveTo>
                  <a:pt x="0" y="0"/>
                </a:moveTo>
                <a:lnTo>
                  <a:pt x="671461" y="0"/>
                </a:lnTo>
                <a:lnTo>
                  <a:pt x="671461" y="491844"/>
                </a:lnTo>
                <a:lnTo>
                  <a:pt x="0" y="4918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250391D-BB26-A1EB-933C-FC4EB7EA79F5}"/>
              </a:ext>
            </a:extLst>
          </p:cNvPr>
          <p:cNvSpPr/>
          <p:nvPr/>
        </p:nvSpPr>
        <p:spPr>
          <a:xfrm>
            <a:off x="8640016" y="7333111"/>
            <a:ext cx="644223" cy="653205"/>
          </a:xfrm>
          <a:custGeom>
            <a:avLst/>
            <a:gdLst/>
            <a:ahLst/>
            <a:cxnLst/>
            <a:rect l="l" t="t" r="r" b="b"/>
            <a:pathLst>
              <a:path w="644223" h="653205">
                <a:moveTo>
                  <a:pt x="0" y="0"/>
                </a:moveTo>
                <a:lnTo>
                  <a:pt x="644224" y="0"/>
                </a:lnTo>
                <a:lnTo>
                  <a:pt x="644224" y="653204"/>
                </a:lnTo>
                <a:lnTo>
                  <a:pt x="0" y="653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E803B06-E62C-E085-28DB-2B2796F8D082}"/>
              </a:ext>
            </a:extLst>
          </p:cNvPr>
          <p:cNvSpPr txBox="1"/>
          <p:nvPr/>
        </p:nvSpPr>
        <p:spPr>
          <a:xfrm>
            <a:off x="1318661" y="8322737"/>
            <a:ext cx="4929739" cy="252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2400" spc="240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www.eduardomadruga.com.br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B81E07C-C8E6-80F4-777F-8EC424BD2C3E}"/>
              </a:ext>
            </a:extLst>
          </p:cNvPr>
          <p:cNvSpPr txBox="1"/>
          <p:nvPr/>
        </p:nvSpPr>
        <p:spPr>
          <a:xfrm>
            <a:off x="7098230" y="8322737"/>
            <a:ext cx="4091539" cy="246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2200" spc="220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@profeduardomadrugadv</a:t>
            </a:r>
            <a:endParaRPr lang="en-US" sz="2400" spc="220" dirty="0">
              <a:solidFill>
                <a:srgbClr val="FFFFFF"/>
              </a:solidFill>
              <a:latin typeface="Arial Nova" panose="020B0504020202020204" pitchFamily="34" charset="0"/>
              <a:ea typeface="Agrandir"/>
              <a:cs typeface="Agrandir"/>
              <a:sym typeface="Agrandir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4EE30F48-9D59-ACD5-3A43-27292FB5AF49}"/>
              </a:ext>
            </a:extLst>
          </p:cNvPr>
          <p:cNvSpPr txBox="1"/>
          <p:nvPr/>
        </p:nvSpPr>
        <p:spPr>
          <a:xfrm>
            <a:off x="11724968" y="8322737"/>
            <a:ext cx="5234539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pt-BR" sz="240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eduardo@mphadvocacia.com.br</a:t>
            </a:r>
            <a:endParaRPr lang="en-US" sz="2400" spc="220" dirty="0">
              <a:solidFill>
                <a:srgbClr val="FFFFFF"/>
              </a:solidFill>
              <a:latin typeface="Arial Nova" panose="020B0504020202020204" pitchFamily="34" charset="0"/>
              <a:ea typeface="Agrandir"/>
              <a:cs typeface="Agrandir"/>
              <a:sym typeface="Agrandir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E6EF78F6-9C26-8393-7841-6F0B77AA55F7}"/>
              </a:ext>
            </a:extLst>
          </p:cNvPr>
          <p:cNvSpPr txBox="1"/>
          <p:nvPr/>
        </p:nvSpPr>
        <p:spPr>
          <a:xfrm>
            <a:off x="1318660" y="9390666"/>
            <a:ext cx="4929739" cy="252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2400" spc="240" dirty="0" err="1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www.tsradvogados.com.br</a:t>
            </a:r>
            <a:endParaRPr lang="en-US" sz="2400" spc="240" dirty="0">
              <a:solidFill>
                <a:srgbClr val="FFFFFF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1DFE9350-DA5F-BFBC-6B87-87C10FA067D1}"/>
              </a:ext>
            </a:extLst>
          </p:cNvPr>
          <p:cNvSpPr txBox="1"/>
          <p:nvPr/>
        </p:nvSpPr>
        <p:spPr>
          <a:xfrm>
            <a:off x="6874738" y="9328322"/>
            <a:ext cx="4819002" cy="252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2200" spc="220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@</a:t>
            </a:r>
            <a:r>
              <a:rPr lang="pt-BR" sz="2200" spc="220" dirty="0" err="1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advboarodrigues</a:t>
            </a:r>
            <a:endParaRPr lang="en-US" sz="2400" spc="220" dirty="0">
              <a:solidFill>
                <a:srgbClr val="FFFFFF"/>
              </a:solidFill>
              <a:latin typeface="Arial Nova" panose="020B0504020202020204" pitchFamily="34" charset="0"/>
              <a:ea typeface="Agrandir"/>
              <a:cs typeface="Agrandir"/>
              <a:sym typeface="Agrandir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3F49A438-C06B-6D73-4C32-47DE89DFA430}"/>
              </a:ext>
            </a:extLst>
          </p:cNvPr>
          <p:cNvSpPr txBox="1"/>
          <p:nvPr/>
        </p:nvSpPr>
        <p:spPr>
          <a:xfrm>
            <a:off x="11693740" y="9344416"/>
            <a:ext cx="6086260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pt-BR" sz="240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beatriz.rodrigues@tsradvogados.com.br</a:t>
            </a:r>
            <a:endParaRPr lang="en-US" sz="2400" spc="220" dirty="0">
              <a:solidFill>
                <a:srgbClr val="FFFFFF"/>
              </a:solidFill>
              <a:latin typeface="Arial Nova" panose="020B0504020202020204" pitchFamily="34" charset="0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215070"/>
            <a:ext cx="18288000" cy="3073179"/>
            <a:chOff x="0" y="0"/>
            <a:chExt cx="4816593" cy="8093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09397"/>
            </a:xfrm>
            <a:custGeom>
              <a:avLst/>
              <a:gdLst/>
              <a:ahLst/>
              <a:cxnLst/>
              <a:rect l="l" t="t" r="r" b="b"/>
              <a:pathLst>
                <a:path w="4816592" h="809397">
                  <a:moveTo>
                    <a:pt x="0" y="0"/>
                  </a:moveTo>
                  <a:lnTo>
                    <a:pt x="4816592" y="0"/>
                  </a:lnTo>
                  <a:lnTo>
                    <a:pt x="4816592" y="809397"/>
                  </a:lnTo>
                  <a:lnTo>
                    <a:pt x="0" y="809397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8474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7215070"/>
            <a:ext cx="18288000" cy="3071930"/>
          </a:xfrm>
          <a:custGeom>
            <a:avLst/>
            <a:gdLst/>
            <a:ahLst/>
            <a:cxnLst/>
            <a:rect l="l" t="t" r="r" b="b"/>
            <a:pathLst>
              <a:path w="18288000" h="3071930">
                <a:moveTo>
                  <a:pt x="0" y="0"/>
                </a:moveTo>
                <a:lnTo>
                  <a:pt x="18288000" y="0"/>
                </a:lnTo>
                <a:lnTo>
                  <a:pt x="18288000" y="3071930"/>
                </a:lnTo>
                <a:lnTo>
                  <a:pt x="0" y="3071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015" t="-282775" r="-46896" b="-6345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0" y="7212928"/>
            <a:ext cx="18288000" cy="3074072"/>
          </a:xfrm>
          <a:custGeom>
            <a:avLst/>
            <a:gdLst/>
            <a:ahLst/>
            <a:cxnLst/>
            <a:rect l="l" t="t" r="r" b="b"/>
            <a:pathLst>
              <a:path w="18288000" h="3074072">
                <a:moveTo>
                  <a:pt x="0" y="0"/>
                </a:moveTo>
                <a:lnTo>
                  <a:pt x="18288000" y="0"/>
                </a:lnTo>
                <a:lnTo>
                  <a:pt x="18288000" y="3074072"/>
                </a:lnTo>
                <a:lnTo>
                  <a:pt x="0" y="3074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402789" r="-1892" b="-24102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544727" y="8337675"/>
            <a:ext cx="4668112" cy="85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Título aqui</a:t>
            </a:r>
          </a:p>
        </p:txBody>
      </p:sp>
      <p:sp>
        <p:nvSpPr>
          <p:cNvPr id="8" name="AutoShape 8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3176705" y="1394134"/>
            <a:ext cx="5047269" cy="504726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71C42"/>
          </a:solid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7640206" y="2073729"/>
            <a:ext cx="4367674" cy="436767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4DE1C7"/>
          </a:solid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1604791" y="2934898"/>
            <a:ext cx="3506505" cy="350650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37A8A"/>
          </a:solid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4097401" y="3009997"/>
            <a:ext cx="3205877" cy="1094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500K+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648817" y="4242609"/>
            <a:ext cx="2103044" cy="43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2399" dirty="0" err="1">
                <a:solidFill>
                  <a:srgbClr val="EEF2F5"/>
                </a:solidFill>
                <a:latin typeface="Arial Nova"/>
                <a:ea typeface="Arial Nova"/>
                <a:cs typeface="Arial Nova"/>
                <a:sym typeface="Arial Nova"/>
              </a:rPr>
              <a:t>Texto</a:t>
            </a:r>
            <a:r>
              <a:rPr lang="en-US" sz="2399" dirty="0">
                <a:solidFill>
                  <a:srgbClr val="EEF2F5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399" dirty="0" err="1">
                <a:solidFill>
                  <a:srgbClr val="EEF2F5"/>
                </a:solidFill>
                <a:latin typeface="Arial Nova"/>
                <a:ea typeface="Arial Nova"/>
                <a:cs typeface="Arial Nova"/>
                <a:sym typeface="Arial Nova"/>
              </a:rPr>
              <a:t>aqui</a:t>
            </a:r>
            <a:endParaRPr lang="en-US" sz="2399" dirty="0">
              <a:solidFill>
                <a:srgbClr val="EEF2F5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221104" y="3424832"/>
            <a:ext cx="3205877" cy="962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1">
                <a:solidFill>
                  <a:srgbClr val="00000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350K+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772521" y="4516894"/>
            <a:ext cx="2103044" cy="43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2399" dirty="0" err="1">
                <a:latin typeface="Arial Nova"/>
                <a:ea typeface="Arial Nova"/>
                <a:cs typeface="Arial Nova"/>
                <a:sym typeface="Arial Nova"/>
              </a:rPr>
              <a:t>Texto</a:t>
            </a:r>
            <a:r>
              <a:rPr lang="en-US" sz="2399" dirty="0"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399" dirty="0" err="1">
                <a:latin typeface="Arial Nova"/>
                <a:ea typeface="Arial Nova"/>
                <a:cs typeface="Arial Nova"/>
                <a:sym typeface="Arial Nova"/>
              </a:rPr>
              <a:t>aqui</a:t>
            </a:r>
            <a:endParaRPr lang="en-US" sz="2399" dirty="0"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292349" y="3932093"/>
            <a:ext cx="2174555" cy="783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dirty="0">
                <a:solidFill>
                  <a:schemeClr val="bg1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150K+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49182" y="4889852"/>
            <a:ext cx="2103044" cy="43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2399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Texto</a:t>
            </a:r>
            <a:r>
              <a:rPr lang="en-US" sz="2399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2399" dirty="0" err="1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aqui</a:t>
            </a:r>
            <a:endParaRPr lang="en-US" sz="2399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0" y="9943513"/>
            <a:ext cx="4848665" cy="343487"/>
            <a:chOff x="0" y="0"/>
            <a:chExt cx="1277015" cy="9046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77015" cy="90466"/>
            </a:xfrm>
            <a:custGeom>
              <a:avLst/>
              <a:gdLst/>
              <a:ahLst/>
              <a:cxnLst/>
              <a:rect l="l" t="t" r="r" b="b"/>
              <a:pathLst>
                <a:path w="1277015" h="90466">
                  <a:moveTo>
                    <a:pt x="0" y="0"/>
                  </a:moveTo>
                  <a:lnTo>
                    <a:pt x="1277015" y="0"/>
                  </a:lnTo>
                  <a:lnTo>
                    <a:pt x="1277015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27701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945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7352672" cy="10287000"/>
            <a:chOff x="0" y="0"/>
            <a:chExt cx="193650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36506" cy="2709333"/>
            </a:xfrm>
            <a:custGeom>
              <a:avLst/>
              <a:gdLst/>
              <a:ahLst/>
              <a:cxnLst/>
              <a:rect l="l" t="t" r="r" b="b"/>
              <a:pathLst>
                <a:path w="1936506" h="2709333">
                  <a:moveTo>
                    <a:pt x="0" y="0"/>
                  </a:moveTo>
                  <a:lnTo>
                    <a:pt x="1936506" y="0"/>
                  </a:lnTo>
                  <a:lnTo>
                    <a:pt x="193650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3650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6393"/>
            <a:ext cx="7352672" cy="10287000"/>
          </a:xfrm>
          <a:custGeom>
            <a:avLst/>
            <a:gdLst/>
            <a:ahLst/>
            <a:cxnLst/>
            <a:rect l="l" t="t" r="r" b="b"/>
            <a:pathLst>
              <a:path w="7352672" h="10287000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7500" t="-14305" r="-265368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-3319986" y="-273232"/>
            <a:ext cx="7352672" cy="10287000"/>
          </a:xfrm>
          <a:custGeom>
            <a:avLst/>
            <a:gdLst/>
            <a:ahLst/>
            <a:cxnLst/>
            <a:rect l="l" t="t" r="r" b="b"/>
            <a:pathLst>
              <a:path w="7352672" h="10287000">
                <a:moveTo>
                  <a:pt x="0" y="0"/>
                </a:moveTo>
                <a:lnTo>
                  <a:pt x="7352672" y="0"/>
                </a:lnTo>
                <a:lnTo>
                  <a:pt x="73526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161205" t="-50249" r="-153433" b="-72024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8" name="Group 8"/>
          <p:cNvGrpSpPr/>
          <p:nvPr/>
        </p:nvGrpSpPr>
        <p:grpSpPr>
          <a:xfrm>
            <a:off x="0" y="0"/>
            <a:ext cx="4506284" cy="343487"/>
            <a:chOff x="0" y="0"/>
            <a:chExt cx="1186840" cy="904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86840" cy="90466"/>
            </a:xfrm>
            <a:custGeom>
              <a:avLst/>
              <a:gdLst/>
              <a:ahLst/>
              <a:cxnLst/>
              <a:rect l="l" t="t" r="r" b="b"/>
              <a:pathLst>
                <a:path w="1186840" h="90466">
                  <a:moveTo>
                    <a:pt x="0" y="0"/>
                  </a:moveTo>
                  <a:lnTo>
                    <a:pt x="1186840" y="0"/>
                  </a:lnTo>
                  <a:lnTo>
                    <a:pt x="1186840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86840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33400" y="1385596"/>
            <a:ext cx="6553200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pt-BR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Papel do notário nesse novo cenário </a:t>
            </a: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57558" y="4870268"/>
            <a:ext cx="5184138" cy="2092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b="1" dirty="0">
                <a:solidFill>
                  <a:schemeClr val="bg1"/>
                </a:solidFill>
              </a:rPr>
              <a:t>Três pilares</a:t>
            </a:r>
            <a:endParaRPr lang="pt-BR" sz="3400" dirty="0">
              <a:solidFill>
                <a:schemeClr val="bg1"/>
              </a:solidFill>
            </a:endParaRPr>
          </a:p>
          <a:p>
            <a:r>
              <a:rPr lang="pt-BR" sz="3400" dirty="0">
                <a:solidFill>
                  <a:schemeClr val="bg1"/>
                </a:solidFill>
              </a:rPr>
              <a:t>Segurança jurídica.</a:t>
            </a:r>
          </a:p>
          <a:p>
            <a:r>
              <a:rPr lang="pt-BR" sz="3400" dirty="0">
                <a:solidFill>
                  <a:schemeClr val="bg1"/>
                </a:solidFill>
              </a:rPr>
              <a:t>Transparência.</a:t>
            </a:r>
          </a:p>
          <a:p>
            <a:r>
              <a:rPr lang="pt-BR" sz="3400" dirty="0">
                <a:solidFill>
                  <a:schemeClr val="bg1"/>
                </a:solidFill>
              </a:rPr>
              <a:t>Organização.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9782035-8BE6-2014-15EE-F00E759C793A}"/>
              </a:ext>
            </a:extLst>
          </p:cNvPr>
          <p:cNvSpPr txBox="1"/>
          <p:nvPr/>
        </p:nvSpPr>
        <p:spPr>
          <a:xfrm>
            <a:off x="7706772" y="710379"/>
            <a:ext cx="10047828" cy="6806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Conferência da cadeia de cessões</a:t>
            </a:r>
          </a:p>
          <a:p>
            <a:pPr algn="just">
              <a:lnSpc>
                <a:spcPts val="3360"/>
              </a:lnSpc>
            </a:pPr>
            <a:endParaRPr lang="pt-BR" b="1" dirty="0">
              <a:latin typeface="Arial Nova Bold"/>
            </a:endParaRPr>
          </a:p>
          <a:p>
            <a:pPr algn="just">
              <a:lnSpc>
                <a:spcPts val="3360"/>
              </a:lnSpc>
            </a:pPr>
            <a:r>
              <a:rPr lang="pt-BR" dirty="0"/>
              <a:t>Verificação de constrições</a:t>
            </a:r>
          </a:p>
          <a:p>
            <a:pPr algn="just">
              <a:lnSpc>
                <a:spcPts val="3360"/>
              </a:lnSpc>
            </a:pPr>
            <a:endParaRPr lang="pt-BR" b="1" dirty="0">
              <a:latin typeface="Arial Nova Bold"/>
            </a:endParaRPr>
          </a:p>
          <a:p>
            <a:pPr algn="just">
              <a:lnSpc>
                <a:spcPts val="3360"/>
              </a:lnSpc>
            </a:pPr>
            <a:r>
              <a:rPr lang="pt-BR" b="1" dirty="0">
                <a:latin typeface="Arial Nova Bold"/>
              </a:rPr>
              <a:t>Comunicação </a:t>
            </a:r>
          </a:p>
          <a:p>
            <a:pPr algn="just">
              <a:lnSpc>
                <a:spcPts val="3360"/>
              </a:lnSpc>
            </a:pPr>
            <a:endParaRPr lang="pt-BR" b="1" dirty="0">
              <a:latin typeface="Arial Nova Bold"/>
            </a:endParaRPr>
          </a:p>
          <a:p>
            <a:endParaRPr lang="pt-BR" dirty="0"/>
          </a:p>
          <a:p>
            <a:r>
              <a:rPr lang="pt-BR" dirty="0"/>
              <a:t>Identificar frações cedidas.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Assegurar que o negócio é legítimo e claro.</a:t>
            </a:r>
          </a:p>
          <a:p>
            <a:endParaRPr lang="pt-BR" dirty="0"/>
          </a:p>
          <a:p>
            <a:r>
              <a:rPr lang="pt-BR" dirty="0"/>
              <a:t>Identificação segura das partes (fé pública notarial).</a:t>
            </a:r>
          </a:p>
          <a:p>
            <a:r>
              <a:rPr lang="pt-BR" dirty="0"/>
              <a:t>Capacidade, consentimento e inexistência de vícios.</a:t>
            </a:r>
          </a:p>
          <a:p>
            <a:r>
              <a:rPr lang="pt-BR" dirty="0"/>
              <a:t>Clareza sobre valor, condições e eventual parcialidade da cessão.</a:t>
            </a:r>
          </a:p>
          <a:p>
            <a:endParaRPr lang="pt-BR" dirty="0"/>
          </a:p>
          <a:p>
            <a:r>
              <a:rPr lang="pt-BR" dirty="0"/>
              <a:t>Tabeliães como agentes de cidadania e confiança.</a:t>
            </a:r>
          </a:p>
          <a:p>
            <a:r>
              <a:rPr lang="pt-BR" dirty="0"/>
              <a:t>O CNB como catalisador de inovação responsável.</a:t>
            </a:r>
          </a:p>
          <a:p>
            <a:endParaRPr lang="pt-BR" dirty="0"/>
          </a:p>
          <a:p>
            <a:endParaRPr lang="pt-BR" dirty="0"/>
          </a:p>
          <a:p>
            <a:pPr>
              <a:lnSpc>
                <a:spcPts val="3360"/>
              </a:lnSpc>
            </a:pPr>
            <a:endParaRPr lang="en-US" sz="1800" b="1" dirty="0">
              <a:latin typeface="Arial Nova Bold"/>
              <a:sym typeface="Arial Nova Bold"/>
            </a:endParaRPr>
          </a:p>
        </p:txBody>
      </p:sp>
    </p:spTree>
    <p:extLst>
      <p:ext uri="{BB962C8B-B14F-4D97-AF65-F5344CB8AC3E}">
        <p14:creationId xmlns:p14="http://schemas.microsoft.com/office/powerpoint/2010/main" val="826967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871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458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544475"/>
            <a:chOff x="0" y="0"/>
            <a:chExt cx="4816593" cy="1196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454447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AutoShape 6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18288000" cy="454447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113745" r="-1892" b="-289399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8" name="Group 8"/>
          <p:cNvGrpSpPr/>
          <p:nvPr/>
        </p:nvGrpSpPr>
        <p:grpSpPr>
          <a:xfrm>
            <a:off x="0" y="4200988"/>
            <a:ext cx="9144000" cy="343487"/>
            <a:chOff x="0" y="0"/>
            <a:chExt cx="2408296" cy="904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8296" cy="90466"/>
            </a:xfrm>
            <a:custGeom>
              <a:avLst/>
              <a:gdLst/>
              <a:ahLst/>
              <a:cxnLst/>
              <a:rect l="l" t="t" r="r" b="b"/>
              <a:pathLst>
                <a:path w="2408296" h="90466">
                  <a:moveTo>
                    <a:pt x="0" y="0"/>
                  </a:moveTo>
                  <a:lnTo>
                    <a:pt x="2408296" y="0"/>
                  </a:lnTo>
                  <a:lnTo>
                    <a:pt x="2408296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08296" cy="128566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75123" y="5022523"/>
            <a:ext cx="7083247" cy="702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pt-BR" sz="4400" b="0" i="0" dirty="0">
                <a:effectLst/>
                <a:latin typeface="UICTFontTextStyleBody"/>
              </a:rPr>
              <a:t>Estoque: R$ 311 bi (CNJ/2024)</a:t>
            </a:r>
            <a:endParaRPr lang="pt-BR" sz="4400" dirty="0">
              <a:effectLst/>
              <a:latin typeface=".AppleSystemUIFont"/>
            </a:endParaRPr>
          </a:p>
          <a:p>
            <a:pPr algn="l">
              <a:lnSpc>
                <a:spcPts val="2880"/>
              </a:lnSpc>
            </a:pPr>
            <a:endParaRPr lang="en-US" sz="1800" dirty="0">
              <a:solidFill>
                <a:srgbClr val="545454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1202836"/>
            <a:ext cx="162306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39"/>
              </a:lnSpc>
            </a:pPr>
            <a:r>
              <a:rPr lang="pt-BR" sz="8033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Mercado Econômico </a:t>
            </a:r>
            <a:endParaRPr lang="en-US" sz="8033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FC4D77CC-43A8-C558-45D0-EB30C6A66318}"/>
              </a:ext>
            </a:extLst>
          </p:cNvPr>
          <p:cNvSpPr txBox="1"/>
          <p:nvPr/>
        </p:nvSpPr>
        <p:spPr>
          <a:xfrm>
            <a:off x="575123" y="5888852"/>
            <a:ext cx="7083247" cy="168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pt-BR" sz="4400" dirty="0"/>
              <a:t>Potencial de liquidez, investimentos e </a:t>
            </a:r>
            <a:r>
              <a:rPr lang="pt-BR" sz="4400" dirty="0" err="1"/>
              <a:t>securitizações</a:t>
            </a:r>
            <a:endParaRPr lang="pt-BR" sz="4400" dirty="0"/>
          </a:p>
          <a:p>
            <a:pPr algn="l">
              <a:lnSpc>
                <a:spcPts val="2880"/>
              </a:lnSpc>
            </a:pPr>
            <a:endParaRPr lang="en-US" sz="1800" dirty="0">
              <a:solidFill>
                <a:srgbClr val="545454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062D5FF-AB77-AEE8-B51F-563A7FFF868A}"/>
              </a:ext>
            </a:extLst>
          </p:cNvPr>
          <p:cNvSpPr txBox="1"/>
          <p:nvPr/>
        </p:nvSpPr>
        <p:spPr>
          <a:xfrm>
            <a:off x="9125854" y="4733971"/>
            <a:ext cx="916214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800" dirty="0">
                <a:solidFill>
                  <a:srgbClr val="111111"/>
                </a:solidFill>
                <a:effectLst/>
                <a:latin typeface=".AppleSystemUIFont"/>
              </a:rPr>
              <a:t>O mercado de precatórios só alcançará todo seu potencial econômico quando estiver ancorado na segurança jurídica </a:t>
            </a:r>
          </a:p>
          <a:p>
            <a:endParaRPr lang="pt-BR" sz="3800" dirty="0">
              <a:solidFill>
                <a:srgbClr val="111111"/>
              </a:solidFill>
              <a:latin typeface=".AppleSystemUIFont"/>
            </a:endParaRPr>
          </a:p>
          <a:p>
            <a:r>
              <a:rPr lang="pt-BR" sz="3800" dirty="0">
                <a:solidFill>
                  <a:srgbClr val="111111"/>
                </a:solidFill>
                <a:latin typeface=".AppleSystemUIFont"/>
              </a:rPr>
              <a:t>Busca por redução de</a:t>
            </a:r>
            <a:r>
              <a:rPr lang="pt-BR" sz="3800" dirty="0"/>
              <a:t> litígios, incertezas e fraudes</a:t>
            </a:r>
          </a:p>
          <a:p>
            <a:endParaRPr lang="pt-BR" sz="3800" dirty="0"/>
          </a:p>
          <a:p>
            <a:r>
              <a:rPr lang="pt-BR" sz="3800" dirty="0"/>
              <a:t>Necessidade de criação de um ambiente confiável para bancos, fundos e investidores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C56216D2-D2FA-DCA6-D845-F1A9FB046882}"/>
              </a:ext>
            </a:extLst>
          </p:cNvPr>
          <p:cNvSpPr txBox="1"/>
          <p:nvPr/>
        </p:nvSpPr>
        <p:spPr>
          <a:xfrm>
            <a:off x="575123" y="7737502"/>
            <a:ext cx="7083247" cy="3039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pt-BR" sz="4400"/>
              <a:t>Problema do mercado de precatórios nunca foi falta de crédito, foi falta de segurança</a:t>
            </a:r>
          </a:p>
          <a:p>
            <a:endParaRPr lang="pt-BR" sz="4400" dirty="0"/>
          </a:p>
          <a:p>
            <a:pPr algn="l">
              <a:lnSpc>
                <a:spcPts val="2880"/>
              </a:lnSpc>
            </a:pPr>
            <a:endParaRPr lang="en-US" sz="1800" dirty="0">
              <a:solidFill>
                <a:srgbClr val="545454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5A2AA-11EA-5E8E-3901-53B9B5655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8EF6439-8253-4FC4-18C1-BF1DB20F3AC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FF0FBFBC-5743-5716-6DC9-ABFC24B60C96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A71C2B2-E898-14D4-A61D-C38F881D2EBA}"/>
              </a:ext>
            </a:extLst>
          </p:cNvPr>
          <p:cNvSpPr/>
          <p:nvPr/>
        </p:nvSpPr>
        <p:spPr>
          <a:xfrm>
            <a:off x="0" y="-159337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E762533C-6A2D-D438-7755-53BAEB560B58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52253F2-8C38-CB72-F8EF-2C3C314E4592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0D41E6B-4288-A1A1-5005-3DFAE7314DB1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43115539-A0E7-B515-C11C-CBE6B054D31E}"/>
              </a:ext>
            </a:extLst>
          </p:cNvPr>
          <p:cNvSpPr txBox="1"/>
          <p:nvPr/>
        </p:nvSpPr>
        <p:spPr>
          <a:xfrm>
            <a:off x="781968" y="1229820"/>
            <a:ext cx="4099105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pt-BR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Golpes com Cessão de precatórios </a:t>
            </a: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CE835FE-5300-9A87-00D2-FFBA3DAAD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29" y="6007044"/>
            <a:ext cx="3752257" cy="205065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C4B108F-0203-62A6-C133-7C60C70DA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089" y="7470364"/>
            <a:ext cx="6827211" cy="235933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B5F2CC9-F7F6-590A-2ABB-8016096EB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272" y="1737488"/>
            <a:ext cx="5154984" cy="250105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80BC3D8-2FB4-3ACB-4E28-4308E8A251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919" y="1244767"/>
            <a:ext cx="5320348" cy="372841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1C9D1842-664B-2012-321A-009AB85BE8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858" y="4969876"/>
            <a:ext cx="4916166" cy="215716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2083B69-85F2-0E8B-BBD6-12601D7B7C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7" y="5333922"/>
            <a:ext cx="5634700" cy="316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87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01111" y="6147725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7479677" y="0"/>
            <a:ext cx="5443436" cy="5143500"/>
            <a:chOff x="0" y="0"/>
            <a:chExt cx="1290296" cy="1219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44564" y="0"/>
            <a:ext cx="5443436" cy="5143500"/>
            <a:chOff x="0" y="0"/>
            <a:chExt cx="1290296" cy="1219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79677" y="5143500"/>
            <a:ext cx="5443436" cy="5143500"/>
            <a:chOff x="0" y="0"/>
            <a:chExt cx="1290296" cy="1219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1D9CA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844564" y="5143500"/>
            <a:ext cx="5443436" cy="5143500"/>
            <a:chOff x="0" y="0"/>
            <a:chExt cx="1290296" cy="1219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479677" y="-22860"/>
            <a:ext cx="11001155" cy="10528095"/>
          </a:xfrm>
          <a:custGeom>
            <a:avLst/>
            <a:gdLst/>
            <a:ahLst/>
            <a:cxnLst/>
            <a:rect l="l" t="t" r="r" b="b"/>
            <a:pathLst>
              <a:path w="10886872" h="10287000">
                <a:moveTo>
                  <a:pt x="0" y="0"/>
                </a:moveTo>
                <a:lnTo>
                  <a:pt x="10886872" y="0"/>
                </a:lnTo>
                <a:lnTo>
                  <a:pt x="108868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73047" t="-14305" r="-78777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7" name="TextBox 17"/>
          <p:cNvSpPr txBox="1"/>
          <p:nvPr/>
        </p:nvSpPr>
        <p:spPr>
          <a:xfrm>
            <a:off x="13332495" y="7333039"/>
            <a:ext cx="4467573" cy="702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0"/>
              </a:lnSpc>
              <a:spcBef>
                <a:spcPct val="0"/>
              </a:spcBef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ts val="2880"/>
              </a:lnSpc>
              <a:spcBef>
                <a:spcPct val="0"/>
              </a:spcBef>
            </a:pPr>
            <a:endParaRPr lang="en-US" sz="1800" u="none" strike="noStrike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115701" y="6642144"/>
            <a:ext cx="4465498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60"/>
              </a:lnSpc>
              <a:spcBef>
                <a:spcPct val="0"/>
              </a:spcBef>
            </a:pPr>
            <a:r>
              <a:rPr lang="pt-BR" sz="2900" b="1" u="none" strike="noStrike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Cessões particulares com </a:t>
            </a:r>
            <a:r>
              <a:rPr lang="en-US" sz="2900" b="1" u="none" strike="noStrike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</a:t>
            </a:r>
            <a:r>
              <a:rPr lang="en-US" sz="29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ssimetria</a:t>
            </a:r>
            <a:r>
              <a:rPr lang="en-US" sz="29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pt-BR" sz="29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Informacional, cessões duplicadas, cessões a preço vil. </a:t>
            </a:r>
            <a:endParaRPr lang="en-US" sz="2900" b="1" u="none" strike="noStrike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277101" y="960483"/>
            <a:ext cx="3770040" cy="3061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360"/>
              </a:lnSpc>
              <a:spcBef>
                <a:spcPct val="0"/>
              </a:spcBef>
            </a:pPr>
            <a:r>
              <a:rPr lang="pt-BR" sz="4100" b="1" dirty="0">
                <a:solidFill>
                  <a:srgbClr val="FFFFFF"/>
                </a:solidFill>
                <a:latin typeface="Arial Nova Bold"/>
              </a:rPr>
              <a:t>Como era antes: Fluxo operacional procedimental no juízo de execução – morosidade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069131" y="8451652"/>
            <a:ext cx="4660714" cy="1818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lnSpc>
                <a:spcPts val="2880"/>
              </a:lnSpc>
              <a:buFontTx/>
              <a:buChar char="-"/>
            </a:pPr>
            <a:r>
              <a:rPr lang="en-US" sz="1800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Ausência</a:t>
            </a:r>
            <a:r>
              <a:rPr lang="en-US" sz="1800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1800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controle</a:t>
            </a:r>
            <a:r>
              <a:rPr lang="en-US" sz="1800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1800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sobre</a:t>
            </a:r>
            <a:r>
              <a:rPr lang="en-US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a </a:t>
            </a:r>
            <a:r>
              <a:rPr lang="en-US" b="1" i="1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quantidade</a:t>
            </a:r>
            <a:r>
              <a:rPr lang="en-US" b="1" i="1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b="1" i="1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cessões</a:t>
            </a:r>
            <a:r>
              <a:rPr lang="en-US" b="1" i="1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que é </a:t>
            </a:r>
            <a:r>
              <a:rPr lang="en-US" b="1" i="1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realizada</a:t>
            </a:r>
            <a:r>
              <a:rPr lang="en-US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;</a:t>
            </a:r>
          </a:p>
          <a:p>
            <a:pPr marL="285750" indent="-285750" algn="l">
              <a:lnSpc>
                <a:spcPts val="2880"/>
              </a:lnSpc>
              <a:buFontTx/>
              <a:buChar char="-"/>
            </a:pPr>
            <a:endParaRPr lang="en-US" dirty="0">
              <a:solidFill>
                <a:srgbClr val="D9D9D9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marL="285750" indent="-285750" algn="l">
              <a:lnSpc>
                <a:spcPts val="2880"/>
              </a:lnSpc>
              <a:buFontTx/>
              <a:buChar char="-"/>
            </a:pPr>
            <a:r>
              <a:rPr lang="en-US" sz="1800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Possibilidade</a:t>
            </a:r>
            <a:r>
              <a:rPr lang="en-US" sz="1800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1800" b="1" i="1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venda a non domino</a:t>
            </a:r>
            <a:r>
              <a:rPr lang="en-US" sz="1800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;; </a:t>
            </a:r>
          </a:p>
          <a:p>
            <a:pPr marL="285750" indent="-285750" algn="l">
              <a:lnSpc>
                <a:spcPts val="2880"/>
              </a:lnSpc>
              <a:buFontTx/>
              <a:buChar char="-"/>
            </a:pPr>
            <a:endParaRPr lang="en-US" sz="1800" dirty="0">
              <a:solidFill>
                <a:srgbClr val="D9D9D9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3560003" y="1318275"/>
            <a:ext cx="3817096" cy="2186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pt-BR" sz="40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Ausência de identificação segura (documentos falsos)</a:t>
            </a:r>
            <a:endParaRPr lang="en-US" sz="40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01111" y="1042269"/>
            <a:ext cx="5255504" cy="2455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pt-BR" sz="3200" b="1" dirty="0">
                <a:solidFill>
                  <a:srgbClr val="10101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FRAGILIDADES</a:t>
            </a:r>
            <a:r>
              <a:rPr lang="en-US" sz="3200" b="1" dirty="0">
                <a:solidFill>
                  <a:srgbClr val="10101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DA CESSÃO DE PRECATÓRIO SEM ESCRITURA PÚBLICA 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07066" y="4676044"/>
            <a:ext cx="6353332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/>
              <a:t>A cessão particular passou a ser vista como um cheque sem fundos.</a:t>
            </a:r>
          </a:p>
          <a:p>
            <a:endParaRPr lang="pt-BR" sz="2800" dirty="0"/>
          </a:p>
          <a:p>
            <a:r>
              <a:rPr lang="pt-BR" sz="2800" i="1" dirty="0">
                <a:latin typeface="Arial Nova"/>
                <a:ea typeface="Arial Nova"/>
                <a:cs typeface="Arial Nova"/>
                <a:sym typeface="Arial Nova"/>
              </a:rPr>
              <a:t>Não é formalidade é dignidade: o notário protege o vulnerável </a:t>
            </a:r>
            <a:endParaRPr lang="pt-BR" sz="2800" dirty="0"/>
          </a:p>
          <a:p>
            <a:endParaRPr lang="pt-BR" sz="2800" dirty="0"/>
          </a:p>
          <a:p>
            <a:r>
              <a:rPr lang="pt-BR" sz="2800" dirty="0"/>
              <a:t>CNB – campanha educativa para estimular </a:t>
            </a:r>
          </a:p>
          <a:p>
            <a:r>
              <a:rPr lang="pt-BR" sz="2800" dirty="0"/>
              <a:t>a escritura desde a origem da operação. </a:t>
            </a:r>
          </a:p>
          <a:p>
            <a:endParaRPr lang="pt-BR" sz="2800" dirty="0"/>
          </a:p>
          <a:p>
            <a:endParaRPr lang="pt-BR" sz="2800" dirty="0"/>
          </a:p>
        </p:txBody>
      </p:sp>
      <p:sp>
        <p:nvSpPr>
          <p:cNvPr id="27" name="TextBox 22">
            <a:extLst>
              <a:ext uri="{FF2B5EF4-FFF2-40B4-BE49-F238E27FC236}">
                <a16:creationId xmlns:a16="http://schemas.microsoft.com/office/drawing/2014/main" id="{7D4D0B5F-949B-88AD-7E4D-7D73ADA109AE}"/>
              </a:ext>
            </a:extLst>
          </p:cNvPr>
          <p:cNvSpPr txBox="1"/>
          <p:nvPr/>
        </p:nvSpPr>
        <p:spPr>
          <a:xfrm>
            <a:off x="13069131" y="5241187"/>
            <a:ext cx="4660714" cy="3678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>
              <a:lnSpc>
                <a:spcPts val="2880"/>
              </a:lnSpc>
              <a:buFontTx/>
              <a:buChar char="-"/>
            </a:pPr>
            <a:r>
              <a:rPr lang="en-US" sz="1800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compra</a:t>
            </a:r>
            <a:r>
              <a:rPr lang="en-US" sz="1800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sz="1800" b="1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precatórios</a:t>
            </a:r>
            <a:r>
              <a:rPr lang="en-US" sz="1800" b="1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que </a:t>
            </a:r>
            <a:r>
              <a:rPr lang="en-US" sz="1800" b="1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já</a:t>
            </a:r>
            <a:r>
              <a:rPr lang="en-US" sz="1800" b="1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1800" b="1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estão</a:t>
            </a:r>
            <a:r>
              <a:rPr lang="en-US" sz="1800" b="1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en-US" sz="1800" b="1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depositados</a:t>
            </a:r>
            <a:r>
              <a:rPr lang="en-US" sz="1800" b="1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em </a:t>
            </a:r>
            <a:r>
              <a:rPr lang="en-US" sz="1800" b="1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juízo</a:t>
            </a:r>
            <a:r>
              <a:rPr lang="en-US" sz="1800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; </a:t>
            </a:r>
          </a:p>
          <a:p>
            <a:pPr marL="285750" indent="-285750" algn="just">
              <a:lnSpc>
                <a:spcPts val="2880"/>
              </a:lnSpc>
              <a:buFontTx/>
              <a:buChar char="-"/>
            </a:pPr>
            <a:endParaRPr lang="en-US" dirty="0">
              <a:solidFill>
                <a:srgbClr val="D9D9D9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marL="285750" indent="-285750" algn="just">
              <a:lnSpc>
                <a:spcPts val="2880"/>
              </a:lnSpc>
              <a:buFontTx/>
              <a:buChar char="-"/>
            </a:pPr>
            <a:r>
              <a:rPr lang="en-US" sz="1800" b="1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Subvalorização</a:t>
            </a:r>
            <a:r>
              <a:rPr lang="en-US" sz="1800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do valor real do </a:t>
            </a:r>
            <a:r>
              <a:rPr lang="en-US" sz="1800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precatório</a:t>
            </a:r>
            <a:r>
              <a:rPr lang="en-US" sz="1800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, com a </a:t>
            </a:r>
            <a:r>
              <a:rPr lang="en-US" sz="1800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finalidade</a:t>
            </a:r>
            <a:r>
              <a:rPr lang="en-US" sz="1800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de </a:t>
            </a:r>
            <a:r>
              <a:rPr lang="en-US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aquisição</a:t>
            </a:r>
            <a:r>
              <a:rPr lang="en-US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 com valor </a:t>
            </a:r>
            <a:r>
              <a:rPr lang="en-US" dirty="0" err="1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menor</a:t>
            </a:r>
            <a:r>
              <a:rPr lang="en-US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; </a:t>
            </a:r>
            <a:endParaRPr lang="pt-BR">
              <a:solidFill>
                <a:srgbClr val="D9D9D9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marL="285750" indent="-285750" algn="just">
              <a:lnSpc>
                <a:spcPts val="2880"/>
              </a:lnSpc>
              <a:buFontTx/>
              <a:buChar char="-"/>
            </a:pPr>
            <a:endParaRPr lang="pt-BR">
              <a:solidFill>
                <a:srgbClr val="D9D9D9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marL="285750" indent="-285750" algn="just">
              <a:lnSpc>
                <a:spcPts val="2880"/>
              </a:lnSpc>
              <a:buFontTx/>
              <a:buChar char="-"/>
            </a:pPr>
            <a:r>
              <a:rPr lang="pt-BR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Vícios de Consentimento </a:t>
            </a:r>
            <a:endParaRPr lang="en-US" sz="1800" dirty="0">
              <a:solidFill>
                <a:srgbClr val="D9D9D9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marL="285750" indent="-285750" algn="just">
              <a:lnSpc>
                <a:spcPts val="2880"/>
              </a:lnSpc>
              <a:buFontTx/>
              <a:buChar char="-"/>
            </a:pPr>
            <a:endParaRPr lang="en-US" sz="1800" dirty="0">
              <a:solidFill>
                <a:srgbClr val="D9D9D9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marL="285750" indent="-285750" algn="just">
              <a:lnSpc>
                <a:spcPts val="2880"/>
              </a:lnSpc>
              <a:buFontTx/>
              <a:buChar char="-"/>
            </a:pPr>
            <a:endParaRPr lang="en-US" sz="1800" dirty="0">
              <a:solidFill>
                <a:srgbClr val="D9D9D9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AutoShape 3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3">
            <a:extLst>
              <a:ext uri="{FF2B5EF4-FFF2-40B4-BE49-F238E27FC236}">
                <a16:creationId xmlns:a16="http://schemas.microsoft.com/office/drawing/2014/main" id="{0DCEC089-AB4A-E872-A7C4-BDEA96F2F5A5}"/>
              </a:ext>
            </a:extLst>
          </p:cNvPr>
          <p:cNvSpPr txBox="1"/>
          <p:nvPr/>
        </p:nvSpPr>
        <p:spPr>
          <a:xfrm>
            <a:off x="1324639" y="1125986"/>
            <a:ext cx="16771152" cy="8740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i="1" dirty="0">
                <a:solidFill>
                  <a:schemeClr val="bg1"/>
                </a:solidFill>
                <a:latin typeface=".AppleSystemUIFont"/>
                <a:ea typeface="Arial Nova"/>
                <a:cs typeface="Arial Nova"/>
                <a:sym typeface="Arial Nova"/>
              </a:rPr>
              <a:t>Due </a:t>
            </a:r>
            <a:r>
              <a:rPr lang="pt-BR" sz="4800" i="1" dirty="0" err="1">
                <a:solidFill>
                  <a:schemeClr val="bg1"/>
                </a:solidFill>
                <a:latin typeface=".AppleSystemUIFont"/>
                <a:ea typeface="Arial Nova"/>
                <a:cs typeface="Arial Nova"/>
                <a:sym typeface="Arial Nova"/>
              </a:rPr>
              <a:t>Diligence</a:t>
            </a:r>
            <a:r>
              <a:rPr lang="pt-BR" sz="4800" i="1" dirty="0">
                <a:solidFill>
                  <a:schemeClr val="bg1"/>
                </a:solidFill>
                <a:latin typeface=".AppleSystemUIFont"/>
                <a:ea typeface="Arial Nova"/>
                <a:cs typeface="Arial Nova"/>
                <a:sym typeface="Arial Nova"/>
              </a:rPr>
              <a:t> do ADVOGADO</a:t>
            </a:r>
            <a:r>
              <a:rPr lang="pt-BR" sz="4800" i="1" dirty="0">
                <a:solidFill>
                  <a:srgbClr val="111111"/>
                </a:solidFill>
                <a:latin typeface=".AppleSystemUIFont"/>
                <a:ea typeface="Arial Nova"/>
                <a:cs typeface="Arial Nova"/>
                <a:sym typeface="Arial Nova"/>
              </a:rPr>
              <a:t> </a:t>
            </a:r>
          </a:p>
          <a:p>
            <a:endParaRPr lang="pt-BR" sz="4800" i="1" dirty="0">
              <a:solidFill>
                <a:srgbClr val="111111"/>
              </a:solidFill>
              <a:latin typeface=".AppleSystemUIFont"/>
              <a:ea typeface="Arial Nova"/>
              <a:cs typeface="Arial Nova"/>
              <a:sym typeface="Arial Nova"/>
            </a:endParaRPr>
          </a:p>
          <a:p>
            <a:pPr marL="685800" indent="-685800">
              <a:buFont typeface="Wingdings" pitchFamily="2" charset="2"/>
              <a:buChar char="Ø"/>
            </a:pPr>
            <a:r>
              <a:rPr lang="pt-BR" sz="4700" i="1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Atividade sofisticada e complexa – busca de passivo oculto</a:t>
            </a:r>
          </a:p>
          <a:p>
            <a:pPr marL="685800" indent="-685800">
              <a:buFont typeface="Wingdings" pitchFamily="2" charset="2"/>
              <a:buChar char="Ø"/>
            </a:pPr>
            <a:endParaRPr lang="pt-BR" sz="4700" i="1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marL="685800" indent="-685800">
              <a:buFont typeface="Wingdings" pitchFamily="2" charset="2"/>
              <a:buChar char="Ø"/>
            </a:pPr>
            <a:r>
              <a:rPr lang="pt-BR" sz="4700" i="1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Responsabilidade do advogado, o novo cenário não impõe tal peso no tabelião. </a:t>
            </a:r>
          </a:p>
          <a:p>
            <a:pPr marL="685800" indent="-685800">
              <a:buFont typeface="Wingdings" pitchFamily="2" charset="2"/>
              <a:buChar char="Ø"/>
            </a:pPr>
            <a:endParaRPr lang="pt-BR" sz="4700" i="1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marL="685800" indent="-685800">
              <a:buFont typeface="Wingdings" pitchFamily="2" charset="2"/>
              <a:buChar char="Ø"/>
            </a:pPr>
            <a:r>
              <a:rPr lang="pt-BR" sz="4700" i="1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Fraude contra credores e fraude execução analisada com base nas condições patrimoniais da época da cessão.</a:t>
            </a:r>
          </a:p>
          <a:p>
            <a:pPr marL="685800" indent="-685800">
              <a:buFont typeface="Wingdings" pitchFamily="2" charset="2"/>
              <a:buChar char="Ø"/>
            </a:pPr>
            <a:endParaRPr lang="pt-BR" sz="4700" i="1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marL="685800" indent="-685800">
              <a:buFont typeface="Wingdings" pitchFamily="2" charset="2"/>
              <a:buChar char="Ø"/>
            </a:pPr>
            <a:r>
              <a:rPr lang="pt-BR" sz="4700" i="1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 </a:t>
            </a:r>
            <a:r>
              <a:rPr lang="pt-BR" sz="4800" i="1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Importância da escritura pública imediata </a:t>
            </a:r>
          </a:p>
          <a:p>
            <a:pPr marL="685800" indent="-685800">
              <a:buFont typeface="Wingdings" pitchFamily="2" charset="2"/>
              <a:buChar char="Ø"/>
            </a:pPr>
            <a:endParaRPr lang="pt-BR" sz="4800" i="1" dirty="0">
              <a:solidFill>
                <a:srgbClr val="111111"/>
              </a:solidFill>
              <a:latin typeface=".AppleSystemUIFont"/>
              <a:ea typeface="Arial Nova"/>
              <a:cs typeface="Arial Nova"/>
              <a:sym typeface="Arial Nova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63EC1612-39CD-1361-5300-32A4389FD970}"/>
              </a:ext>
            </a:extLst>
          </p:cNvPr>
          <p:cNvSpPr txBox="1"/>
          <p:nvPr/>
        </p:nvSpPr>
        <p:spPr>
          <a:xfrm>
            <a:off x="2762448" y="7007420"/>
            <a:ext cx="11318118" cy="1074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endParaRPr lang="pt-BR" dirty="0"/>
          </a:p>
          <a:p>
            <a:pPr algn="just">
              <a:lnSpc>
                <a:spcPts val="2880"/>
              </a:lnSpc>
            </a:pPr>
            <a:endParaRPr lang="pt-BR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endParaRPr lang="en-US" sz="1800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3908976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AutoShape 3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3">
            <a:extLst>
              <a:ext uri="{FF2B5EF4-FFF2-40B4-BE49-F238E27FC236}">
                <a16:creationId xmlns:a16="http://schemas.microsoft.com/office/drawing/2014/main" id="{0DCEC089-AB4A-E872-A7C4-BDEA96F2F5A5}"/>
              </a:ext>
            </a:extLst>
          </p:cNvPr>
          <p:cNvSpPr txBox="1"/>
          <p:nvPr/>
        </p:nvSpPr>
        <p:spPr>
          <a:xfrm>
            <a:off x="1516848" y="3909136"/>
            <a:ext cx="16771152" cy="8346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7300" dirty="0">
                <a:solidFill>
                  <a:srgbClr val="111111"/>
                </a:solidFill>
                <a:effectLst/>
                <a:latin typeface=".AppleSystemUIFont"/>
              </a:rPr>
              <a:t>‘</a:t>
            </a:r>
            <a:r>
              <a:rPr lang="pt-BR" sz="7300" i="1" dirty="0">
                <a:solidFill>
                  <a:schemeClr val="bg1"/>
                </a:solidFill>
                <a:effectLst/>
                <a:latin typeface=".AppleSystemUIFont"/>
              </a:rPr>
              <a:t>O tabelião é o inestimável antídoto da demanda -  Joaquim de Oliveira Machado</a:t>
            </a:r>
          </a:p>
          <a:p>
            <a:endParaRPr lang="pt-BR" sz="7300" i="1" dirty="0">
              <a:solidFill>
                <a:schemeClr val="bg1"/>
              </a:solidFill>
            </a:endParaRPr>
          </a:p>
          <a:p>
            <a:endParaRPr lang="pt-BR" sz="7300" i="1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</a:pPr>
            <a:endParaRPr lang="pt-BR" sz="7300" i="1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</a:pPr>
            <a:endParaRPr lang="en-US" sz="7300" i="1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63EC1612-39CD-1361-5300-32A4389FD970}"/>
              </a:ext>
            </a:extLst>
          </p:cNvPr>
          <p:cNvSpPr txBox="1"/>
          <p:nvPr/>
        </p:nvSpPr>
        <p:spPr>
          <a:xfrm>
            <a:off x="2762448" y="7007420"/>
            <a:ext cx="11318118" cy="1074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endParaRPr lang="pt-BR" dirty="0"/>
          </a:p>
          <a:p>
            <a:pPr algn="just">
              <a:lnSpc>
                <a:spcPts val="2880"/>
              </a:lnSpc>
            </a:pPr>
            <a:endParaRPr lang="pt-BR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algn="just">
              <a:lnSpc>
                <a:spcPts val="2880"/>
              </a:lnSpc>
            </a:pPr>
            <a:endParaRPr lang="en-US" sz="1800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2C763-0745-C536-E907-2D167947F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28E26B2-AF68-8109-D06C-FA33DD30DAF6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DA68E38-63F1-FD3A-91C9-458F74E1CECE}"/>
              </a:ext>
            </a:extLst>
          </p:cNvPr>
          <p:cNvGrpSpPr/>
          <p:nvPr/>
        </p:nvGrpSpPr>
        <p:grpSpPr>
          <a:xfrm>
            <a:off x="7401128" y="0"/>
            <a:ext cx="5443436" cy="5143500"/>
            <a:chOff x="0" y="0"/>
            <a:chExt cx="1290296" cy="12192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3B95BF-8022-E160-7647-95E6EA3AC409}"/>
                </a:ext>
              </a:extLst>
            </p:cNvPr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5EE5822-C309-0133-96AF-7AEF6EAEE42A}"/>
                </a:ext>
              </a:extLst>
            </p:cNvPr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9256FF17-BA5F-33DB-85B8-9763BABAAB46}"/>
              </a:ext>
            </a:extLst>
          </p:cNvPr>
          <p:cNvGrpSpPr/>
          <p:nvPr/>
        </p:nvGrpSpPr>
        <p:grpSpPr>
          <a:xfrm>
            <a:off x="12844564" y="0"/>
            <a:ext cx="5443436" cy="5143500"/>
            <a:chOff x="0" y="0"/>
            <a:chExt cx="1290296" cy="12192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2A4AB92-2A22-A76B-E3EC-73E849F841F1}"/>
                </a:ext>
              </a:extLst>
            </p:cNvPr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5AFE572-0356-68D1-1CE5-A1DBA3BC6D50}"/>
                </a:ext>
              </a:extLst>
            </p:cNvPr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B0B0F9D7-7CF7-3EE7-9827-A1FAE371A6CD}"/>
              </a:ext>
            </a:extLst>
          </p:cNvPr>
          <p:cNvGrpSpPr/>
          <p:nvPr/>
        </p:nvGrpSpPr>
        <p:grpSpPr>
          <a:xfrm>
            <a:off x="7401128" y="5143500"/>
            <a:ext cx="5443436" cy="5143500"/>
            <a:chOff x="0" y="0"/>
            <a:chExt cx="1290296" cy="12192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06B7394-E5A0-0381-D118-115B436B40DD}"/>
                </a:ext>
              </a:extLst>
            </p:cNvPr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1D9CA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0B453485-6215-20CB-B98F-DF16936B57DB}"/>
                </a:ext>
              </a:extLst>
            </p:cNvPr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E88E116F-A514-4702-3ACD-64367F909352}"/>
              </a:ext>
            </a:extLst>
          </p:cNvPr>
          <p:cNvGrpSpPr/>
          <p:nvPr/>
        </p:nvGrpSpPr>
        <p:grpSpPr>
          <a:xfrm>
            <a:off x="12844564" y="5143500"/>
            <a:ext cx="5443436" cy="5143500"/>
            <a:chOff x="0" y="0"/>
            <a:chExt cx="1290296" cy="12192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68F07F5-A90D-C1ED-CD9D-E4B37CAEB5F0}"/>
                </a:ext>
              </a:extLst>
            </p:cNvPr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8D8C8D94-2567-0D9A-D4A2-2947D1F1E160}"/>
                </a:ext>
              </a:extLst>
            </p:cNvPr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F53CA686-0DFF-8200-0E8B-968BFBD66172}"/>
              </a:ext>
            </a:extLst>
          </p:cNvPr>
          <p:cNvSpPr/>
          <p:nvPr/>
        </p:nvSpPr>
        <p:spPr>
          <a:xfrm>
            <a:off x="7391127" y="36216"/>
            <a:ext cx="10886872" cy="10287000"/>
          </a:xfrm>
          <a:custGeom>
            <a:avLst/>
            <a:gdLst/>
            <a:ahLst/>
            <a:cxnLst/>
            <a:rect l="l" t="t" r="r" b="b"/>
            <a:pathLst>
              <a:path w="10886872" h="10287000">
                <a:moveTo>
                  <a:pt x="0" y="0"/>
                </a:moveTo>
                <a:lnTo>
                  <a:pt x="10886872" y="0"/>
                </a:lnTo>
                <a:lnTo>
                  <a:pt x="108868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73047" t="-14305" r="-78777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1A5734B3-DE6C-CB89-3E85-0DF3F4C11AA7}"/>
              </a:ext>
            </a:extLst>
          </p:cNvPr>
          <p:cNvSpPr txBox="1"/>
          <p:nvPr/>
        </p:nvSpPr>
        <p:spPr>
          <a:xfrm>
            <a:off x="7718003" y="6689848"/>
            <a:ext cx="5019581" cy="1722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 art. 7º, §1º, admite pluralidade de beneficiários apenas em hipóteses específicas, como cessão parcial de crédito .</a:t>
            </a:r>
          </a:p>
          <a:p>
            <a:r>
              <a:rPr lang="pt-BR" dirty="0">
                <a:solidFill>
                  <a:schemeClr val="bg1"/>
                </a:solidFill>
              </a:rPr>
              <a:t>O art. 31, §2º, prevê que em caso de cessão, os valores devem ser disponibilizados individualmente </a:t>
            </a:r>
          </a:p>
          <a:p>
            <a:pPr lvl="0">
              <a:lnSpc>
                <a:spcPts val="2880"/>
              </a:lnSpc>
              <a:spcBef>
                <a:spcPct val="0"/>
              </a:spcBef>
            </a:pPr>
            <a:r>
              <a:rPr lang="pt-BR" b="1" dirty="0">
                <a:solidFill>
                  <a:schemeClr val="bg1"/>
                </a:solidFill>
              </a:rPr>
              <a:t>”</a:t>
            </a:r>
            <a:endParaRPr lang="en-US" sz="1800" u="none" strike="noStrike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83D590D4-4043-2F13-486E-A611ACB20344}"/>
              </a:ext>
            </a:extLst>
          </p:cNvPr>
          <p:cNvSpPr txBox="1"/>
          <p:nvPr/>
        </p:nvSpPr>
        <p:spPr>
          <a:xfrm>
            <a:off x="13136815" y="1107226"/>
            <a:ext cx="4858933" cy="2968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2880"/>
              </a:lnSpc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</a:rPr>
              <a:t>O art. 6º exige que o ofício precatório contenha dados completos (CPF/CNPJ, natureza do crédito, trânsito em julgado, valores detalhados etc.), </a:t>
            </a:r>
          </a:p>
          <a:p>
            <a:pPr lvl="0" algn="just">
              <a:lnSpc>
                <a:spcPts val="2880"/>
              </a:lnSpc>
              <a:spcBef>
                <a:spcPct val="0"/>
              </a:spcBef>
            </a:pPr>
            <a:endParaRPr lang="pt-BR" dirty="0">
              <a:solidFill>
                <a:schemeClr val="bg1"/>
              </a:solidFill>
              <a:sym typeface="Arial Nova"/>
            </a:endParaRPr>
          </a:p>
          <a:p>
            <a:pPr algn="just">
              <a:lnSpc>
                <a:spcPts val="2880"/>
              </a:lnSpc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</a:rPr>
              <a:t>A Resolução determina que só se expedirão precatórios quando CPF/CNPJ estiverem regulares (art. 6º, §3º)</a:t>
            </a:r>
          </a:p>
          <a:p>
            <a:pPr lvl="0" algn="just">
              <a:lnSpc>
                <a:spcPts val="2880"/>
              </a:lnSpc>
              <a:spcBef>
                <a:spcPct val="0"/>
              </a:spcBef>
            </a:pPr>
            <a:endParaRPr lang="en-US" dirty="0">
              <a:solidFill>
                <a:schemeClr val="bg1"/>
              </a:solidFill>
              <a:sym typeface="Arial Nova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F51ED353-8AAB-8FCA-2A69-0D9A5497C147}"/>
              </a:ext>
            </a:extLst>
          </p:cNvPr>
          <p:cNvSpPr txBox="1"/>
          <p:nvPr/>
        </p:nvSpPr>
        <p:spPr>
          <a:xfrm>
            <a:off x="7831184" y="322003"/>
            <a:ext cx="4105965" cy="832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pt-BR" sz="2400" b="1" dirty="0">
                <a:solidFill>
                  <a:srgbClr val="FFFFFF"/>
                </a:solidFill>
                <a:latin typeface="Arial Nova Bold"/>
                <a:sym typeface="Arial Nova Bold"/>
              </a:rPr>
              <a:t>Gestão centralizada e controle rigoroso </a:t>
            </a:r>
            <a:endParaRPr lang="en-US" sz="2400" b="1" dirty="0">
              <a:solidFill>
                <a:srgbClr val="FFFFFF"/>
              </a:solidFill>
              <a:latin typeface="Arial Nova Bold"/>
              <a:sym typeface="Arial Nova Bold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47376EEC-D808-D12C-7D7C-E4E50A2D8AB3}"/>
              </a:ext>
            </a:extLst>
          </p:cNvPr>
          <p:cNvSpPr txBox="1"/>
          <p:nvPr/>
        </p:nvSpPr>
        <p:spPr>
          <a:xfrm>
            <a:off x="7652965" y="5706104"/>
            <a:ext cx="5243542" cy="832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pt-BR" sz="2400" b="1" dirty="0">
                <a:solidFill>
                  <a:schemeClr val="bg1"/>
                </a:solidFill>
              </a:rPr>
              <a:t>Individualização e rastreabilidade</a:t>
            </a:r>
          </a:p>
          <a:p>
            <a:pPr marL="0" lvl="0" indent="0" algn="l">
              <a:lnSpc>
                <a:spcPts val="3360"/>
              </a:lnSpc>
              <a:spcBef>
                <a:spcPct val="0"/>
              </a:spcBef>
            </a:pPr>
            <a:r>
              <a:rPr lang="pt-BR" sz="2400" b="1" u="none" strike="noStrike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endParaRPr lang="en-US" sz="2400" b="1" u="none" strike="noStrike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6733B11C-4E56-14B5-C076-1B995E93D1B0}"/>
              </a:ext>
            </a:extLst>
          </p:cNvPr>
          <p:cNvSpPr txBox="1"/>
          <p:nvPr/>
        </p:nvSpPr>
        <p:spPr>
          <a:xfrm>
            <a:off x="7673140" y="1435276"/>
            <a:ext cx="4847475" cy="1818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pt-BR" dirty="0">
                <a:solidFill>
                  <a:schemeClr val="bg1"/>
                </a:solidFill>
              </a:rPr>
              <a:t>Os presidentes dos tribunais são incumbidos de “aferir a regularidade formal do precatório”, organizar a ordem de pagamentos e registrar cessões e penhoras</a:t>
            </a:r>
          </a:p>
          <a:p>
            <a:pPr>
              <a:lnSpc>
                <a:spcPts val="2880"/>
              </a:lnSpc>
            </a:pPr>
            <a:endParaRPr lang="en-US" sz="1800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4830B40B-1E6A-2C9D-8C56-D8DD113444CA}"/>
              </a:ext>
            </a:extLst>
          </p:cNvPr>
          <p:cNvSpPr txBox="1"/>
          <p:nvPr/>
        </p:nvSpPr>
        <p:spPr>
          <a:xfrm>
            <a:off x="13058524" y="5706104"/>
            <a:ext cx="4109034" cy="396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T</a:t>
            </a:r>
            <a:r>
              <a:rPr lang="pt-BR" sz="24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ransparência</a:t>
            </a:r>
            <a:r>
              <a:rPr lang="pt-BR" sz="24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e Publicidade </a:t>
            </a:r>
            <a:endParaRPr lang="en-US" sz="24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A468944A-99CE-EB6B-6873-64EF0E0F7854}"/>
              </a:ext>
            </a:extLst>
          </p:cNvPr>
          <p:cNvSpPr txBox="1"/>
          <p:nvPr/>
        </p:nvSpPr>
        <p:spPr>
          <a:xfrm>
            <a:off x="13511765" y="6726265"/>
            <a:ext cx="4109035" cy="1827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ts val="2880"/>
              </a:lnSpc>
            </a:pPr>
            <a:r>
              <a:rPr lang="pt-BR" dirty="0">
                <a:solidFill>
                  <a:schemeClr val="bg1"/>
                </a:solidFill>
              </a:rPr>
              <a:t>Os tribunais são obrigados a manter portais eletrônicos com a lista cronológica de precatórios e seus pagamentos</a:t>
            </a:r>
          </a:p>
          <a:p>
            <a:pPr>
              <a:lnSpc>
                <a:spcPts val="2880"/>
              </a:lnSpc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6FDDEAC4-0A85-9211-C755-8877A6EB7A9C}"/>
              </a:ext>
            </a:extLst>
          </p:cNvPr>
          <p:cNvSpPr txBox="1"/>
          <p:nvPr/>
        </p:nvSpPr>
        <p:spPr>
          <a:xfrm>
            <a:off x="1101111" y="853331"/>
            <a:ext cx="5255504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>
                <a:solidFill>
                  <a:srgbClr val="10101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AMBIÊNCIA LEGISLATIVA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83FEB6DC-6B4E-1575-A298-65B259A4A14A}"/>
              </a:ext>
            </a:extLst>
          </p:cNvPr>
          <p:cNvSpPr txBox="1"/>
          <p:nvPr/>
        </p:nvSpPr>
        <p:spPr>
          <a:xfrm>
            <a:off x="871707" y="3531624"/>
            <a:ext cx="6305460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pt-BR" sz="3200" b="1" dirty="0">
                <a:latin typeface="Arial Nova Bold"/>
              </a:rPr>
              <a:t>Resolução nº 303/2019 do CNJ</a:t>
            </a:r>
          </a:p>
          <a:p>
            <a:pPr>
              <a:lnSpc>
                <a:spcPts val="3360"/>
              </a:lnSpc>
            </a:pPr>
            <a:endParaRPr lang="pt-BR" sz="3200" b="1" dirty="0">
              <a:latin typeface="Arial Nova Bold"/>
              <a:sym typeface="Arial Nova Bold"/>
            </a:endParaRPr>
          </a:p>
          <a:p>
            <a:pPr>
              <a:lnSpc>
                <a:spcPts val="3360"/>
              </a:lnSpc>
            </a:pPr>
            <a:r>
              <a:rPr lang="pt-BR" sz="3200" dirty="0"/>
              <a:t>“O CNJ deixou claro: cessão deve ser registrada, individualizada e transparente. Quem pode oferecer isso, senão o notário?”</a:t>
            </a:r>
            <a:endParaRPr lang="en-US" sz="3200" b="1" dirty="0">
              <a:latin typeface="Arial Nova Bold"/>
              <a:sym typeface="Arial Nova Bold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B98E73D-9159-7547-6C2F-370A9992D045}"/>
              </a:ext>
            </a:extLst>
          </p:cNvPr>
          <p:cNvSpPr txBox="1"/>
          <p:nvPr/>
        </p:nvSpPr>
        <p:spPr>
          <a:xfrm>
            <a:off x="7559967" y="3148073"/>
            <a:ext cx="54295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chemeClr val="bg1"/>
                </a:solidFill>
              </a:rPr>
              <a:t>O documento hábil para comunicação da cessão deve ser a escritura pública</a:t>
            </a:r>
            <a:r>
              <a:rPr lang="pt-BR" dirty="0">
                <a:solidFill>
                  <a:schemeClr val="bg1"/>
                </a:solidFill>
              </a:rPr>
              <a:t>, pois só ela garante: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Identificação segura das partes (fé pública notarial).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Capacidade, consentimento e inexistência de vícios.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Clareza sobre valor, condições e eventual parcialidade da cessão.</a:t>
            </a: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705685F6-C50C-28DC-904D-52ED9B51506E}"/>
              </a:ext>
            </a:extLst>
          </p:cNvPr>
          <p:cNvSpPr txBox="1"/>
          <p:nvPr/>
        </p:nvSpPr>
        <p:spPr>
          <a:xfrm>
            <a:off x="13270228" y="445983"/>
            <a:ext cx="4660714" cy="832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pt-BR" sz="2400" b="1" dirty="0">
                <a:solidFill>
                  <a:schemeClr val="bg1"/>
                </a:solidFill>
              </a:rPr>
              <a:t>Formalismo documental</a:t>
            </a:r>
          </a:p>
          <a:p>
            <a:pPr>
              <a:lnSpc>
                <a:spcPts val="3360"/>
              </a:lnSpc>
            </a:pPr>
            <a:r>
              <a:rPr lang="pt-BR" sz="2400" b="1" dirty="0">
                <a:solidFill>
                  <a:srgbClr val="FFFFFF"/>
                </a:solidFill>
                <a:latin typeface="Arial Nova Bold"/>
                <a:sym typeface="Arial Nova Bold"/>
              </a:rPr>
              <a:t> </a:t>
            </a:r>
            <a:endParaRPr lang="en-US" sz="2400" b="1" dirty="0">
              <a:solidFill>
                <a:srgbClr val="FFFFFF"/>
              </a:solidFill>
              <a:latin typeface="Arial Nova Bold"/>
              <a:sym typeface="Arial Nova Bold"/>
            </a:endParaRPr>
          </a:p>
        </p:txBody>
      </p:sp>
    </p:spTree>
    <p:extLst>
      <p:ext uri="{BB962C8B-B14F-4D97-AF65-F5344CB8AC3E}">
        <p14:creationId xmlns:p14="http://schemas.microsoft.com/office/powerpoint/2010/main" val="3505271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6121614" cy="5143500"/>
            <a:chOff x="0" y="0"/>
            <a:chExt cx="1451049" cy="1219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1049" cy="1219200"/>
            </a:xfrm>
            <a:custGeom>
              <a:avLst/>
              <a:gdLst/>
              <a:ahLst/>
              <a:cxnLst/>
              <a:rect l="l" t="t" r="r" b="b"/>
              <a:pathLst>
                <a:path w="1451049" h="1219200">
                  <a:moveTo>
                    <a:pt x="0" y="0"/>
                  </a:moveTo>
                  <a:lnTo>
                    <a:pt x="1451049" y="0"/>
                  </a:lnTo>
                  <a:lnTo>
                    <a:pt x="145104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51049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21614" y="5143500"/>
            <a:ext cx="6044772" cy="5143500"/>
            <a:chOff x="0" y="0"/>
            <a:chExt cx="1432835" cy="1219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2835" cy="1219200"/>
            </a:xfrm>
            <a:custGeom>
              <a:avLst/>
              <a:gdLst/>
              <a:ahLst/>
              <a:cxnLst/>
              <a:rect l="l" t="t" r="r" b="b"/>
              <a:pathLst>
                <a:path w="1432835" h="1219200">
                  <a:moveTo>
                    <a:pt x="0" y="0"/>
                  </a:moveTo>
                  <a:lnTo>
                    <a:pt x="1432835" y="0"/>
                  </a:lnTo>
                  <a:lnTo>
                    <a:pt x="1432835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137A8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32835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66386" y="5143500"/>
            <a:ext cx="6121614" cy="5143500"/>
            <a:chOff x="0" y="0"/>
            <a:chExt cx="1451049" cy="1219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51049" cy="1219200"/>
            </a:xfrm>
            <a:custGeom>
              <a:avLst/>
              <a:gdLst/>
              <a:ahLst/>
              <a:cxnLst/>
              <a:rect l="l" t="t" r="r" b="b"/>
              <a:pathLst>
                <a:path w="1451049" h="1219200">
                  <a:moveTo>
                    <a:pt x="0" y="0"/>
                  </a:moveTo>
                  <a:lnTo>
                    <a:pt x="1451049" y="0"/>
                  </a:lnTo>
                  <a:lnTo>
                    <a:pt x="145104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51049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51435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015" t="-128610" r="-46896" b="-3789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0" y="51435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200498" r="-1892" b="-1440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AutoShape 13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028700" y="2212310"/>
            <a:ext cx="13408904" cy="938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pt-BR" sz="8800" dirty="0"/>
              <a:t>Marco legal das garantias</a:t>
            </a:r>
            <a:r>
              <a:rPr lang="pt-BR" sz="6000" dirty="0"/>
              <a:t> </a:t>
            </a:r>
            <a:endParaRPr lang="en-US" sz="5599" b="1" dirty="0">
              <a:solidFill>
                <a:srgbClr val="101010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32141" y="6649408"/>
            <a:ext cx="4657332" cy="3012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pt-BR" sz="4000" dirty="0">
                <a:solidFill>
                  <a:schemeClr val="bg1"/>
                </a:solidFill>
              </a:rPr>
              <a:t>Central Nacional de Escrituras de Precatórios (</a:t>
            </a:r>
            <a:r>
              <a:rPr lang="pt-BR" sz="4000" dirty="0" err="1">
                <a:solidFill>
                  <a:schemeClr val="bg1"/>
                </a:solidFill>
              </a:rPr>
              <a:t>CENPREC</a:t>
            </a:r>
            <a:r>
              <a:rPr lang="pt-BR" sz="4000" dirty="0">
                <a:solidFill>
                  <a:schemeClr val="bg1"/>
                </a:solidFill>
              </a:rPr>
              <a:t>): consultas e registros unificados</a:t>
            </a:r>
          </a:p>
          <a:p>
            <a:pPr algn="ctr">
              <a:lnSpc>
                <a:spcPts val="3360"/>
              </a:lnSpc>
            </a:pPr>
            <a:endParaRPr lang="pt-BR" sz="4000" dirty="0">
              <a:solidFill>
                <a:schemeClr val="bg1"/>
              </a:solidFill>
            </a:endParaRPr>
          </a:p>
          <a:p>
            <a:pPr algn="ctr">
              <a:lnSpc>
                <a:spcPts val="3360"/>
              </a:lnSpc>
            </a:pPr>
            <a:endParaRPr lang="en-US" sz="24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720836" y="6576476"/>
            <a:ext cx="4846327" cy="2277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700">
                <a:solidFill>
                  <a:schemeClr val="bg1"/>
                </a:solidFill>
              </a:rPr>
              <a:t>Conta notarial como instrumento para reforçar segurança e liquidez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B73DDC-BEC9-466E-9829-1184E574F658}"/>
              </a:ext>
            </a:extLst>
          </p:cNvPr>
          <p:cNvSpPr txBox="1"/>
          <p:nvPr/>
        </p:nvSpPr>
        <p:spPr>
          <a:xfrm>
            <a:off x="12804029" y="6861169"/>
            <a:ext cx="4846327" cy="1708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700" dirty="0">
                <a:solidFill>
                  <a:schemeClr val="bg1"/>
                </a:solidFill>
              </a:rPr>
              <a:t>Ampliação da atuação do tabelião como guardião da confiança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6121614" cy="5143500"/>
            <a:chOff x="0" y="0"/>
            <a:chExt cx="1451049" cy="1219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1049" cy="1219200"/>
            </a:xfrm>
            <a:custGeom>
              <a:avLst/>
              <a:gdLst/>
              <a:ahLst/>
              <a:cxnLst/>
              <a:rect l="l" t="t" r="r" b="b"/>
              <a:pathLst>
                <a:path w="1451049" h="1219200">
                  <a:moveTo>
                    <a:pt x="0" y="0"/>
                  </a:moveTo>
                  <a:lnTo>
                    <a:pt x="1451049" y="0"/>
                  </a:lnTo>
                  <a:lnTo>
                    <a:pt x="145104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51049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21614" y="5143500"/>
            <a:ext cx="6044772" cy="5143500"/>
            <a:chOff x="0" y="0"/>
            <a:chExt cx="1432835" cy="1219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2835" cy="1219200"/>
            </a:xfrm>
            <a:custGeom>
              <a:avLst/>
              <a:gdLst/>
              <a:ahLst/>
              <a:cxnLst/>
              <a:rect l="l" t="t" r="r" b="b"/>
              <a:pathLst>
                <a:path w="1432835" h="1219200">
                  <a:moveTo>
                    <a:pt x="0" y="0"/>
                  </a:moveTo>
                  <a:lnTo>
                    <a:pt x="1432835" y="0"/>
                  </a:lnTo>
                  <a:lnTo>
                    <a:pt x="1432835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137A8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32835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66386" y="5143500"/>
            <a:ext cx="6121614" cy="5143500"/>
            <a:chOff x="0" y="0"/>
            <a:chExt cx="1451049" cy="1219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51049" cy="1219200"/>
            </a:xfrm>
            <a:custGeom>
              <a:avLst/>
              <a:gdLst/>
              <a:ahLst/>
              <a:cxnLst/>
              <a:rect l="l" t="t" r="r" b="b"/>
              <a:pathLst>
                <a:path w="1451049" h="1219200">
                  <a:moveTo>
                    <a:pt x="0" y="0"/>
                  </a:moveTo>
                  <a:lnTo>
                    <a:pt x="1451049" y="0"/>
                  </a:lnTo>
                  <a:lnTo>
                    <a:pt x="1451049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51049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51435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015" t="-128610" r="-46896" b="-3789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0" y="51435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200498" r="-1892" b="-1440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AutoShape 13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221496" y="1504433"/>
            <a:ext cx="13408904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pt-BR" sz="6000" dirty="0"/>
              <a:t>Virada regulamentar  </a:t>
            </a:r>
            <a:endParaRPr lang="en-US" sz="5599" b="1" dirty="0">
              <a:solidFill>
                <a:srgbClr val="101010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29958" y="6344408"/>
            <a:ext cx="5522391" cy="33973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pt-BR" sz="3100" dirty="0">
                <a:solidFill>
                  <a:schemeClr val="bg1"/>
                </a:solidFill>
              </a:rPr>
              <a:t>A AGU, em 2022, com a Portaria nº 73,</a:t>
            </a:r>
            <a:r>
              <a:rPr lang="pt-BR" sz="3100" dirty="0"/>
              <a:t> </a:t>
            </a:r>
            <a:r>
              <a:rPr lang="pt-BR" sz="3100" dirty="0">
                <a:solidFill>
                  <a:schemeClr val="bg1"/>
                </a:solidFill>
              </a:rPr>
              <a:t>Regulamenta a compensação tributária com precatórios (art. 100, §11 da CF).</a:t>
            </a:r>
          </a:p>
          <a:p>
            <a:r>
              <a:rPr lang="pt-BR" sz="3100" dirty="0">
                <a:solidFill>
                  <a:schemeClr val="bg1"/>
                </a:solidFill>
              </a:rPr>
              <a:t>Exige escritura pública quando o crédito é cedido a terceiros</a:t>
            </a:r>
            <a:r>
              <a:rPr lang="pt-BR" sz="4000" dirty="0"/>
              <a:t>.</a:t>
            </a:r>
          </a:p>
          <a:p>
            <a:pPr algn="ctr">
              <a:lnSpc>
                <a:spcPts val="3360"/>
              </a:lnSpc>
            </a:pPr>
            <a:endParaRPr lang="en-US" sz="24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8700" y="2774839"/>
            <a:ext cx="1706650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/>
              <a:t>Papel central: construir a ponte entre a prática de mercado e a segurança do Estado.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20836" y="6576476"/>
            <a:ext cx="4846327" cy="2277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A PGFN, também em 2022, reforçou essa exigência.</a:t>
            </a:r>
          </a:p>
          <a:p>
            <a:pPr algn="ctr"/>
            <a:endParaRPr lang="pt-BR" sz="3700" dirty="0">
              <a:solidFill>
                <a:schemeClr val="bg1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411639" y="4252609"/>
            <a:ext cx="3509493" cy="40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pt-BR" sz="24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VANTAGENS </a:t>
            </a:r>
            <a:endParaRPr lang="en-US" sz="24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796344" y="6053255"/>
            <a:ext cx="4861698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Avanço histórico: a advocacia pública como parceira do notariado na construção de um mercado de precatórios confiável</a:t>
            </a:r>
          </a:p>
        </p:txBody>
      </p:sp>
    </p:spTree>
    <p:extLst>
      <p:ext uri="{BB962C8B-B14F-4D97-AF65-F5344CB8AC3E}">
        <p14:creationId xmlns:p14="http://schemas.microsoft.com/office/powerpoint/2010/main" val="271665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b0be03-3007-4f2e-92d6-f43d7f6157b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EFF6F57A6FF14D908319B3100EDB26" ma:contentTypeVersion="11" ma:contentTypeDescription="Crie um novo documento." ma:contentTypeScope="" ma:versionID="de2844f57d3aefddcb66bea25408144d">
  <xsd:schema xmlns:xsd="http://www.w3.org/2001/XMLSchema" xmlns:xs="http://www.w3.org/2001/XMLSchema" xmlns:p="http://schemas.microsoft.com/office/2006/metadata/properties" xmlns:ns2="2eb0be03-3007-4f2e-92d6-f43d7f6157bc" targetNamespace="http://schemas.microsoft.com/office/2006/metadata/properties" ma:root="true" ma:fieldsID="05aab8277a99c7b7f0327592244287d5" ns2:_="">
    <xsd:import namespace="2eb0be03-3007-4f2e-92d6-f43d7f615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0be03-3007-4f2e-92d6-f43d7f615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1b4f35-4ec5-48d7-9fcb-2ebf400b8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AFCB5D-44C0-476F-B5B5-206A6E33D27A}">
  <ds:schemaRefs>
    <ds:schemaRef ds:uri="http://schemas.microsoft.com/office/2006/metadata/properties"/>
    <ds:schemaRef ds:uri="http://www.w3.org/2000/xmlns/"/>
    <ds:schemaRef ds:uri="68b36977-3d0b-4277-a0b6-886338feaac5"/>
    <ds:schemaRef ds:uri="http://www.w3.org/2001/XMLSchema-instance"/>
    <ds:schemaRef ds:uri="218da819-5eda-4320-8775-2a37a9ead0b4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9AAB0CD-AB78-4E3C-BC7B-B263208E12A2}"/>
</file>

<file path=customXml/itemProps3.xml><?xml version="1.0" encoding="utf-8"?>
<ds:datastoreItem xmlns:ds="http://schemas.openxmlformats.org/officeDocument/2006/customXml" ds:itemID="{D55D3D21-90DA-4571-994E-A7F25AC6FF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1220</Words>
  <Application>Microsoft Office PowerPoint</Application>
  <PresentationFormat>Personalizar</PresentationFormat>
  <Paragraphs>96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- Congresso</dc:title>
  <dc:creator>Win10</dc:creator>
  <cp:lastModifiedBy>eduardo@mphadvocacia.com.br</cp:lastModifiedBy>
  <cp:revision>13</cp:revision>
  <dcterms:created xsi:type="dcterms:W3CDTF">2006-08-16T00:00:00Z</dcterms:created>
  <dcterms:modified xsi:type="dcterms:W3CDTF">2025-08-29T10:50:02Z</dcterms:modified>
  <dc:identifier>DAGuwxSwP7o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0x01010097EFF6F57A6FF14D908319B3100EDB26</vt:lpwstr>
  </property>
  <property fmtid="{D5CDD505-2E9C-101B-9397-08002B2CF9AE}" pid="3" name="MediaServiceImageTags">
    <vt:lpwstr/>
  </property>
</Properties>
</file>