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60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4" r:id="rId14"/>
    <p:sldId id="273" r:id="rId15"/>
    <p:sldId id="272" r:id="rId16"/>
    <p:sldId id="275" r:id="rId17"/>
    <p:sldId id="276" r:id="rId18"/>
    <p:sldId id="277" r:id="rId19"/>
    <p:sldId id="278" r:id="rId20"/>
    <p:sldId id="279" r:id="rId21"/>
    <p:sldId id="264" r:id="rId22"/>
  </p:sldIdLst>
  <p:sldSz cx="18288000" cy="10287000"/>
  <p:notesSz cx="6858000" cy="9144000"/>
  <p:embeddedFontLst>
    <p:embeddedFont>
      <p:font typeface="Agrandir" panose="020B0604020202020204" charset="0"/>
      <p:regular r:id="rId23"/>
    </p:embeddedFont>
    <p:embeddedFont>
      <p:font typeface="Arial Nova" panose="020B0504020202020204" pitchFamily="34" charset="0"/>
      <p:regular r:id="rId24"/>
      <p:bold r:id="rId25"/>
      <p:italic r:id="rId26"/>
      <p:boldItalic r:id="rId27"/>
    </p:embeddedFont>
    <p:embeddedFont>
      <p:font typeface="Arial Nova Bold" panose="020B08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A8A"/>
    <a:srgbClr val="9F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05A859-5F9C-4F1C-9951-A8973C93AA2D}" v="23" dt="2025-08-28T04:11:30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lanalto.gov.br/ccivil_03/_Ato2023-2026/2023/Lei/L14711.htm#art12" TargetMode="External"/><Relationship Id="rId4" Type="http://schemas.openxmlformats.org/officeDocument/2006/relationships/hyperlink" Target="https://www.planalto.gov.br/ccivil_03/Leis/L6015consolidado.htm#art22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F004F2C-3D90-01F1-EC3C-D08E73A0C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98"/>
            <a:ext cx="18287650" cy="1028680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66301F20-07F1-0E48-8288-B770484F843B}"/>
              </a:ext>
            </a:extLst>
          </p:cNvPr>
          <p:cNvSpPr/>
          <p:nvPr/>
        </p:nvSpPr>
        <p:spPr>
          <a:xfrm>
            <a:off x="1025590" y="527661"/>
            <a:ext cx="4142126" cy="2899488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E3890E31-ECFA-52D4-CF4B-31B68E3B8F54}"/>
              </a:ext>
            </a:extLst>
          </p:cNvPr>
          <p:cNvGrpSpPr>
            <a:grpSpLocks noChangeAspect="1"/>
          </p:cNvGrpSpPr>
          <p:nvPr/>
        </p:nvGrpSpPr>
        <p:grpSpPr>
          <a:xfrm>
            <a:off x="10714794" y="324256"/>
            <a:ext cx="7194152" cy="9638488"/>
            <a:chOff x="0" y="0"/>
            <a:chExt cx="3816350" cy="511302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49BC267-77BA-158B-73C1-DDD678C2DBD9}"/>
                </a:ext>
              </a:extLst>
            </p:cNvPr>
            <p:cNvSpPr/>
            <p:nvPr/>
          </p:nvSpPr>
          <p:spPr>
            <a:xfrm>
              <a:off x="-22860" y="-5080"/>
              <a:ext cx="3850640" cy="5156200"/>
            </a:xfrm>
            <a:custGeom>
              <a:avLst/>
              <a:gdLst/>
              <a:ahLst/>
              <a:cxnLst/>
              <a:rect l="l" t="t" r="r" b="b"/>
              <a:pathLst>
                <a:path w="3850640" h="5156200">
                  <a:moveTo>
                    <a:pt x="1311910" y="2552700"/>
                  </a:moveTo>
                  <a:cubicBezTo>
                    <a:pt x="1311910" y="2346960"/>
                    <a:pt x="1313180" y="2141220"/>
                    <a:pt x="1311910" y="1935480"/>
                  </a:cubicBezTo>
                  <a:cubicBezTo>
                    <a:pt x="1310640" y="1535430"/>
                    <a:pt x="1031240" y="1253490"/>
                    <a:pt x="631190" y="1243330"/>
                  </a:cubicBezTo>
                  <a:cubicBezTo>
                    <a:pt x="289560" y="1225550"/>
                    <a:pt x="26670" y="934720"/>
                    <a:pt x="44450" y="591820"/>
                  </a:cubicBezTo>
                  <a:cubicBezTo>
                    <a:pt x="60960" y="271780"/>
                    <a:pt x="320040" y="16510"/>
                    <a:pt x="640080" y="5080"/>
                  </a:cubicBezTo>
                  <a:cubicBezTo>
                    <a:pt x="976630" y="2540"/>
                    <a:pt x="1250950" y="273050"/>
                    <a:pt x="1259840" y="613410"/>
                  </a:cubicBezTo>
                  <a:cubicBezTo>
                    <a:pt x="1268730" y="1009650"/>
                    <a:pt x="1541780" y="1283970"/>
                    <a:pt x="1938020" y="1296670"/>
                  </a:cubicBezTo>
                  <a:cubicBezTo>
                    <a:pt x="2288540" y="1308100"/>
                    <a:pt x="2547620" y="1573530"/>
                    <a:pt x="2548890" y="1925320"/>
                  </a:cubicBezTo>
                  <a:cubicBezTo>
                    <a:pt x="2550160" y="2340610"/>
                    <a:pt x="2548890" y="2757170"/>
                    <a:pt x="2548890" y="3172460"/>
                  </a:cubicBezTo>
                  <a:cubicBezTo>
                    <a:pt x="2548890" y="3587750"/>
                    <a:pt x="2824480" y="3867150"/>
                    <a:pt x="3235960" y="3881120"/>
                  </a:cubicBezTo>
                  <a:cubicBezTo>
                    <a:pt x="3577590" y="3884930"/>
                    <a:pt x="3850640" y="4165600"/>
                    <a:pt x="3846830" y="4507230"/>
                  </a:cubicBezTo>
                  <a:cubicBezTo>
                    <a:pt x="3843020" y="4848860"/>
                    <a:pt x="3562350" y="5121910"/>
                    <a:pt x="3220720" y="5118100"/>
                  </a:cubicBezTo>
                  <a:cubicBezTo>
                    <a:pt x="2884170" y="5118100"/>
                    <a:pt x="2612390" y="4847590"/>
                    <a:pt x="2603500" y="4505960"/>
                  </a:cubicBezTo>
                  <a:cubicBezTo>
                    <a:pt x="2594610" y="4116069"/>
                    <a:pt x="2315210" y="3835400"/>
                    <a:pt x="1927860" y="3825239"/>
                  </a:cubicBezTo>
                  <a:cubicBezTo>
                    <a:pt x="1577340" y="3817619"/>
                    <a:pt x="1315720" y="3552189"/>
                    <a:pt x="1313180" y="3200399"/>
                  </a:cubicBezTo>
                  <a:cubicBezTo>
                    <a:pt x="1310640" y="2984500"/>
                    <a:pt x="1313180" y="2768600"/>
                    <a:pt x="1311910" y="2552700"/>
                  </a:cubicBezTo>
                  <a:lnTo>
                    <a:pt x="1311910" y="2552700"/>
                  </a:lnTo>
                  <a:close/>
                  <a:moveTo>
                    <a:pt x="3840480" y="1916430"/>
                  </a:moveTo>
                  <a:lnTo>
                    <a:pt x="3840480" y="3187700"/>
                  </a:lnTo>
                  <a:cubicBezTo>
                    <a:pt x="3839210" y="3549650"/>
                    <a:pt x="3571240" y="3826510"/>
                    <a:pt x="3220720" y="3825240"/>
                  </a:cubicBezTo>
                  <a:cubicBezTo>
                    <a:pt x="2870200" y="3823971"/>
                    <a:pt x="2604770" y="3549650"/>
                    <a:pt x="2603500" y="3191510"/>
                  </a:cubicBezTo>
                  <a:cubicBezTo>
                    <a:pt x="2603500" y="2335530"/>
                    <a:pt x="2603500" y="1479550"/>
                    <a:pt x="2604770" y="624840"/>
                  </a:cubicBezTo>
                  <a:cubicBezTo>
                    <a:pt x="2602230" y="284480"/>
                    <a:pt x="2876550" y="5080"/>
                    <a:pt x="3216910" y="2540"/>
                  </a:cubicBezTo>
                  <a:cubicBezTo>
                    <a:pt x="3522980" y="0"/>
                    <a:pt x="3783330" y="220980"/>
                    <a:pt x="3831590" y="523240"/>
                  </a:cubicBezTo>
                  <a:cubicBezTo>
                    <a:pt x="3837940" y="563880"/>
                    <a:pt x="3840480" y="605790"/>
                    <a:pt x="3839210" y="646430"/>
                  </a:cubicBezTo>
                  <a:cubicBezTo>
                    <a:pt x="3840480" y="1070610"/>
                    <a:pt x="3841750" y="1493520"/>
                    <a:pt x="3840480" y="1916430"/>
                  </a:cubicBezTo>
                  <a:close/>
                  <a:moveTo>
                    <a:pt x="643890" y="2585720"/>
                  </a:moveTo>
                  <a:cubicBezTo>
                    <a:pt x="982980" y="2589530"/>
                    <a:pt x="1252220" y="2860040"/>
                    <a:pt x="1259840" y="3206750"/>
                  </a:cubicBezTo>
                  <a:cubicBezTo>
                    <a:pt x="1266190" y="3517900"/>
                    <a:pt x="1456690" y="3771900"/>
                    <a:pt x="1752600" y="3854450"/>
                  </a:cubicBezTo>
                  <a:cubicBezTo>
                    <a:pt x="1816100" y="3870960"/>
                    <a:pt x="1880870" y="3878580"/>
                    <a:pt x="1946910" y="3879850"/>
                  </a:cubicBezTo>
                  <a:cubicBezTo>
                    <a:pt x="2273300" y="3893820"/>
                    <a:pt x="2534920" y="4147820"/>
                    <a:pt x="2548890" y="4467860"/>
                  </a:cubicBezTo>
                  <a:cubicBezTo>
                    <a:pt x="2565400" y="4795520"/>
                    <a:pt x="2322830" y="5078730"/>
                    <a:pt x="1996440" y="5114290"/>
                  </a:cubicBezTo>
                  <a:cubicBezTo>
                    <a:pt x="1635760" y="5156200"/>
                    <a:pt x="1324610" y="4878070"/>
                    <a:pt x="1313180" y="4499610"/>
                  </a:cubicBezTo>
                  <a:cubicBezTo>
                    <a:pt x="1303020" y="4216400"/>
                    <a:pt x="1174750" y="4006850"/>
                    <a:pt x="916940" y="3890010"/>
                  </a:cubicBezTo>
                  <a:cubicBezTo>
                    <a:pt x="830580" y="3849370"/>
                    <a:pt x="727710" y="3832860"/>
                    <a:pt x="631190" y="3827780"/>
                  </a:cubicBezTo>
                  <a:cubicBezTo>
                    <a:pt x="308610" y="3812540"/>
                    <a:pt x="49530" y="3572510"/>
                    <a:pt x="25400" y="3256280"/>
                  </a:cubicBezTo>
                  <a:cubicBezTo>
                    <a:pt x="0" y="2938780"/>
                    <a:pt x="219710" y="2653030"/>
                    <a:pt x="533400" y="2597150"/>
                  </a:cubicBezTo>
                  <a:cubicBezTo>
                    <a:pt x="570230" y="2590800"/>
                    <a:pt x="607060" y="2589530"/>
                    <a:pt x="643890" y="2585720"/>
                  </a:cubicBezTo>
                  <a:close/>
                  <a:moveTo>
                    <a:pt x="24130" y="1913890"/>
                  </a:moveTo>
                  <a:cubicBezTo>
                    <a:pt x="25400" y="1572260"/>
                    <a:pt x="302260" y="1295400"/>
                    <a:pt x="643890" y="1296670"/>
                  </a:cubicBezTo>
                  <a:cubicBezTo>
                    <a:pt x="985520" y="1297940"/>
                    <a:pt x="1262380" y="1574800"/>
                    <a:pt x="1261110" y="1916430"/>
                  </a:cubicBezTo>
                  <a:cubicBezTo>
                    <a:pt x="1259840" y="2258060"/>
                    <a:pt x="984250" y="2533650"/>
                    <a:pt x="642620" y="2533650"/>
                  </a:cubicBezTo>
                  <a:cubicBezTo>
                    <a:pt x="300990" y="2533650"/>
                    <a:pt x="24130" y="2256790"/>
                    <a:pt x="24130" y="1915160"/>
                  </a:cubicBezTo>
                  <a:cubicBezTo>
                    <a:pt x="24130" y="1915160"/>
                    <a:pt x="24130" y="1913890"/>
                    <a:pt x="24130" y="1913890"/>
                  </a:cubicBezTo>
                  <a:close/>
                  <a:moveTo>
                    <a:pt x="1931670" y="5080"/>
                  </a:moveTo>
                  <a:cubicBezTo>
                    <a:pt x="1588770" y="3810"/>
                    <a:pt x="1310640" y="279400"/>
                    <a:pt x="1309370" y="622300"/>
                  </a:cubicBezTo>
                  <a:cubicBezTo>
                    <a:pt x="1308100" y="965200"/>
                    <a:pt x="1583690" y="1243330"/>
                    <a:pt x="1926590" y="1244600"/>
                  </a:cubicBezTo>
                  <a:cubicBezTo>
                    <a:pt x="2269490" y="1245870"/>
                    <a:pt x="2547620" y="970280"/>
                    <a:pt x="2548890" y="627380"/>
                  </a:cubicBezTo>
                  <a:cubicBezTo>
                    <a:pt x="2548890" y="624840"/>
                    <a:pt x="2548890" y="623570"/>
                    <a:pt x="2548890" y="621030"/>
                  </a:cubicBezTo>
                  <a:cubicBezTo>
                    <a:pt x="2546350" y="281940"/>
                    <a:pt x="2270760" y="7620"/>
                    <a:pt x="1931670" y="5080"/>
                  </a:cubicBezTo>
                  <a:close/>
                  <a:moveTo>
                    <a:pt x="642620" y="3879850"/>
                  </a:moveTo>
                  <a:cubicBezTo>
                    <a:pt x="299720" y="3878580"/>
                    <a:pt x="21590" y="4154170"/>
                    <a:pt x="20320" y="4497070"/>
                  </a:cubicBezTo>
                  <a:cubicBezTo>
                    <a:pt x="19050" y="4839970"/>
                    <a:pt x="294640" y="5118100"/>
                    <a:pt x="637540" y="5119370"/>
                  </a:cubicBezTo>
                  <a:cubicBezTo>
                    <a:pt x="980440" y="5120640"/>
                    <a:pt x="1258570" y="4845050"/>
                    <a:pt x="1259840" y="4502150"/>
                  </a:cubicBezTo>
                  <a:cubicBezTo>
                    <a:pt x="1259840" y="4499610"/>
                    <a:pt x="1259840" y="4498340"/>
                    <a:pt x="1259840" y="4495800"/>
                  </a:cubicBezTo>
                  <a:cubicBezTo>
                    <a:pt x="1257300" y="4156710"/>
                    <a:pt x="981710" y="3882390"/>
                    <a:pt x="642620" y="3879850"/>
                  </a:cubicBezTo>
                  <a:close/>
                </a:path>
              </a:pathLst>
            </a:custGeom>
            <a:blipFill>
              <a:blip r:embed="rId4"/>
              <a:stretch>
                <a:fillRect l="-10070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5537EAEA-96D5-5941-A336-36CE6F518ECA}"/>
              </a:ext>
            </a:extLst>
          </p:cNvPr>
          <p:cNvSpPr/>
          <p:nvPr/>
        </p:nvSpPr>
        <p:spPr>
          <a:xfrm>
            <a:off x="15836596" y="7890394"/>
            <a:ext cx="2072350" cy="207235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2FF2140-1C97-26CE-A990-D9BE3F80FEEA}"/>
              </a:ext>
            </a:extLst>
          </p:cNvPr>
          <p:cNvSpPr txBox="1"/>
          <p:nvPr/>
        </p:nvSpPr>
        <p:spPr>
          <a:xfrm>
            <a:off x="1025590" y="3354534"/>
            <a:ext cx="9944100" cy="2648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en-US" sz="7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Ata Notarial e </a:t>
            </a:r>
            <a:r>
              <a:rPr lang="en-US" sz="7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Resolução</a:t>
            </a:r>
            <a:r>
              <a:rPr lang="en-US" sz="7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Extrajudicial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544E6A6-7467-4A6E-443C-C20C1CE5226D}"/>
              </a:ext>
            </a:extLst>
          </p:cNvPr>
          <p:cNvSpPr txBox="1"/>
          <p:nvPr/>
        </p:nvSpPr>
        <p:spPr>
          <a:xfrm>
            <a:off x="1028700" y="6254022"/>
            <a:ext cx="928566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Alexandre Junqueira Gomide</a:t>
            </a:r>
          </a:p>
          <a:p>
            <a:endParaRPr lang="pt-BR" sz="3000" dirty="0"/>
          </a:p>
          <a:p>
            <a:pPr algn="just"/>
            <a:r>
              <a:rPr lang="pt-BR" sz="30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Doutor e Mestre em Direito Civil pela Faculdade de Direito da Universidade de São Paulo. Especialista e Mestre em Ciências Jurídicas pela Faculdade de Direito da Universidade de Lisboa, em Portugal. Vice Presidente do IBRADIM. Diretor da Escola Paulista da Advocacia - IASP </a:t>
            </a:r>
            <a:endParaRPr lang="pt-BR" sz="3000" b="1" noProof="1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DA8E5A-882E-073E-3F6B-54985107F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90CE1F3-BF6A-5A42-C581-039F86770AF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0E53B7FE-3A5A-9DBF-45F2-8FBFC0311C17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A756A24-BC33-9508-9084-869EB78D79F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D108B27-1E5C-375F-DE7C-8CB447FD19CA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3AEED62-5D83-39C2-04DF-0A6354B44446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FDBEC9A-4824-EDC4-EC2C-3F14F6B1F677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7142BCD8-17D1-6C72-E5A0-1AC7E1E9D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968068"/>
            <a:ext cx="11259546" cy="7000022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17FF5DBF-EE92-41DE-E347-5C6FB4FE23D2}"/>
              </a:ext>
            </a:extLst>
          </p:cNvPr>
          <p:cNvSpPr txBox="1"/>
          <p:nvPr/>
        </p:nvSpPr>
        <p:spPr>
          <a:xfrm>
            <a:off x="1305388" y="930739"/>
            <a:ext cx="15953912" cy="1648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CASO 1: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Reconhecimento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de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resolução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extrajudicial em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ação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consignatória</a:t>
            </a:r>
            <a:endParaRPr lang="en-US" sz="50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</p:spTree>
    <p:extLst>
      <p:ext uri="{BB962C8B-B14F-4D97-AF65-F5344CB8AC3E}">
        <p14:creationId xmlns:p14="http://schemas.microsoft.com/office/powerpoint/2010/main" val="170450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016159-5D92-4036-A50A-79CF6CF37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57FDE8-B386-32FF-E6C7-7ACFE149F59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B72D9AE2-FD60-8DF0-554E-E0CF36BE1C54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980B4AD-22F5-7137-D199-B11603E7A9A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82D63A4B-B525-FD50-42F2-A3BBFCE5854F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C34D9BF-1E5E-F9EC-50F5-4839D8D556CE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7766234-1BDF-80F9-9C60-C2202CAAE135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2E229F2E-868C-4F35-0393-D3A5A697BD06}"/>
              </a:ext>
            </a:extLst>
          </p:cNvPr>
          <p:cNvSpPr txBox="1"/>
          <p:nvPr/>
        </p:nvSpPr>
        <p:spPr>
          <a:xfrm>
            <a:off x="1025183" y="2705101"/>
            <a:ext cx="169164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</a:rPr>
              <a:t>Agravo de Instrumento nº 2066002-78.2024.8.26.0000</a:t>
            </a:r>
          </a:p>
          <a:p>
            <a:endParaRPr lang="pt-BR" sz="3000" dirty="0">
              <a:solidFill>
                <a:schemeClr val="bg1"/>
              </a:solidFill>
            </a:endParaRPr>
          </a:p>
          <a:p>
            <a:pPr algn="just"/>
            <a:r>
              <a:rPr lang="pt-BR" sz="3200" dirty="0">
                <a:solidFill>
                  <a:schemeClr val="bg1"/>
                </a:solidFill>
              </a:rPr>
              <a:t>“Cláusula resolutiva expressa. Art. 474 do Código Civil. Meio pactual de autotutela advindo de vontade dos contraentes e que dispensa pronunciamento judicial, pois faz presumida a inutilidade da prestação. Doutrina e precedentes do E. STJ. Caso concreto em que firmado compromisso de compra e venda de domínio útil no qual inserida cláusula resolutiva expressa. I</a:t>
            </a:r>
            <a:r>
              <a:rPr lang="pt-BR" sz="3200" b="1" dirty="0">
                <a:solidFill>
                  <a:schemeClr val="bg1"/>
                </a:solidFill>
              </a:rPr>
              <a:t>nadimplemento do pacto, pelo comprador, ora requerido, suficientemente demonstrado. Requerente, vendedora, que demonstrou, ainda, o encaminhamento de notificação extrajudicial ao requerido, constituindo-o em mora; assim como a comunicação do devedor acerca da póstuma resolução do contrato. Resolução do negócio operada na seara extrajudicial, não se podendo exigir da requerente a renovação judicial do pleito. </a:t>
            </a:r>
            <a:r>
              <a:rPr lang="pt-BR" sz="3200" dirty="0">
                <a:solidFill>
                  <a:schemeClr val="bg1"/>
                </a:solidFill>
              </a:rPr>
              <a:t>Admissível o pedido consignatório, vez que, resolvido o pacto, há refrega entre os pactuantes”. (TJSP;  Agravo de Instrumento 2066002-78.2024.8.26.0000; Relator (a): Márcio Teixeira Laranjo; Órgão Julgador: 13ª Câmara de Direito Privado; Foro Central Cível - 21ª Vara Cível; Data do Julgamento: 29/04/2024; Data de Registro: 29/04/2024)</a:t>
            </a:r>
            <a:endParaRPr lang="pt-BR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A07FBE51-BFE0-63D3-81BB-F55F627BE13F}"/>
              </a:ext>
            </a:extLst>
          </p:cNvPr>
          <p:cNvSpPr txBox="1"/>
          <p:nvPr/>
        </p:nvSpPr>
        <p:spPr>
          <a:xfrm>
            <a:off x="1035734" y="853123"/>
            <a:ext cx="15953912" cy="1648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CASO 1: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Reconhecimento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de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resolução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extrajudicial em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ação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consignatória</a:t>
            </a:r>
            <a:endParaRPr lang="en-US" sz="50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</p:spTree>
    <p:extLst>
      <p:ext uri="{BB962C8B-B14F-4D97-AF65-F5344CB8AC3E}">
        <p14:creationId xmlns:p14="http://schemas.microsoft.com/office/powerpoint/2010/main" val="124605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F37A2E-6305-7F83-62E8-168AEC405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2DB2A29-89DB-0F71-7B7C-5C24FF394FE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4D906E8E-D217-9E4E-2243-BFCA9CD627BC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D243FB-F4F1-2520-02F8-1704F445002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24C76E9-D462-77BF-5FD2-0F0E7D87C5F2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99CFC60-6A78-7CEA-DF84-4B145F31CD08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743D1DA-8830-D7D2-B1CD-DAB2E2248406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1CBAA26C-43A0-5A66-7658-4040DCF1E7B0}"/>
              </a:ext>
            </a:extLst>
          </p:cNvPr>
          <p:cNvSpPr txBox="1"/>
          <p:nvPr/>
        </p:nvSpPr>
        <p:spPr>
          <a:xfrm>
            <a:off x="1305388" y="930739"/>
            <a:ext cx="16601612" cy="1648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CASO 2: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Cancelamento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do Registro da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Promessa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de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Compra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e Venda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5E49739-F340-BC84-7846-4EC4C335C4E4}"/>
              </a:ext>
            </a:extLst>
          </p:cNvPr>
          <p:cNvSpPr txBox="1"/>
          <p:nvPr/>
        </p:nvSpPr>
        <p:spPr>
          <a:xfrm>
            <a:off x="1371600" y="2933700"/>
            <a:ext cx="1623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000" b="1" dirty="0">
              <a:solidFill>
                <a:schemeClr val="bg1"/>
              </a:solidFill>
            </a:endParaRPr>
          </a:p>
          <a:p>
            <a:r>
              <a:rPr lang="pt-BR" sz="4000" b="1" dirty="0">
                <a:solidFill>
                  <a:schemeClr val="bg1"/>
                </a:solidFill>
              </a:rPr>
              <a:t>Pedido de Providências. Processo nº 1097504-09.2025.8.26.0100</a:t>
            </a:r>
          </a:p>
          <a:p>
            <a:endParaRPr lang="pt-BR" sz="3000" dirty="0">
              <a:solidFill>
                <a:schemeClr val="bg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B4B0B66-875E-E096-658C-4E2062DE5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5143500"/>
            <a:ext cx="14437651" cy="335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42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59FDBC-BE41-6F49-E944-21F730AEB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3331309-6D9E-D705-B8E7-AF4AC204A4B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6443DB4-C4C5-0432-2F54-76F1526FE867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A6304B1-B1D4-9666-30A4-4545CA2C5B5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FC731B5-FF8D-3076-E74B-65ACB7773DF6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59653DC-06EC-FF65-4FF5-14919D0B766D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6AD63A8-C85A-4518-48AE-01B6DABAC248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17E86893-9159-0B99-F893-93B4A896E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156" y="3261479"/>
            <a:ext cx="14285181" cy="6380541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71A48EFA-AA2C-4568-A819-4DE7A066E09B}"/>
              </a:ext>
            </a:extLst>
          </p:cNvPr>
          <p:cNvSpPr txBox="1"/>
          <p:nvPr/>
        </p:nvSpPr>
        <p:spPr>
          <a:xfrm>
            <a:off x="1305388" y="930739"/>
            <a:ext cx="16601612" cy="1648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CASO 2: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Cancelamento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do Registro da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Promessa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de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Compra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e Venda</a:t>
            </a:r>
          </a:p>
        </p:txBody>
      </p:sp>
    </p:spTree>
    <p:extLst>
      <p:ext uri="{BB962C8B-B14F-4D97-AF65-F5344CB8AC3E}">
        <p14:creationId xmlns:p14="http://schemas.microsoft.com/office/powerpoint/2010/main" val="3614997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3DDAC-2141-8296-B277-EAA6257F0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99807D-3B2C-CEC0-CFEF-244E019811D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46927D6B-9872-190A-1948-856BE586AE25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44A9063-A1DB-7B6B-18C2-C36A5D8B67A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9215288-8895-1613-5AE7-5DF906FA9543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10594DE-1138-FF04-BD7A-425754450A8C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188F877-F5C4-0893-A52C-CE7A43287785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D12F68E9-F7BE-A52A-AF61-B3AA2E6C5A74}"/>
              </a:ext>
            </a:extLst>
          </p:cNvPr>
          <p:cNvSpPr txBox="1"/>
          <p:nvPr/>
        </p:nvSpPr>
        <p:spPr>
          <a:xfrm>
            <a:off x="1600200" y="2781300"/>
            <a:ext cx="3495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</a:rPr>
              <a:t>Sentença:</a:t>
            </a:r>
          </a:p>
          <a:p>
            <a:endParaRPr lang="pt-BR" dirty="0">
              <a:solidFill>
                <a:srgbClr val="FF0000"/>
              </a:solidFill>
            </a:endParaRPr>
          </a:p>
          <a:p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400964E-401F-00A8-0EDF-BB97F32FC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935" y="3509814"/>
            <a:ext cx="14484129" cy="6019067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69E2EC1F-A71A-8140-CF28-C73E8BD0A21C}"/>
              </a:ext>
            </a:extLst>
          </p:cNvPr>
          <p:cNvSpPr txBox="1"/>
          <p:nvPr/>
        </p:nvSpPr>
        <p:spPr>
          <a:xfrm>
            <a:off x="1305388" y="930739"/>
            <a:ext cx="16601612" cy="1648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CASO 2: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Cancelamento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do Registro da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Promessa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de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Compra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e Venda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416EC16-AA28-D49B-A051-BA6AB823C86A}"/>
              </a:ext>
            </a:extLst>
          </p:cNvPr>
          <p:cNvCxnSpPr/>
          <p:nvPr/>
        </p:nvCxnSpPr>
        <p:spPr>
          <a:xfrm>
            <a:off x="5943600" y="6591300"/>
            <a:ext cx="10210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717A39DD-9BFB-6889-1351-11EDD43A80C1}"/>
              </a:ext>
            </a:extLst>
          </p:cNvPr>
          <p:cNvCxnSpPr/>
          <p:nvPr/>
        </p:nvCxnSpPr>
        <p:spPr>
          <a:xfrm>
            <a:off x="2209800" y="7200900"/>
            <a:ext cx="13944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CA9B4303-3E63-0DE4-3527-F604322F0AA9}"/>
              </a:ext>
            </a:extLst>
          </p:cNvPr>
          <p:cNvCxnSpPr/>
          <p:nvPr/>
        </p:nvCxnSpPr>
        <p:spPr>
          <a:xfrm>
            <a:off x="2286000" y="7810500"/>
            <a:ext cx="4572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379B14F8-BA0C-EC21-802D-AD36C3572CE7}"/>
              </a:ext>
            </a:extLst>
          </p:cNvPr>
          <p:cNvCxnSpPr/>
          <p:nvPr/>
        </p:nvCxnSpPr>
        <p:spPr>
          <a:xfrm>
            <a:off x="5867400" y="8420100"/>
            <a:ext cx="10134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ACF7DA50-644F-763B-4D07-2237B3925750}"/>
              </a:ext>
            </a:extLst>
          </p:cNvPr>
          <p:cNvCxnSpPr/>
          <p:nvPr/>
        </p:nvCxnSpPr>
        <p:spPr>
          <a:xfrm>
            <a:off x="2286000" y="9029700"/>
            <a:ext cx="13716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100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38DD4E-20C1-C60B-8960-88713DA15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5F1F89-D5F5-9EA5-8D7E-1C10835777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821DF85-EE2B-A855-E9F9-497AC540A9BF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31B95F4-9188-5872-4116-8AEBFD60267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8BE3912-CEEC-EBE3-CFD2-FE0CD8623E78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1F81DF8-2652-E765-70C5-30346BD899DA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A251481-DFC1-B0EF-FBF1-0E11B48E283A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6172171-E48C-FE96-93D9-007E4D94746D}"/>
              </a:ext>
            </a:extLst>
          </p:cNvPr>
          <p:cNvSpPr txBox="1"/>
          <p:nvPr/>
        </p:nvSpPr>
        <p:spPr>
          <a:xfrm>
            <a:off x="1305388" y="930739"/>
            <a:ext cx="15356718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CASO 2: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Cancelamento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do Registro da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Promessa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de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Compra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e Venda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33B5AA7-8E47-F9D4-2AED-B214BE11CAA2}"/>
              </a:ext>
            </a:extLst>
          </p:cNvPr>
          <p:cNvSpPr txBox="1"/>
          <p:nvPr/>
        </p:nvSpPr>
        <p:spPr>
          <a:xfrm>
            <a:off x="1305388" y="3086100"/>
            <a:ext cx="1623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Sentença: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A042557-F395-EC89-BAA4-FADAFA3F2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011" y="3099318"/>
            <a:ext cx="10403471" cy="64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90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B026D4-283F-2239-6007-365A047D6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A27DF2-41BC-213B-9150-3BC73F96BEF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E11536C5-A2FE-6B9A-D2AC-F843BD702F7E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C4FDB0D-84C9-E527-7CF1-B9993A6C204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32B95BB-33A4-80FB-768E-A4AD932E0A17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09FECFF-9906-67AB-1DD3-621F7B6C40FB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9EC02D3-5AA7-3044-3504-569352F3D289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AA37FB9-52D4-C5D4-CF86-284D7141C057}"/>
              </a:ext>
            </a:extLst>
          </p:cNvPr>
          <p:cNvSpPr txBox="1"/>
          <p:nvPr/>
        </p:nvSpPr>
        <p:spPr>
          <a:xfrm>
            <a:off x="1305388" y="930739"/>
            <a:ext cx="15356718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CASO 2: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Cancelamento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do Registro da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Promessa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de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Compra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e Venda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37ACCFC-78D0-8088-0C4A-86524271D0D8}"/>
              </a:ext>
            </a:extLst>
          </p:cNvPr>
          <p:cNvSpPr txBox="1"/>
          <p:nvPr/>
        </p:nvSpPr>
        <p:spPr>
          <a:xfrm>
            <a:off x="1305388" y="3086100"/>
            <a:ext cx="25808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Sentença: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9953E70-3041-F1E6-21C1-59EB44EAC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94" y="4666028"/>
            <a:ext cx="16191606" cy="3324822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C6EBA431-447A-4D8E-6711-9104FC08D60B}"/>
              </a:ext>
            </a:extLst>
          </p:cNvPr>
          <p:cNvCxnSpPr/>
          <p:nvPr/>
        </p:nvCxnSpPr>
        <p:spPr>
          <a:xfrm>
            <a:off x="12115800" y="6057900"/>
            <a:ext cx="4800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65420CF-B1F7-E5F1-054B-8F064C9F307E}"/>
              </a:ext>
            </a:extLst>
          </p:cNvPr>
          <p:cNvCxnSpPr/>
          <p:nvPr/>
        </p:nvCxnSpPr>
        <p:spPr>
          <a:xfrm>
            <a:off x="1305388" y="6743700"/>
            <a:ext cx="156872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7CA81C7-5357-C33D-4076-16B5B2E7467E}"/>
              </a:ext>
            </a:extLst>
          </p:cNvPr>
          <p:cNvCxnSpPr/>
          <p:nvPr/>
        </p:nvCxnSpPr>
        <p:spPr>
          <a:xfrm>
            <a:off x="1305388" y="7429500"/>
            <a:ext cx="1561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932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44F36E-C909-FFB0-EF94-666E772B8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88032A-F21E-6A25-01C7-11193B8BE6D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ECF1D9E6-0B4A-1349-8229-51B0DF542856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CE0C147-1960-3B64-5440-87943758328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19F1361-F504-8857-68C6-7FB140ED987A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E4EB93A-BF51-0FF4-45AA-7BFFF8A2F0DF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F42633C-4F70-CF85-E4A1-980309C44C5C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E6838C12-A391-2BCD-6118-A00AAC5B858A}"/>
              </a:ext>
            </a:extLst>
          </p:cNvPr>
          <p:cNvSpPr txBox="1"/>
          <p:nvPr/>
        </p:nvSpPr>
        <p:spPr>
          <a:xfrm>
            <a:off x="1305388" y="930739"/>
            <a:ext cx="15356718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CASO 2: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Cancelamento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do Registro da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Promessa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de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Compra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e Venda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2CD7E7E-9043-A48D-1B31-B70C3D9D8EBA}"/>
              </a:ext>
            </a:extLst>
          </p:cNvPr>
          <p:cNvSpPr txBox="1"/>
          <p:nvPr/>
        </p:nvSpPr>
        <p:spPr>
          <a:xfrm>
            <a:off x="1305388" y="3086100"/>
            <a:ext cx="16230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Art. 9º do Provimento CNJ n. 197/2025</a:t>
            </a:r>
            <a:endParaRPr lang="pt-BR" sz="3000" b="1" dirty="0">
              <a:solidFill>
                <a:schemeClr val="bg1"/>
              </a:solidFill>
            </a:endParaRPr>
          </a:p>
          <a:p>
            <a:endParaRPr lang="pt-BR" dirty="0"/>
          </a:p>
          <a:p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F9F0670-82BD-33EE-C1B1-ED7CB4668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418" y="3924300"/>
            <a:ext cx="9634403" cy="61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74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A9E074B-5F39-B9A5-D9A6-DAD749A64DCA}"/>
              </a:ext>
            </a:extLst>
          </p:cNvPr>
          <p:cNvSpPr txBox="1"/>
          <p:nvPr/>
        </p:nvSpPr>
        <p:spPr>
          <a:xfrm>
            <a:off x="2590780" y="3953076"/>
            <a:ext cx="13106440" cy="1010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6"/>
              </a:lnSpc>
            </a:pPr>
            <a:r>
              <a:rPr lang="en-US" sz="50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OBRIGADO!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35F5B50-5D97-B081-A089-5835AA87026F}"/>
              </a:ext>
            </a:extLst>
          </p:cNvPr>
          <p:cNvSpPr/>
          <p:nvPr/>
        </p:nvSpPr>
        <p:spPr>
          <a:xfrm>
            <a:off x="9455551" y="965903"/>
            <a:ext cx="1832660" cy="183266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E3FE1C8-F81E-480F-31AD-05C99A71618B}"/>
              </a:ext>
            </a:extLst>
          </p:cNvPr>
          <p:cNvSpPr/>
          <p:nvPr/>
        </p:nvSpPr>
        <p:spPr>
          <a:xfrm>
            <a:off x="6359155" y="1071887"/>
            <a:ext cx="2315274" cy="1620692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E7D894DC-01A5-715E-DBBF-75DE6B5EEF97}"/>
              </a:ext>
            </a:extLst>
          </p:cNvPr>
          <p:cNvSpPr/>
          <p:nvPr/>
        </p:nvSpPr>
        <p:spPr>
          <a:xfrm flipH="1">
            <a:off x="9144000" y="1425016"/>
            <a:ext cx="0" cy="987478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/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2F584FA-D7A1-3D04-AAA3-BD005337179C}"/>
              </a:ext>
            </a:extLst>
          </p:cNvPr>
          <p:cNvSpPr/>
          <p:nvPr/>
        </p:nvSpPr>
        <p:spPr>
          <a:xfrm>
            <a:off x="3051183" y="7353300"/>
            <a:ext cx="644681" cy="644681"/>
          </a:xfrm>
          <a:custGeom>
            <a:avLst/>
            <a:gdLst/>
            <a:ahLst/>
            <a:cxnLst/>
            <a:rect l="l" t="t" r="r" b="b"/>
            <a:pathLst>
              <a:path w="644681" h="644681">
                <a:moveTo>
                  <a:pt x="0" y="0"/>
                </a:moveTo>
                <a:lnTo>
                  <a:pt x="644681" y="0"/>
                </a:lnTo>
                <a:lnTo>
                  <a:pt x="644681" y="644682"/>
                </a:lnTo>
                <a:lnTo>
                  <a:pt x="0" y="644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4FEE11-1004-5AD2-6417-233A84CC40CF}"/>
              </a:ext>
            </a:extLst>
          </p:cNvPr>
          <p:cNvSpPr/>
          <p:nvPr/>
        </p:nvSpPr>
        <p:spPr>
          <a:xfrm>
            <a:off x="13800458" y="7413792"/>
            <a:ext cx="671460" cy="491845"/>
          </a:xfrm>
          <a:custGeom>
            <a:avLst/>
            <a:gdLst/>
            <a:ahLst/>
            <a:cxnLst/>
            <a:rect l="l" t="t" r="r" b="b"/>
            <a:pathLst>
              <a:path w="671460" h="491845">
                <a:moveTo>
                  <a:pt x="0" y="0"/>
                </a:moveTo>
                <a:lnTo>
                  <a:pt x="671461" y="0"/>
                </a:lnTo>
                <a:lnTo>
                  <a:pt x="671461" y="491844"/>
                </a:lnTo>
                <a:lnTo>
                  <a:pt x="0" y="491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250391D-BB26-A1EB-933C-FC4EB7EA79F5}"/>
              </a:ext>
            </a:extLst>
          </p:cNvPr>
          <p:cNvSpPr/>
          <p:nvPr/>
        </p:nvSpPr>
        <p:spPr>
          <a:xfrm>
            <a:off x="8159783" y="7353300"/>
            <a:ext cx="644223" cy="653205"/>
          </a:xfrm>
          <a:custGeom>
            <a:avLst/>
            <a:gdLst/>
            <a:ahLst/>
            <a:cxnLst/>
            <a:rect l="l" t="t" r="r" b="b"/>
            <a:pathLst>
              <a:path w="644223" h="653205">
                <a:moveTo>
                  <a:pt x="0" y="0"/>
                </a:moveTo>
                <a:lnTo>
                  <a:pt x="644224" y="0"/>
                </a:lnTo>
                <a:lnTo>
                  <a:pt x="644224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E803B06-E62C-E085-28DB-2B2796F8D082}"/>
              </a:ext>
            </a:extLst>
          </p:cNvPr>
          <p:cNvSpPr txBox="1"/>
          <p:nvPr/>
        </p:nvSpPr>
        <p:spPr>
          <a:xfrm>
            <a:off x="990600" y="8322737"/>
            <a:ext cx="5105399" cy="25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2400" spc="240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www.junqueiragomide.com.br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81E07C-C8E6-80F4-777F-8EC424BD2C3E}"/>
              </a:ext>
            </a:extLst>
          </p:cNvPr>
          <p:cNvSpPr txBox="1"/>
          <p:nvPr/>
        </p:nvSpPr>
        <p:spPr>
          <a:xfrm>
            <a:off x="6576461" y="8323586"/>
            <a:ext cx="3771795" cy="248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200" spc="220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@</a:t>
            </a:r>
            <a:r>
              <a:rPr lang="en-US" sz="2400" spc="220" dirty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ajgomide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4EE30F48-9D59-ACD5-3A43-27292FB5AF49}"/>
              </a:ext>
            </a:extLst>
          </p:cNvPr>
          <p:cNvSpPr txBox="1"/>
          <p:nvPr/>
        </p:nvSpPr>
        <p:spPr>
          <a:xfrm>
            <a:off x="11605661" y="8335704"/>
            <a:ext cx="5920339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400" spc="220" dirty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alexandre@junqueiragomide.com.br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F398C2-3285-B61D-38D6-B74E3A2104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740" y="965903"/>
            <a:ext cx="5268060" cy="612543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0AEE430-5B10-79C8-8D37-A116E6568B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85511" y="3660435"/>
            <a:ext cx="4201111" cy="20672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05388" y="930739"/>
            <a:ext cx="153567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Operabilidade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da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Resolução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Contratual</a:t>
            </a: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0DCEC089-AB4A-E872-A7C4-BDEA96F2F5A5}"/>
              </a:ext>
            </a:extLst>
          </p:cNvPr>
          <p:cNvSpPr txBox="1"/>
          <p:nvPr/>
        </p:nvSpPr>
        <p:spPr>
          <a:xfrm>
            <a:off x="1305388" y="2119270"/>
            <a:ext cx="16118718" cy="6563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5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 Francês </a:t>
            </a:r>
            <a:r>
              <a:rPr lang="pt-BR" sz="4500" i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versus</a:t>
            </a:r>
            <a:r>
              <a:rPr lang="pt-BR" sz="45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Sistema Alemão</a:t>
            </a:r>
          </a:p>
          <a:p>
            <a:pPr algn="just">
              <a:lnSpc>
                <a:spcPct val="150000"/>
              </a:lnSpc>
            </a:pPr>
            <a:endParaRPr lang="pt-BR" sz="4500" noProof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45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Código Civil Francês (antes da reforma de 2016): </a:t>
            </a:r>
            <a:r>
              <a:rPr lang="pt-BR" sz="4500" noProof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Art. 1.184. La résolution doit être demandeé en justice.</a:t>
            </a:r>
          </a:p>
          <a:p>
            <a:pPr algn="just">
              <a:lnSpc>
                <a:spcPct val="150000"/>
              </a:lnSpc>
            </a:pPr>
            <a:endParaRPr lang="pt-BR" sz="4500" noProof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4500" noProof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Código Civil Alemão: Resolução Extrajudicial (§ 346º do BGB)</a:t>
            </a:r>
          </a:p>
          <a:p>
            <a:pPr algn="just">
              <a:lnSpc>
                <a:spcPts val="2880"/>
              </a:lnSpc>
            </a:pPr>
            <a:endParaRPr lang="en-US" sz="18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7A01FD-76BE-F6DF-C081-D29C81526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F86ED65-78CD-1726-2280-14F21017678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444F9580-3A4C-6ABA-8B6F-DC18DA803F56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3295381-47F7-3F82-6704-1EC6F87F39D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391D44F-838D-B0DF-52F5-DAD86027860E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E1FE081-57A6-4D35-FFAA-CD1B81BBC243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61FBF49-F6C2-F7C3-6A93-707ED5942989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EF8ED41-5991-0122-C649-A669769D1A21}"/>
              </a:ext>
            </a:extLst>
          </p:cNvPr>
          <p:cNvSpPr txBox="1"/>
          <p:nvPr/>
        </p:nvSpPr>
        <p:spPr>
          <a:xfrm>
            <a:off x="1305388" y="930739"/>
            <a:ext cx="153567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Operabilidade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da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Resolução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Contratual</a:t>
            </a: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339C9E1E-DDD4-317C-896F-1266CB95836F}"/>
              </a:ext>
            </a:extLst>
          </p:cNvPr>
          <p:cNvSpPr txBox="1"/>
          <p:nvPr/>
        </p:nvSpPr>
        <p:spPr>
          <a:xfrm>
            <a:off x="1305388" y="2119270"/>
            <a:ext cx="16118718" cy="5588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5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Código Civil Português (segue o sistema alemão):</a:t>
            </a:r>
          </a:p>
          <a:p>
            <a:pPr algn="just">
              <a:lnSpc>
                <a:spcPct val="150000"/>
              </a:lnSpc>
            </a:pPr>
            <a:endParaRPr lang="pt-BR" sz="4500" noProof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45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436º - Como e quando se efectiva a resolução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pt-BR" sz="4500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resolução do contrato pode fazer-se mediante declaração à outra parte.</a:t>
            </a:r>
          </a:p>
          <a:p>
            <a:pPr algn="just">
              <a:lnSpc>
                <a:spcPts val="2880"/>
              </a:lnSpc>
            </a:pPr>
            <a:endParaRPr lang="en-US" sz="40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2016217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75A7A5-0D8F-08E5-664E-FD887BF4C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6BB6221-F022-23D6-0AE5-178BD4986AC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5B42474C-E7D5-A7A1-5B89-2EBA3CB612E3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919172E-5A02-0861-95AE-D831637162E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4992150-AE8B-65EE-202A-3F490B17D885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249E8F4-BBD8-5788-D085-2EC6AD743179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49F11A9-D3ED-538C-5BE4-ABC8B5549A2B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886F6A0A-B7A4-9A01-4C7B-2D1BB0ECC457}"/>
              </a:ext>
            </a:extLst>
          </p:cNvPr>
          <p:cNvSpPr txBox="1"/>
          <p:nvPr/>
        </p:nvSpPr>
        <p:spPr>
          <a:xfrm>
            <a:off x="1305388" y="930739"/>
            <a:ext cx="153567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Operabilidade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da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Resolução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Contratual</a:t>
            </a: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AECAD320-F035-7E83-AB3E-20877369D434}"/>
              </a:ext>
            </a:extLst>
          </p:cNvPr>
          <p:cNvSpPr txBox="1"/>
          <p:nvPr/>
        </p:nvSpPr>
        <p:spPr>
          <a:xfrm>
            <a:off x="1305388" y="2119270"/>
            <a:ext cx="16118718" cy="7665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5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Código Civil Francês (após a reforma de 2016):</a:t>
            </a:r>
          </a:p>
          <a:p>
            <a:pPr algn="just">
              <a:lnSpc>
                <a:spcPct val="150000"/>
              </a:lnSpc>
            </a:pPr>
            <a:endParaRPr lang="pt-BR" sz="4500" noProof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45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1.226º - Le créancier peut, à ses risques et périls, résoudre le contrat par voie de notification [...] </a:t>
            </a:r>
          </a:p>
          <a:p>
            <a:pPr algn="just">
              <a:lnSpc>
                <a:spcPct val="150000"/>
              </a:lnSpc>
            </a:pPr>
            <a:endParaRPr lang="pt-BR" sz="4500" noProof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45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Tradução: O credor pode, por sua conta e risco, rescindir o contrato mediante notificação. </a:t>
            </a:r>
          </a:p>
          <a:p>
            <a:pPr algn="just">
              <a:lnSpc>
                <a:spcPts val="2880"/>
              </a:lnSpc>
            </a:pPr>
            <a:endParaRPr lang="en-US" sz="40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4080309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B42FCE-38A6-5CE4-5384-356316E6B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6E04633-2D61-F23F-304D-59F0B0E2007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56ADFEB0-D252-B473-D633-8E5FA9E3A24A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A73F75D-C52E-2D02-E774-D97F081444C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80469E76-C99A-5868-3759-C5637A0259B1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E9CC838-3C50-DE28-13CF-427C4FE1EB08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1E90BF5-5DD4-1502-EB7E-DDE9895182EC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8BEC34E8-7657-5F84-EDFD-242A1F382EAF}"/>
              </a:ext>
            </a:extLst>
          </p:cNvPr>
          <p:cNvSpPr txBox="1"/>
          <p:nvPr/>
        </p:nvSpPr>
        <p:spPr>
          <a:xfrm>
            <a:off x="1305388" y="930739"/>
            <a:ext cx="153567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Operabilidade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da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Resolução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Contratual</a:t>
            </a: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49A51B2B-7FD6-2428-0426-1DBF626423D3}"/>
              </a:ext>
            </a:extLst>
          </p:cNvPr>
          <p:cNvSpPr txBox="1"/>
          <p:nvPr/>
        </p:nvSpPr>
        <p:spPr>
          <a:xfrm>
            <a:off x="1305388" y="2119270"/>
            <a:ext cx="16118718" cy="4549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5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Código Civil Brasileiro</a:t>
            </a:r>
          </a:p>
          <a:p>
            <a:pPr algn="just">
              <a:lnSpc>
                <a:spcPct val="150000"/>
              </a:lnSpc>
            </a:pPr>
            <a:endParaRPr lang="pt-BR" sz="4500" noProof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45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sz="4500" b="1" u="sng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474. A cláusula resolutiva expressa opera de pleno direito</a:t>
            </a:r>
            <a:r>
              <a:rPr lang="pt-BR" sz="45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a tácita depende de interpelação judicial.”</a:t>
            </a:r>
          </a:p>
          <a:p>
            <a:pPr algn="just">
              <a:lnSpc>
                <a:spcPts val="2880"/>
              </a:lnSpc>
            </a:pPr>
            <a:endParaRPr lang="en-US" sz="40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2076075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A335AB-23C1-CAB6-1975-DB1B11A5C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31A4862-DD3B-F2BA-C178-C31FC416417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DC267DC-69B5-F281-6E62-303685BD6F06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3AC1ECF-7660-BCF2-B30C-7B7852DA077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7DCDD84-CC36-B41A-C764-2350CC7E392D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A7B4981-C967-22A9-8DF3-73CE0A83787A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37324D2-4588-EF80-6237-FC7A76A13B2D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CD466D2-3700-D063-FC8A-FD98FE1FA9EB}"/>
              </a:ext>
            </a:extLst>
          </p:cNvPr>
          <p:cNvSpPr txBox="1"/>
          <p:nvPr/>
        </p:nvSpPr>
        <p:spPr>
          <a:xfrm>
            <a:off x="1305388" y="930739"/>
            <a:ext cx="153567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Operabilidade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da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Resolução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Contratual</a:t>
            </a: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04B9DD27-B9C1-4775-5AD1-CD8DD5E41896}"/>
              </a:ext>
            </a:extLst>
          </p:cNvPr>
          <p:cNvSpPr txBox="1"/>
          <p:nvPr/>
        </p:nvSpPr>
        <p:spPr>
          <a:xfrm>
            <a:off x="914400" y="2119270"/>
            <a:ext cx="16509706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b="1" noProof="1">
                <a:solidFill>
                  <a:schemeClr val="bg1"/>
                </a:solidFill>
                <a:latin typeface="Times New Roman" panose="02020603050405020304" pitchFamily="18" charset="0"/>
                <a:ea typeface="Arial Nova"/>
                <a:cs typeface="Times New Roman" panose="02020603050405020304" pitchFamily="18" charset="0"/>
                <a:sym typeface="Arial Nova"/>
              </a:rPr>
              <a:t>A resistência da jurisprudência brasileira na resolução extrajudicial:</a:t>
            </a:r>
          </a:p>
          <a:p>
            <a:pPr algn="just">
              <a:lnSpc>
                <a:spcPct val="150000"/>
              </a:lnSpc>
            </a:pPr>
            <a:endParaRPr lang="pt-BR" sz="4000" noProof="1">
              <a:solidFill>
                <a:schemeClr val="bg1"/>
              </a:solidFill>
              <a:latin typeface="Times New Roman" panose="02020603050405020304" pitchFamily="18" charset="0"/>
              <a:ea typeface="Arial Nova"/>
              <a:cs typeface="Times New Roman" panose="02020603050405020304" pitchFamily="18" charset="0"/>
              <a:sym typeface="Arial Nova"/>
            </a:endParaRPr>
          </a:p>
          <a:p>
            <a:pPr algn="just">
              <a:spcBef>
                <a:spcPct val="0"/>
              </a:spcBef>
            </a:pPr>
            <a:r>
              <a:rPr lang="pt-BR" sz="4000" noProof="1">
                <a:solidFill>
                  <a:schemeClr val="bg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“[...] a jurisprudência do STJ entende que é imprescindível a prévia manifestação judicial na hipótese de rescisão de compromisso de compra e venda de imóvel para que seja consumada a resolução do contrato, ainda que existente cláusula resolutória expressa, diante da necessidade de observância do princípio da boa-fé objetiva a nortear os contratos. Precedentes.” (AgInt no AREsp 1278577/SP, Rel. Ministro LUIS FELIPE SALOMÃO, QUARTA TURMA, julgado em 18/09/2018, DJe 21/09/2018)</a:t>
            </a:r>
          </a:p>
          <a:p>
            <a:pPr algn="just"/>
            <a:endParaRPr lang="pt-BR" sz="4000" noProof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40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Virada de chave: REsp 1789863/MS, Rel. Min. Marco Buzzi, Quarta Turma, j. 10/08/2021, DJe 04/10/2021.</a:t>
            </a:r>
            <a:endParaRPr lang="en-US" sz="40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553178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670193-F5C5-DC45-B564-0635B4464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0DA0797-84F7-56F4-7591-AFB0EA9172C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2FE1DE5-68C8-6F05-AEEF-195B04FCC01A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2E505E3-444F-0054-5A4E-D4F2342668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556E347-4809-8543-4324-AC73BE97419A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7A6795D-9467-CC17-850A-A77E66627D97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D7B6E1B-F37F-A90C-3190-9126A6AEFDFA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F9D1B096-F14E-ABA8-417B-FB69FD9F0D23}"/>
              </a:ext>
            </a:extLst>
          </p:cNvPr>
          <p:cNvSpPr txBox="1"/>
          <p:nvPr/>
        </p:nvSpPr>
        <p:spPr>
          <a:xfrm>
            <a:off x="1305388" y="930739"/>
            <a:ext cx="153567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Operabilidade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da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Resolução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Contratual</a:t>
            </a: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09620180-272D-85F6-768D-913C39F4AA17}"/>
              </a:ext>
            </a:extLst>
          </p:cNvPr>
          <p:cNvSpPr txBox="1"/>
          <p:nvPr/>
        </p:nvSpPr>
        <p:spPr>
          <a:xfrm>
            <a:off x="914400" y="2119270"/>
            <a:ext cx="16509706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b="1" noProof="1">
                <a:solidFill>
                  <a:schemeClr val="bg1"/>
                </a:solidFill>
                <a:latin typeface="Times New Roman" panose="02020603050405020304" pitchFamily="18" charset="0"/>
                <a:ea typeface="Arial Nova"/>
                <a:cs typeface="Times New Roman" panose="02020603050405020304" pitchFamily="18" charset="0"/>
                <a:sym typeface="Arial Nova"/>
              </a:rPr>
              <a:t>A Lei 14.711/2023 e sua alteração à Lei 8.935/1994</a:t>
            </a:r>
          </a:p>
          <a:p>
            <a:pPr algn="just">
              <a:lnSpc>
                <a:spcPct val="150000"/>
              </a:lnSpc>
            </a:pPr>
            <a:endParaRPr lang="pt-BR" sz="4000" noProof="1">
              <a:solidFill>
                <a:schemeClr val="bg1"/>
              </a:solidFill>
              <a:latin typeface="Times New Roman" panose="02020603050405020304" pitchFamily="18" charset="0"/>
              <a:ea typeface="Arial Nova"/>
              <a:cs typeface="Times New Roman" panose="02020603050405020304" pitchFamily="18" charset="0"/>
              <a:sym typeface="Arial Nova"/>
            </a:endParaRPr>
          </a:p>
          <a:p>
            <a:pPr algn="just">
              <a:spcBef>
                <a:spcPct val="0"/>
              </a:spcBef>
            </a:pPr>
            <a:r>
              <a:rPr lang="pt-BR" sz="40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7º-A: Aos tabeliães de notas também compete, sem exclusividade, entre outras atividades:</a:t>
            </a:r>
          </a:p>
          <a:p>
            <a:pPr algn="just">
              <a:spcBef>
                <a:spcPct val="0"/>
              </a:spcBef>
            </a:pPr>
            <a:endParaRPr lang="pt-BR" sz="4000" noProof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pt-BR" sz="40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2º O tabelião de notas lavrará, </a:t>
            </a:r>
            <a:r>
              <a:rPr lang="pt-BR" sz="4000" b="1" u="sng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pedido das partes, ata notarial para constatar a verificação da ocorrência ou da frustração das condições negociais aplicáveis e certificará o repasse dos valores devidos e a eficácia ou a rescisão do negócio celebrado</a:t>
            </a:r>
            <a:r>
              <a:rPr lang="pt-BR" sz="40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 que, quando aplicável, constituirá título para fins do </a:t>
            </a:r>
            <a:r>
              <a:rPr lang="pt-BR" sz="40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art. 221 da Lei nº 6.015, de 31 de dezembro de 1973</a:t>
            </a:r>
            <a:r>
              <a:rPr lang="pt-BR" sz="40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(Lei de Registros Públicos), respeitada a competência própria dos tabeliães de protesto. </a:t>
            </a:r>
            <a:r>
              <a:rPr lang="pt-BR" sz="40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(Incluído pela Lei nº 14.711, de 2023</a:t>
            </a:r>
            <a:r>
              <a:rPr lang="pt-BR" sz="40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pt-BR" sz="40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460186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E08FF9-8D2F-C59D-0352-87DCF4FBA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6F601D-8D43-8921-43BA-5788D80B7EB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A6703830-A44D-9000-F519-727F8711DB14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A51AE3E-B365-C543-A303-F7841C294DE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8A8934A5-A492-57F1-0340-EE16F8AD1D99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117426A-A299-B624-676C-30CF1C1C03EA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FDC776C-9EDE-409B-A93D-88EC313564F9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CBCCB302-FF35-349D-23FC-BE669BD84371}"/>
              </a:ext>
            </a:extLst>
          </p:cNvPr>
          <p:cNvSpPr txBox="1"/>
          <p:nvPr/>
        </p:nvSpPr>
        <p:spPr>
          <a:xfrm>
            <a:off x="983896" y="3695700"/>
            <a:ext cx="16509706" cy="3323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5000" b="1" noProof="1">
                <a:solidFill>
                  <a:schemeClr val="bg1"/>
                </a:solidFill>
                <a:latin typeface="Times New Roman" panose="02020603050405020304" pitchFamily="18" charset="0"/>
                <a:ea typeface="Arial Nova"/>
                <a:cs typeface="Times New Roman" panose="02020603050405020304" pitchFamily="18" charset="0"/>
                <a:sym typeface="Arial Nova"/>
              </a:rPr>
              <a:t>CASOS PRÁTICOS: O TESTE DA ATA NOTARIAL COMO MECANISMO DE PROVA NA FACILITAÇÃO </a:t>
            </a:r>
          </a:p>
          <a:p>
            <a:pPr algn="ctr">
              <a:lnSpc>
                <a:spcPct val="150000"/>
              </a:lnSpc>
            </a:pPr>
            <a:r>
              <a:rPr lang="pt-BR" sz="5000" b="1" noProof="1">
                <a:solidFill>
                  <a:schemeClr val="bg1"/>
                </a:solidFill>
                <a:latin typeface="Times New Roman" panose="02020603050405020304" pitchFamily="18" charset="0"/>
                <a:ea typeface="Arial Nova"/>
                <a:cs typeface="Times New Roman" panose="02020603050405020304" pitchFamily="18" charset="0"/>
                <a:sym typeface="Arial Nova"/>
              </a:rPr>
              <a:t>DA RESOLUÇÃO EXTRAJUDICIAL</a:t>
            </a:r>
            <a:endParaRPr lang="en-US" sz="5000" b="1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867613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1EBD5-F1AF-7E48-F53B-31B68576C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5839C3-4D83-A483-43DC-8B70C0258D0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88111CD4-2C2A-2E40-2F73-8D0B85E733CD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1082CD8-11A0-22E4-09DB-F2A42545F9E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44027AC-8CD4-43DA-70B6-69BA42395F1C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2DCE47A-96CE-ADC2-CBDE-282BDC36FEA7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6F34CC7-6559-5FCD-B0B2-51A3A25772A4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81640F7-1ED2-F84E-D99F-6702FDBD4621}"/>
              </a:ext>
            </a:extLst>
          </p:cNvPr>
          <p:cNvSpPr txBox="1"/>
          <p:nvPr/>
        </p:nvSpPr>
        <p:spPr>
          <a:xfrm>
            <a:off x="1305388" y="930739"/>
            <a:ext cx="15953912" cy="1648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CASO 1: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Reconhecimento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de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resolução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extrajudicial em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ação</a:t>
            </a:r>
            <a:r>
              <a:rPr lang="en-US" sz="5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consignatória</a:t>
            </a:r>
            <a:endParaRPr lang="en-US" sz="50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72AF43C-FD0D-C793-9353-54D510BB3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799" y="3848100"/>
            <a:ext cx="15536550" cy="47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5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5D3D21-90DA-4571-994E-A7F25AC6FF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AFCB5D-44C0-476F-B5B5-206A6E33D27A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c502a21a-bff2-42b7-b9d6-9b20ed4f5516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e5fcb8f3-a19f-40d3-a12c-51963f402879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F2A5D7D-9BC1-47D5-8963-BDBA4A0F68DB}"/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820</Words>
  <Application>Microsoft Office PowerPoint</Application>
  <PresentationFormat>Personalizar</PresentationFormat>
  <Paragraphs>61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5" baseType="lpstr">
      <vt:lpstr>Arial</vt:lpstr>
      <vt:lpstr>Times New Roman</vt:lpstr>
      <vt:lpstr>Agrandir</vt:lpstr>
      <vt:lpstr>Arial Nova Bold</vt:lpstr>
      <vt:lpstr>Arial Nova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- Congresso</dc:title>
  <dc:creator>Win10</dc:creator>
  <cp:lastModifiedBy>Alexandre Junqueira Gomide</cp:lastModifiedBy>
  <cp:revision>7</cp:revision>
  <dcterms:created xsi:type="dcterms:W3CDTF">2006-08-16T00:00:00Z</dcterms:created>
  <dcterms:modified xsi:type="dcterms:W3CDTF">2025-08-28T04:59:22Z</dcterms:modified>
  <dc:identifier>DAGuwxSwP7o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</Properties>
</file>