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75" r:id="rId7"/>
    <p:sldId id="276" r:id="rId8"/>
    <p:sldId id="277" r:id="rId9"/>
    <p:sldId id="270" r:id="rId10"/>
    <p:sldId id="279" r:id="rId11"/>
    <p:sldId id="271" r:id="rId12"/>
    <p:sldId id="273" r:id="rId13"/>
    <p:sldId id="268" r:id="rId14"/>
    <p:sldId id="281" r:id="rId15"/>
    <p:sldId id="283"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A8A"/>
    <a:srgbClr val="9FC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05A859-5F9C-4F1C-9951-A8973C93AA2D}" v="19" dt="2025-08-27T15:03:21.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bens Elias Filho" userId="48eb721f-7eeb-411e-822e-c3b0b2c10859" providerId="ADAL" clId="{C4199819-63AB-4CAC-9198-81BDEEFCFC44}"/>
    <pc:docChg chg="delSld modSld">
      <pc:chgData name="Rubens Elias Filho" userId="48eb721f-7eeb-411e-822e-c3b0b2c10859" providerId="ADAL" clId="{C4199819-63AB-4CAC-9198-81BDEEFCFC44}" dt="2025-08-28T12:07:30.736" v="16" actId="47"/>
      <pc:docMkLst>
        <pc:docMk/>
      </pc:docMkLst>
      <pc:sldChg chg="modSp mod">
        <pc:chgData name="Rubens Elias Filho" userId="48eb721f-7eeb-411e-822e-c3b0b2c10859" providerId="ADAL" clId="{C4199819-63AB-4CAC-9198-81BDEEFCFC44}" dt="2025-08-28T12:06:47.435" v="15" actId="12"/>
        <pc:sldMkLst>
          <pc:docMk/>
          <pc:sldMk cId="40714321" sldId="271"/>
        </pc:sldMkLst>
        <pc:spChg chg="mod">
          <ac:chgData name="Rubens Elias Filho" userId="48eb721f-7eeb-411e-822e-c3b0b2c10859" providerId="ADAL" clId="{C4199819-63AB-4CAC-9198-81BDEEFCFC44}" dt="2025-08-28T12:06:47.435" v="15" actId="12"/>
          <ac:spMkLst>
            <pc:docMk/>
            <pc:sldMk cId="40714321" sldId="271"/>
            <ac:spMk id="10" creationId="{DF30A82D-B6B3-B403-07D4-2F05781B40C5}"/>
          </ac:spMkLst>
        </pc:spChg>
      </pc:sldChg>
      <pc:sldChg chg="modSp mod">
        <pc:chgData name="Rubens Elias Filho" userId="48eb721f-7eeb-411e-822e-c3b0b2c10859" providerId="ADAL" clId="{C4199819-63AB-4CAC-9198-81BDEEFCFC44}" dt="2025-08-28T12:02:33.480" v="8" actId="20577"/>
        <pc:sldMkLst>
          <pc:docMk/>
          <pc:sldMk cId="3093257834" sldId="273"/>
        </pc:sldMkLst>
        <pc:spChg chg="mod">
          <ac:chgData name="Rubens Elias Filho" userId="48eb721f-7eeb-411e-822e-c3b0b2c10859" providerId="ADAL" clId="{C4199819-63AB-4CAC-9198-81BDEEFCFC44}" dt="2025-08-28T12:02:33.480" v="8" actId="20577"/>
          <ac:spMkLst>
            <pc:docMk/>
            <pc:sldMk cId="3093257834" sldId="273"/>
            <ac:spMk id="10" creationId="{6416C887-72CB-7A8F-38D9-5444892C94A3}"/>
          </ac:spMkLst>
        </pc:spChg>
      </pc:sldChg>
      <pc:sldChg chg="modSp mod">
        <pc:chgData name="Rubens Elias Filho" userId="48eb721f-7eeb-411e-822e-c3b0b2c10859" providerId="ADAL" clId="{C4199819-63AB-4CAC-9198-81BDEEFCFC44}" dt="2025-08-28T12:05:35.573" v="12" actId="20577"/>
        <pc:sldMkLst>
          <pc:docMk/>
          <pc:sldMk cId="418249383" sldId="275"/>
        </pc:sldMkLst>
        <pc:spChg chg="mod">
          <ac:chgData name="Rubens Elias Filho" userId="48eb721f-7eeb-411e-822e-c3b0b2c10859" providerId="ADAL" clId="{C4199819-63AB-4CAC-9198-81BDEEFCFC44}" dt="2025-08-28T12:05:35.573" v="12" actId="20577"/>
          <ac:spMkLst>
            <pc:docMk/>
            <pc:sldMk cId="418249383" sldId="275"/>
            <ac:spMk id="10" creationId="{421ED500-592D-BFA2-5EF5-3AF51DD59114}"/>
          </ac:spMkLst>
        </pc:spChg>
      </pc:sldChg>
      <pc:sldChg chg="del">
        <pc:chgData name="Rubens Elias Filho" userId="48eb721f-7eeb-411e-822e-c3b0b2c10859" providerId="ADAL" clId="{C4199819-63AB-4CAC-9198-81BDEEFCFC44}" dt="2025-08-28T12:07:30.736" v="16" actId="47"/>
        <pc:sldMkLst>
          <pc:docMk/>
          <pc:sldMk cId="1523731045" sldId="27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linkedin.com/in/rubens-carmo-elias-filho-06595b47" TargetMode="External"/><Relationship Id="rId4" Type="http://schemas.openxmlformats.org/officeDocument/2006/relationships/hyperlink" Target="mailto:Rubens.elias.filho@eliasmatia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9CAB"/>
        </a:solidFill>
        <a:effectLst/>
      </p:bgPr>
    </p:bg>
    <p:spTree>
      <p:nvGrpSpPr>
        <p:cNvPr id="1" name=""/>
        <p:cNvGrpSpPr/>
        <p:nvPr/>
      </p:nvGrpSpPr>
      <p:grpSpPr>
        <a:xfrm>
          <a:off x="0" y="0"/>
          <a:ext cx="0" cy="0"/>
          <a:chOff x="0" y="0"/>
          <a:chExt cx="0" cy="0"/>
        </a:xfrm>
      </p:grpSpPr>
      <p:pic>
        <p:nvPicPr>
          <p:cNvPr id="22" name="Imagem 21" descr="Padrão do plano de fundo&#10;&#10;O conteúdo gerado por IA pode estar incorreto.">
            <a:extLst>
              <a:ext uri="{FF2B5EF4-FFF2-40B4-BE49-F238E27FC236}">
                <a16:creationId xmlns:a16="http://schemas.microsoft.com/office/drawing/2014/main" id="{1F004F2C-3D90-01F1-EC3C-D08E73A0CA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 y="98"/>
            <a:ext cx="18287650" cy="10286803"/>
          </a:xfrm>
          <a:prstGeom prst="rect">
            <a:avLst/>
          </a:prstGeom>
        </p:spPr>
      </p:pic>
      <p:sp>
        <p:nvSpPr>
          <p:cNvPr id="16" name="Freeform 8">
            <a:extLst>
              <a:ext uri="{FF2B5EF4-FFF2-40B4-BE49-F238E27FC236}">
                <a16:creationId xmlns:a16="http://schemas.microsoft.com/office/drawing/2014/main" id="{66301F20-07F1-0E48-8288-B770484F843B}"/>
              </a:ext>
            </a:extLst>
          </p:cNvPr>
          <p:cNvSpPr/>
          <p:nvPr/>
        </p:nvSpPr>
        <p:spPr>
          <a:xfrm>
            <a:off x="1025590" y="527661"/>
            <a:ext cx="4142126" cy="2899488"/>
          </a:xfrm>
          <a:custGeom>
            <a:avLst/>
            <a:gdLst/>
            <a:ahLst/>
            <a:cxnLst/>
            <a:rect l="l" t="t" r="r" b="b"/>
            <a:pathLst>
              <a:path w="4142126" h="2899488">
                <a:moveTo>
                  <a:pt x="0" y="0"/>
                </a:moveTo>
                <a:lnTo>
                  <a:pt x="4142126" y="0"/>
                </a:lnTo>
                <a:lnTo>
                  <a:pt x="4142126" y="2899488"/>
                </a:lnTo>
                <a:lnTo>
                  <a:pt x="0" y="2899488"/>
                </a:lnTo>
                <a:lnTo>
                  <a:pt x="0" y="0"/>
                </a:lnTo>
                <a:close/>
              </a:path>
            </a:pathLst>
          </a:custGeom>
          <a:blipFill>
            <a:blip r:embed="rId3"/>
            <a:stretch>
              <a:fillRect/>
            </a:stretch>
          </a:blipFill>
        </p:spPr>
        <p:txBody>
          <a:bodyPr/>
          <a:lstStyle/>
          <a:p>
            <a:endParaRPr lang="pt-BR"/>
          </a:p>
        </p:txBody>
      </p:sp>
      <p:grpSp>
        <p:nvGrpSpPr>
          <p:cNvPr id="17" name="Group 9">
            <a:extLst>
              <a:ext uri="{FF2B5EF4-FFF2-40B4-BE49-F238E27FC236}">
                <a16:creationId xmlns:a16="http://schemas.microsoft.com/office/drawing/2014/main" id="{E3890E31-ECFA-52D4-CF4B-31B68E3B8F54}"/>
              </a:ext>
            </a:extLst>
          </p:cNvPr>
          <p:cNvGrpSpPr>
            <a:grpSpLocks noChangeAspect="1"/>
          </p:cNvGrpSpPr>
          <p:nvPr/>
        </p:nvGrpSpPr>
        <p:grpSpPr>
          <a:xfrm>
            <a:off x="10714794" y="324256"/>
            <a:ext cx="7194152" cy="9638488"/>
            <a:chOff x="0" y="0"/>
            <a:chExt cx="3816350" cy="5113020"/>
          </a:xfrm>
        </p:grpSpPr>
        <p:sp>
          <p:nvSpPr>
            <p:cNvPr id="18" name="Freeform 10">
              <a:extLst>
                <a:ext uri="{FF2B5EF4-FFF2-40B4-BE49-F238E27FC236}">
                  <a16:creationId xmlns:a16="http://schemas.microsoft.com/office/drawing/2014/main" id="{C49BC267-77BA-158B-73C1-DDD678C2DBD9}"/>
                </a:ext>
              </a:extLst>
            </p:cNvPr>
            <p:cNvSpPr/>
            <p:nvPr/>
          </p:nvSpPr>
          <p:spPr>
            <a:xfrm>
              <a:off x="-22860" y="-5080"/>
              <a:ext cx="3850640" cy="5156200"/>
            </a:xfrm>
            <a:custGeom>
              <a:avLst/>
              <a:gdLst/>
              <a:ahLst/>
              <a:cxnLst/>
              <a:rect l="l" t="t" r="r" b="b"/>
              <a:pathLst>
                <a:path w="3850640" h="5156200">
                  <a:moveTo>
                    <a:pt x="1311910" y="2552700"/>
                  </a:moveTo>
                  <a:cubicBezTo>
                    <a:pt x="1311910" y="2346960"/>
                    <a:pt x="1313180" y="2141220"/>
                    <a:pt x="1311910" y="1935480"/>
                  </a:cubicBezTo>
                  <a:cubicBezTo>
                    <a:pt x="1310640" y="1535430"/>
                    <a:pt x="1031240" y="1253490"/>
                    <a:pt x="631190" y="1243330"/>
                  </a:cubicBezTo>
                  <a:cubicBezTo>
                    <a:pt x="289560" y="1225550"/>
                    <a:pt x="26670" y="934720"/>
                    <a:pt x="44450" y="591820"/>
                  </a:cubicBezTo>
                  <a:cubicBezTo>
                    <a:pt x="60960" y="271780"/>
                    <a:pt x="320040" y="16510"/>
                    <a:pt x="640080" y="5080"/>
                  </a:cubicBezTo>
                  <a:cubicBezTo>
                    <a:pt x="976630" y="2540"/>
                    <a:pt x="1250950" y="273050"/>
                    <a:pt x="1259840" y="613410"/>
                  </a:cubicBezTo>
                  <a:cubicBezTo>
                    <a:pt x="1268730" y="1009650"/>
                    <a:pt x="1541780" y="1283970"/>
                    <a:pt x="1938020" y="1296670"/>
                  </a:cubicBezTo>
                  <a:cubicBezTo>
                    <a:pt x="2288540" y="1308100"/>
                    <a:pt x="2547620" y="1573530"/>
                    <a:pt x="2548890" y="1925320"/>
                  </a:cubicBezTo>
                  <a:cubicBezTo>
                    <a:pt x="2550160" y="2340610"/>
                    <a:pt x="2548890" y="2757170"/>
                    <a:pt x="2548890" y="3172460"/>
                  </a:cubicBezTo>
                  <a:cubicBezTo>
                    <a:pt x="2548890" y="3587750"/>
                    <a:pt x="2824480" y="3867150"/>
                    <a:pt x="3235960" y="3881120"/>
                  </a:cubicBezTo>
                  <a:cubicBezTo>
                    <a:pt x="3577590" y="3884930"/>
                    <a:pt x="3850640" y="4165600"/>
                    <a:pt x="3846830" y="4507230"/>
                  </a:cubicBezTo>
                  <a:cubicBezTo>
                    <a:pt x="3843020" y="4848860"/>
                    <a:pt x="3562350" y="5121910"/>
                    <a:pt x="3220720" y="5118100"/>
                  </a:cubicBezTo>
                  <a:cubicBezTo>
                    <a:pt x="2884170" y="5118100"/>
                    <a:pt x="2612390" y="4847590"/>
                    <a:pt x="2603500" y="4505960"/>
                  </a:cubicBezTo>
                  <a:cubicBezTo>
                    <a:pt x="2594610" y="4116069"/>
                    <a:pt x="2315210" y="3835400"/>
                    <a:pt x="1927860" y="3825239"/>
                  </a:cubicBezTo>
                  <a:cubicBezTo>
                    <a:pt x="1577340" y="3817619"/>
                    <a:pt x="1315720" y="3552189"/>
                    <a:pt x="1313180" y="3200399"/>
                  </a:cubicBezTo>
                  <a:cubicBezTo>
                    <a:pt x="1310640" y="2984500"/>
                    <a:pt x="1313180" y="2768600"/>
                    <a:pt x="1311910" y="2552700"/>
                  </a:cubicBezTo>
                  <a:lnTo>
                    <a:pt x="1311910" y="2552700"/>
                  </a:lnTo>
                  <a:close/>
                  <a:moveTo>
                    <a:pt x="3840480" y="1916430"/>
                  </a:moveTo>
                  <a:lnTo>
                    <a:pt x="3840480" y="3187700"/>
                  </a:lnTo>
                  <a:cubicBezTo>
                    <a:pt x="3839210" y="3549650"/>
                    <a:pt x="3571240" y="3826510"/>
                    <a:pt x="3220720" y="3825240"/>
                  </a:cubicBezTo>
                  <a:cubicBezTo>
                    <a:pt x="2870200" y="3823971"/>
                    <a:pt x="2604770" y="3549650"/>
                    <a:pt x="2603500" y="3191510"/>
                  </a:cubicBezTo>
                  <a:cubicBezTo>
                    <a:pt x="2603500" y="2335530"/>
                    <a:pt x="2603500" y="1479550"/>
                    <a:pt x="2604770" y="624840"/>
                  </a:cubicBezTo>
                  <a:cubicBezTo>
                    <a:pt x="2602230" y="284480"/>
                    <a:pt x="2876550" y="5080"/>
                    <a:pt x="3216910" y="2540"/>
                  </a:cubicBezTo>
                  <a:cubicBezTo>
                    <a:pt x="3522980" y="0"/>
                    <a:pt x="3783330" y="220980"/>
                    <a:pt x="3831590" y="523240"/>
                  </a:cubicBezTo>
                  <a:cubicBezTo>
                    <a:pt x="3837940" y="563880"/>
                    <a:pt x="3840480" y="605790"/>
                    <a:pt x="3839210" y="646430"/>
                  </a:cubicBezTo>
                  <a:cubicBezTo>
                    <a:pt x="3840480" y="1070610"/>
                    <a:pt x="3841750" y="1493520"/>
                    <a:pt x="3840480" y="1916430"/>
                  </a:cubicBezTo>
                  <a:close/>
                  <a:moveTo>
                    <a:pt x="643890" y="2585720"/>
                  </a:moveTo>
                  <a:cubicBezTo>
                    <a:pt x="982980" y="2589530"/>
                    <a:pt x="1252220" y="2860040"/>
                    <a:pt x="1259840" y="3206750"/>
                  </a:cubicBezTo>
                  <a:cubicBezTo>
                    <a:pt x="1266190" y="3517900"/>
                    <a:pt x="1456690" y="3771900"/>
                    <a:pt x="1752600" y="3854450"/>
                  </a:cubicBezTo>
                  <a:cubicBezTo>
                    <a:pt x="1816100" y="3870960"/>
                    <a:pt x="1880870" y="3878580"/>
                    <a:pt x="1946910" y="3879850"/>
                  </a:cubicBezTo>
                  <a:cubicBezTo>
                    <a:pt x="2273300" y="3893820"/>
                    <a:pt x="2534920" y="4147820"/>
                    <a:pt x="2548890" y="4467860"/>
                  </a:cubicBezTo>
                  <a:cubicBezTo>
                    <a:pt x="2565400" y="4795520"/>
                    <a:pt x="2322830" y="5078730"/>
                    <a:pt x="1996440" y="5114290"/>
                  </a:cubicBezTo>
                  <a:cubicBezTo>
                    <a:pt x="1635760" y="5156200"/>
                    <a:pt x="1324610" y="4878070"/>
                    <a:pt x="1313180" y="4499610"/>
                  </a:cubicBezTo>
                  <a:cubicBezTo>
                    <a:pt x="1303020" y="4216400"/>
                    <a:pt x="1174750" y="4006850"/>
                    <a:pt x="916940" y="3890010"/>
                  </a:cubicBezTo>
                  <a:cubicBezTo>
                    <a:pt x="830580" y="3849370"/>
                    <a:pt x="727710" y="3832860"/>
                    <a:pt x="631190" y="3827780"/>
                  </a:cubicBezTo>
                  <a:cubicBezTo>
                    <a:pt x="308610" y="3812540"/>
                    <a:pt x="49530" y="3572510"/>
                    <a:pt x="25400" y="3256280"/>
                  </a:cubicBezTo>
                  <a:cubicBezTo>
                    <a:pt x="0" y="2938780"/>
                    <a:pt x="219710" y="2653030"/>
                    <a:pt x="533400" y="2597150"/>
                  </a:cubicBezTo>
                  <a:cubicBezTo>
                    <a:pt x="570230" y="2590800"/>
                    <a:pt x="607060" y="2589530"/>
                    <a:pt x="643890" y="2585720"/>
                  </a:cubicBezTo>
                  <a:close/>
                  <a:moveTo>
                    <a:pt x="24130" y="1913890"/>
                  </a:moveTo>
                  <a:cubicBezTo>
                    <a:pt x="25400" y="1572260"/>
                    <a:pt x="302260" y="1295400"/>
                    <a:pt x="643890" y="1296670"/>
                  </a:cubicBezTo>
                  <a:cubicBezTo>
                    <a:pt x="985520" y="1297940"/>
                    <a:pt x="1262380" y="1574800"/>
                    <a:pt x="1261110" y="1916430"/>
                  </a:cubicBezTo>
                  <a:cubicBezTo>
                    <a:pt x="1259840" y="2258060"/>
                    <a:pt x="984250" y="2533650"/>
                    <a:pt x="642620" y="2533650"/>
                  </a:cubicBezTo>
                  <a:cubicBezTo>
                    <a:pt x="300990" y="2533650"/>
                    <a:pt x="24130" y="2256790"/>
                    <a:pt x="24130" y="1915160"/>
                  </a:cubicBezTo>
                  <a:cubicBezTo>
                    <a:pt x="24130" y="1915160"/>
                    <a:pt x="24130" y="1913890"/>
                    <a:pt x="24130" y="1913890"/>
                  </a:cubicBezTo>
                  <a:close/>
                  <a:moveTo>
                    <a:pt x="1931670" y="5080"/>
                  </a:moveTo>
                  <a:cubicBezTo>
                    <a:pt x="1588770" y="3810"/>
                    <a:pt x="1310640" y="279400"/>
                    <a:pt x="1309370" y="622300"/>
                  </a:cubicBezTo>
                  <a:cubicBezTo>
                    <a:pt x="1308100" y="965200"/>
                    <a:pt x="1583690" y="1243330"/>
                    <a:pt x="1926590" y="1244600"/>
                  </a:cubicBezTo>
                  <a:cubicBezTo>
                    <a:pt x="2269490" y="1245870"/>
                    <a:pt x="2547620" y="970280"/>
                    <a:pt x="2548890" y="627380"/>
                  </a:cubicBezTo>
                  <a:cubicBezTo>
                    <a:pt x="2548890" y="624840"/>
                    <a:pt x="2548890" y="623570"/>
                    <a:pt x="2548890" y="621030"/>
                  </a:cubicBezTo>
                  <a:cubicBezTo>
                    <a:pt x="2546350" y="281940"/>
                    <a:pt x="2270760" y="7620"/>
                    <a:pt x="1931670" y="5080"/>
                  </a:cubicBezTo>
                  <a:close/>
                  <a:moveTo>
                    <a:pt x="642620" y="3879850"/>
                  </a:moveTo>
                  <a:cubicBezTo>
                    <a:pt x="299720" y="3878580"/>
                    <a:pt x="21590" y="4154170"/>
                    <a:pt x="20320" y="4497070"/>
                  </a:cubicBezTo>
                  <a:cubicBezTo>
                    <a:pt x="19050" y="4839970"/>
                    <a:pt x="294640" y="5118100"/>
                    <a:pt x="637540" y="5119370"/>
                  </a:cubicBezTo>
                  <a:cubicBezTo>
                    <a:pt x="980440" y="5120640"/>
                    <a:pt x="1258570" y="4845050"/>
                    <a:pt x="1259840" y="4502150"/>
                  </a:cubicBezTo>
                  <a:cubicBezTo>
                    <a:pt x="1259840" y="4499610"/>
                    <a:pt x="1259840" y="4498340"/>
                    <a:pt x="1259840" y="4495800"/>
                  </a:cubicBezTo>
                  <a:cubicBezTo>
                    <a:pt x="1257300" y="4156710"/>
                    <a:pt x="981710" y="3882390"/>
                    <a:pt x="642620" y="3879850"/>
                  </a:cubicBezTo>
                  <a:close/>
                </a:path>
              </a:pathLst>
            </a:custGeom>
            <a:blipFill>
              <a:blip r:embed="rId4"/>
              <a:stretch>
                <a:fillRect l="-100704"/>
              </a:stretch>
            </a:blipFill>
          </p:spPr>
          <p:txBody>
            <a:bodyPr/>
            <a:lstStyle/>
            <a:p>
              <a:endParaRPr lang="pt-BR"/>
            </a:p>
          </p:txBody>
        </p:sp>
      </p:grpSp>
      <p:sp>
        <p:nvSpPr>
          <p:cNvPr id="19" name="Freeform 11">
            <a:extLst>
              <a:ext uri="{FF2B5EF4-FFF2-40B4-BE49-F238E27FC236}">
                <a16:creationId xmlns:a16="http://schemas.microsoft.com/office/drawing/2014/main" id="{5537EAEA-96D5-5941-A336-36CE6F518ECA}"/>
              </a:ext>
            </a:extLst>
          </p:cNvPr>
          <p:cNvSpPr/>
          <p:nvPr/>
        </p:nvSpPr>
        <p:spPr>
          <a:xfrm>
            <a:off x="15836596" y="7890394"/>
            <a:ext cx="2072350" cy="2072350"/>
          </a:xfrm>
          <a:custGeom>
            <a:avLst/>
            <a:gdLst/>
            <a:ahLst/>
            <a:cxnLst/>
            <a:rect l="l" t="t" r="r" b="b"/>
            <a:pathLst>
              <a:path w="2072350" h="2072350">
                <a:moveTo>
                  <a:pt x="0" y="0"/>
                </a:moveTo>
                <a:lnTo>
                  <a:pt x="2072350" y="0"/>
                </a:lnTo>
                <a:lnTo>
                  <a:pt x="2072350" y="2072350"/>
                </a:lnTo>
                <a:lnTo>
                  <a:pt x="0" y="2072350"/>
                </a:lnTo>
                <a:lnTo>
                  <a:pt x="0" y="0"/>
                </a:lnTo>
                <a:close/>
              </a:path>
            </a:pathLst>
          </a:custGeom>
          <a:blipFill>
            <a:blip r:embed="rId5"/>
            <a:stretch>
              <a:fillRect/>
            </a:stretch>
          </a:blipFill>
        </p:spPr>
        <p:txBody>
          <a:bodyPr/>
          <a:lstStyle/>
          <a:p>
            <a:endParaRPr lang="pt-BR"/>
          </a:p>
        </p:txBody>
      </p:sp>
      <p:sp>
        <p:nvSpPr>
          <p:cNvPr id="20" name="TextBox 12">
            <a:extLst>
              <a:ext uri="{FF2B5EF4-FFF2-40B4-BE49-F238E27FC236}">
                <a16:creationId xmlns:a16="http://schemas.microsoft.com/office/drawing/2014/main" id="{62FF2140-1C97-26CE-A990-D9BE3F80FEEA}"/>
              </a:ext>
            </a:extLst>
          </p:cNvPr>
          <p:cNvSpPr txBox="1"/>
          <p:nvPr/>
        </p:nvSpPr>
        <p:spPr>
          <a:xfrm>
            <a:off x="1025590" y="3354534"/>
            <a:ext cx="9944100" cy="2602507"/>
          </a:xfrm>
          <a:prstGeom prst="rect">
            <a:avLst/>
          </a:prstGeom>
        </p:spPr>
        <p:txBody>
          <a:bodyPr wrap="square" lIns="0" tIns="0" rIns="0" bIns="0" rtlCol="0" anchor="t">
            <a:spAutoFit/>
          </a:bodyPr>
          <a:lstStyle/>
          <a:p>
            <a:pPr algn="l">
              <a:lnSpc>
                <a:spcPts val="10892"/>
              </a:lnSpc>
            </a:pPr>
            <a:r>
              <a:rPr lang="en-US" sz="5400" b="1" dirty="0">
                <a:solidFill>
                  <a:srgbClr val="FFFFFF"/>
                </a:solidFill>
                <a:latin typeface="Arial Nova Bold"/>
                <a:ea typeface="Arial Nova Bold"/>
                <a:cs typeface="Arial Nova Bold"/>
                <a:sym typeface="Arial Nova Bold"/>
              </a:rPr>
              <a:t>Uso de </a:t>
            </a:r>
            <a:r>
              <a:rPr lang="en-US" sz="5400" b="1" dirty="0" err="1">
                <a:solidFill>
                  <a:srgbClr val="FFFFFF"/>
                </a:solidFill>
                <a:latin typeface="Arial Nova Bold"/>
                <a:ea typeface="Arial Nova Bold"/>
                <a:cs typeface="Arial Nova Bold"/>
                <a:sym typeface="Arial Nova Bold"/>
              </a:rPr>
              <a:t>garantia</a:t>
            </a:r>
            <a:r>
              <a:rPr lang="en-US" sz="5400" b="1" dirty="0">
                <a:solidFill>
                  <a:srgbClr val="FFFFFF"/>
                </a:solidFill>
                <a:latin typeface="Arial Nova Bold"/>
                <a:ea typeface="Arial Nova Bold"/>
                <a:cs typeface="Arial Nova Bold"/>
                <a:sym typeface="Arial Nova Bold"/>
              </a:rPr>
              <a:t> </a:t>
            </a:r>
            <a:r>
              <a:rPr lang="en-US" sz="5400" b="1" dirty="0" err="1">
                <a:solidFill>
                  <a:srgbClr val="FFFFFF"/>
                </a:solidFill>
                <a:latin typeface="Arial Nova Bold"/>
                <a:ea typeface="Arial Nova Bold"/>
                <a:cs typeface="Arial Nova Bold"/>
                <a:sym typeface="Arial Nova Bold"/>
              </a:rPr>
              <a:t>nos</a:t>
            </a:r>
            <a:r>
              <a:rPr lang="en-US" sz="5400" b="1" dirty="0">
                <a:solidFill>
                  <a:srgbClr val="FFFFFF"/>
                </a:solidFill>
                <a:latin typeface="Arial Nova Bold"/>
                <a:ea typeface="Arial Nova Bold"/>
                <a:cs typeface="Arial Nova Bold"/>
                <a:sym typeface="Arial Nova Bold"/>
              </a:rPr>
              <a:t> </a:t>
            </a:r>
            <a:r>
              <a:rPr lang="en-US" sz="5400" b="1" dirty="0" err="1">
                <a:solidFill>
                  <a:srgbClr val="FFFFFF"/>
                </a:solidFill>
                <a:latin typeface="Arial Nova Bold"/>
                <a:ea typeface="Arial Nova Bold"/>
                <a:cs typeface="Arial Nova Bold"/>
                <a:sym typeface="Arial Nova Bold"/>
              </a:rPr>
              <a:t>negócios</a:t>
            </a:r>
            <a:r>
              <a:rPr lang="en-US" sz="5400" b="1" dirty="0">
                <a:solidFill>
                  <a:srgbClr val="FFFFFF"/>
                </a:solidFill>
                <a:latin typeface="Arial Nova Bold"/>
                <a:ea typeface="Arial Nova Bold"/>
                <a:cs typeface="Arial Nova Bold"/>
                <a:sym typeface="Arial Nova Bold"/>
              </a:rPr>
              <a:t> </a:t>
            </a:r>
            <a:r>
              <a:rPr lang="en-US" sz="5400" b="1" dirty="0" err="1">
                <a:solidFill>
                  <a:srgbClr val="FFFFFF"/>
                </a:solidFill>
                <a:latin typeface="Arial Nova Bold"/>
                <a:ea typeface="Arial Nova Bold"/>
                <a:cs typeface="Arial Nova Bold"/>
                <a:sym typeface="Arial Nova Bold"/>
              </a:rPr>
              <a:t>imobiliários</a:t>
            </a:r>
            <a:r>
              <a:rPr lang="en-US" sz="5400" b="1" dirty="0">
                <a:solidFill>
                  <a:srgbClr val="FFFFFF"/>
                </a:solidFill>
                <a:latin typeface="Arial Nova Bold"/>
                <a:ea typeface="Arial Nova Bold"/>
                <a:cs typeface="Arial Nova Bold"/>
                <a:sym typeface="Arial Nova Bold"/>
              </a:rPr>
              <a:t>:  - </a:t>
            </a:r>
            <a:r>
              <a:rPr lang="en-US" sz="5400" b="1" dirty="0" err="1">
                <a:solidFill>
                  <a:srgbClr val="FFFFFF"/>
                </a:solidFill>
                <a:latin typeface="Arial Nova Bold"/>
                <a:ea typeface="Arial Nova Bold"/>
                <a:cs typeface="Arial Nova Bold"/>
                <a:sym typeface="Arial Nova Bold"/>
              </a:rPr>
              <a:t>hipoteca</a:t>
            </a:r>
            <a:endParaRPr lang="en-US" sz="5400" b="1" dirty="0">
              <a:solidFill>
                <a:srgbClr val="FFFFFF"/>
              </a:solidFill>
              <a:latin typeface="Arial Nova Bold"/>
              <a:ea typeface="Arial Nova Bold"/>
              <a:cs typeface="Arial Nova Bold"/>
              <a:sym typeface="Arial Nova Bold"/>
            </a:endParaRPr>
          </a:p>
        </p:txBody>
      </p:sp>
      <p:sp>
        <p:nvSpPr>
          <p:cNvPr id="2" name="CaixaDeTexto 1">
            <a:extLst>
              <a:ext uri="{FF2B5EF4-FFF2-40B4-BE49-F238E27FC236}">
                <a16:creationId xmlns:a16="http://schemas.microsoft.com/office/drawing/2014/main" id="{8544E6A6-7467-4A6E-443C-C20C1CE5226D}"/>
              </a:ext>
            </a:extLst>
          </p:cNvPr>
          <p:cNvSpPr txBox="1"/>
          <p:nvPr/>
        </p:nvSpPr>
        <p:spPr>
          <a:xfrm>
            <a:off x="1028700" y="6254022"/>
            <a:ext cx="9285669" cy="3139321"/>
          </a:xfrm>
          <a:prstGeom prst="rect">
            <a:avLst/>
          </a:prstGeom>
          <a:noFill/>
        </p:spPr>
        <p:txBody>
          <a:bodyPr wrap="square" rtlCol="0">
            <a:spAutoFit/>
          </a:bodyPr>
          <a:lstStyle/>
          <a:p>
            <a:pPr algn="ctr"/>
            <a:r>
              <a:rPr lang="pt-BR" sz="3000" b="1" dirty="0">
                <a:solidFill>
                  <a:schemeClr val="bg1"/>
                </a:solidFill>
                <a:latin typeface="Arial Nova Bold"/>
                <a:cs typeface="Times New Roman" panose="02020603050405020304" pitchFamily="18" charset="0"/>
              </a:rPr>
              <a:t>Rubens Carmo Elias Filho</a:t>
            </a:r>
          </a:p>
          <a:p>
            <a:pPr algn="ctr"/>
            <a:r>
              <a:rPr lang="pt-BR" sz="3000" b="1" dirty="0">
                <a:solidFill>
                  <a:schemeClr val="bg1"/>
                </a:solidFill>
                <a:latin typeface="Arial Nova Bold"/>
                <a:cs typeface="Times New Roman" panose="02020603050405020304" pitchFamily="18" charset="0"/>
              </a:rPr>
              <a:t>Advogado, Mestre e Doutor em Direito Civil pela PUC/SP. Professor de Direito Civil e Direito Notarial e Registral da Faculdade de Direito da Universidade Presbiteriana Mackenzie </a:t>
            </a:r>
          </a:p>
          <a:p>
            <a:pPr algn="ctr"/>
            <a:endParaRPr lang="pt-BR" sz="3000" dirty="0"/>
          </a:p>
          <a:p>
            <a:endParaRPr lang="pt-B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FAA335AB-23C1-CAB6-1975-DB1B11A5C8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1A4862-DD3B-F2BA-C178-C31FC41641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7DC267DC-69B5-F281-6E62-303685BD6F06}"/>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23AC1ECF-7660-BCF2-B30C-7B7852DA077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37DCDD84-CC36-B41A-C764-2350CC7E392D}"/>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4A7B4981-C967-22A9-8DF3-73CE0A83787A}"/>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537324D2-4588-EF80-6237-FC7A76A13B2D}"/>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ACD466D2-3700-D063-FC8A-FD98FE1FA9EB}"/>
              </a:ext>
            </a:extLst>
          </p:cNvPr>
          <p:cNvSpPr txBox="1"/>
          <p:nvPr/>
        </p:nvSpPr>
        <p:spPr>
          <a:xfrm>
            <a:off x="1305388" y="930739"/>
            <a:ext cx="15356718" cy="12888144"/>
          </a:xfrm>
          <a:prstGeom prst="rect">
            <a:avLst/>
          </a:prstGeom>
        </p:spPr>
        <p:txBody>
          <a:bodyPr wrap="square" lIns="0" tIns="0" rIns="0" bIns="0" rtlCol="0" anchor="t">
            <a:spAutoFit/>
          </a:bodyPr>
          <a:lstStyle/>
          <a:p>
            <a:pPr algn="l">
              <a:lnSpc>
                <a:spcPts val="6719"/>
              </a:lnSpc>
            </a:pPr>
            <a:r>
              <a:rPr lang="en-US" sz="4000" b="1" dirty="0">
                <a:solidFill>
                  <a:schemeClr val="bg1"/>
                </a:solidFill>
                <a:latin typeface="Arial Nova Bold"/>
                <a:ea typeface="Arial Nova Bold"/>
                <a:cs typeface="Arial Nova Bold"/>
                <a:sym typeface="Arial Nova Bold"/>
              </a:rPr>
              <a:t>Contratos de </a:t>
            </a:r>
            <a:r>
              <a:rPr lang="en-US" sz="4000" b="1" dirty="0" err="1">
                <a:solidFill>
                  <a:schemeClr val="bg1"/>
                </a:solidFill>
                <a:latin typeface="Arial Nova Bold"/>
                <a:ea typeface="Arial Nova Bold"/>
                <a:cs typeface="Arial Nova Bold"/>
                <a:sym typeface="Arial Nova Bold"/>
              </a:rPr>
              <a:t>compromisso</a:t>
            </a:r>
            <a:r>
              <a:rPr lang="en-US" sz="4000" b="1" dirty="0">
                <a:solidFill>
                  <a:schemeClr val="bg1"/>
                </a:solidFill>
                <a:latin typeface="Arial Nova Bold"/>
                <a:ea typeface="Arial Nova Bold"/>
                <a:cs typeface="Arial Nova Bold"/>
                <a:sym typeface="Arial Nova Bold"/>
              </a:rPr>
              <a:t> de </a:t>
            </a:r>
            <a:r>
              <a:rPr lang="en-US" sz="4000" b="1" dirty="0" err="1">
                <a:solidFill>
                  <a:schemeClr val="bg1"/>
                </a:solidFill>
                <a:latin typeface="Arial Nova Bold"/>
                <a:ea typeface="Arial Nova Bold"/>
                <a:cs typeface="Arial Nova Bold"/>
                <a:sym typeface="Arial Nova Bold"/>
              </a:rPr>
              <a:t>compra</a:t>
            </a:r>
            <a:r>
              <a:rPr lang="en-US" sz="4000" b="1" dirty="0">
                <a:solidFill>
                  <a:schemeClr val="bg1"/>
                </a:solidFill>
                <a:latin typeface="Arial Nova Bold"/>
                <a:ea typeface="Arial Nova Bold"/>
                <a:cs typeface="Arial Nova Bold"/>
                <a:sym typeface="Arial Nova Bold"/>
              </a:rPr>
              <a:t> e </a:t>
            </a:r>
            <a:r>
              <a:rPr lang="en-US" sz="4000" b="1" dirty="0" err="1">
                <a:solidFill>
                  <a:schemeClr val="bg1"/>
                </a:solidFill>
                <a:latin typeface="Arial Nova Bold"/>
                <a:ea typeface="Arial Nova Bold"/>
                <a:cs typeface="Arial Nova Bold"/>
                <a:sym typeface="Arial Nova Bold"/>
              </a:rPr>
              <a:t>venda</a:t>
            </a:r>
            <a:r>
              <a:rPr lang="en-US" sz="4000" b="1" dirty="0">
                <a:solidFill>
                  <a:schemeClr val="bg1"/>
                </a:solidFill>
                <a:latin typeface="Arial Nova Bold"/>
                <a:ea typeface="Arial Nova Bold"/>
                <a:cs typeface="Arial Nova Bold"/>
                <a:sym typeface="Arial Nova Bold"/>
              </a:rPr>
              <a:t> de </a:t>
            </a:r>
            <a:r>
              <a:rPr lang="en-US" sz="4000" b="1" dirty="0" err="1">
                <a:solidFill>
                  <a:schemeClr val="bg1"/>
                </a:solidFill>
                <a:latin typeface="Arial Nova Bold"/>
                <a:ea typeface="Arial Nova Bold"/>
                <a:cs typeface="Arial Nova Bold"/>
                <a:sym typeface="Arial Nova Bold"/>
              </a:rPr>
              <a:t>imóvel</a:t>
            </a:r>
            <a:r>
              <a:rPr lang="en-US" sz="4000" b="1" dirty="0">
                <a:solidFill>
                  <a:schemeClr val="bg1"/>
                </a:solidFill>
                <a:latin typeface="Arial Nova Bold"/>
                <a:ea typeface="Arial Nova Bold"/>
                <a:cs typeface="Arial Nova Bold"/>
                <a:sym typeface="Arial Nova Bold"/>
              </a:rPr>
              <a:t> </a:t>
            </a:r>
            <a:r>
              <a:rPr lang="en-US" sz="4000" b="1" dirty="0" err="1">
                <a:solidFill>
                  <a:schemeClr val="bg1"/>
                </a:solidFill>
                <a:latin typeface="Arial Nova Bold"/>
                <a:ea typeface="Arial Nova Bold"/>
                <a:cs typeface="Arial Nova Bold"/>
                <a:sym typeface="Arial Nova Bold"/>
              </a:rPr>
              <a:t>alienado</a:t>
            </a:r>
            <a:r>
              <a:rPr lang="en-US" sz="4000" b="1" dirty="0">
                <a:solidFill>
                  <a:schemeClr val="bg1"/>
                </a:solidFill>
                <a:latin typeface="Arial Nova Bold"/>
                <a:ea typeface="Arial Nova Bold"/>
                <a:cs typeface="Arial Nova Bold"/>
                <a:sym typeface="Arial Nova Bold"/>
              </a:rPr>
              <a:t> </a:t>
            </a:r>
            <a:r>
              <a:rPr lang="en-US" sz="4000" b="1" dirty="0" err="1">
                <a:solidFill>
                  <a:schemeClr val="bg1"/>
                </a:solidFill>
                <a:latin typeface="Arial Nova Bold"/>
                <a:ea typeface="Arial Nova Bold"/>
                <a:cs typeface="Arial Nova Bold"/>
                <a:sym typeface="Arial Nova Bold"/>
              </a:rPr>
              <a:t>fiduciariamente</a:t>
            </a:r>
            <a:r>
              <a:rPr lang="en-US" sz="4000" b="1" dirty="0">
                <a:solidFill>
                  <a:schemeClr val="bg1"/>
                </a:solidFill>
                <a:latin typeface="Arial Nova Bold"/>
                <a:ea typeface="Arial Nova Bold"/>
                <a:cs typeface="Arial Nova Bold"/>
                <a:sym typeface="Arial Nova Bold"/>
              </a:rPr>
              <a:t> </a:t>
            </a:r>
            <a:r>
              <a:rPr lang="en-US" sz="4000" b="1" dirty="0" err="1">
                <a:solidFill>
                  <a:schemeClr val="bg1"/>
                </a:solidFill>
                <a:latin typeface="Arial Nova Bold"/>
                <a:ea typeface="Arial Nova Bold"/>
                <a:cs typeface="Arial Nova Bold"/>
                <a:sym typeface="Arial Nova Bold"/>
              </a:rPr>
              <a:t>ou</a:t>
            </a:r>
            <a:r>
              <a:rPr lang="en-US" sz="4000" b="1" dirty="0">
                <a:solidFill>
                  <a:schemeClr val="bg1"/>
                </a:solidFill>
                <a:latin typeface="Arial Nova Bold"/>
                <a:ea typeface="Arial Nova Bold"/>
                <a:cs typeface="Arial Nova Bold"/>
                <a:sym typeface="Arial Nova Bold"/>
              </a:rPr>
              <a:t> </a:t>
            </a:r>
            <a:r>
              <a:rPr lang="en-US" sz="4000" b="1" dirty="0" err="1">
                <a:solidFill>
                  <a:schemeClr val="bg1"/>
                </a:solidFill>
                <a:latin typeface="Arial Nova Bold"/>
                <a:ea typeface="Arial Nova Bold"/>
                <a:cs typeface="Arial Nova Bold"/>
                <a:sym typeface="Arial Nova Bold"/>
              </a:rPr>
              <a:t>hipotecado</a:t>
            </a:r>
            <a:endParaRPr lang="en-US" sz="4000" b="1" dirty="0">
              <a:solidFill>
                <a:schemeClr val="bg1"/>
              </a:solidFill>
              <a:latin typeface="Arial Nova Bold"/>
              <a:ea typeface="Arial Nova Bold"/>
              <a:cs typeface="Arial Nova Bold"/>
              <a:sym typeface="Arial Nova Bold"/>
            </a:endParaRPr>
          </a:p>
          <a:p>
            <a:pPr>
              <a:lnSpc>
                <a:spcPts val="6719"/>
              </a:lnSpc>
            </a:pPr>
            <a:r>
              <a:rPr lang="pt-BR" sz="2500" dirty="0">
                <a:solidFill>
                  <a:schemeClr val="bg1"/>
                </a:solidFill>
                <a:latin typeface="Arial Nova Bold"/>
              </a:rPr>
              <a:t>Lei 9.514/97</a:t>
            </a:r>
          </a:p>
          <a:p>
            <a:pPr>
              <a:lnSpc>
                <a:spcPts val="6719"/>
              </a:lnSpc>
            </a:pPr>
            <a:r>
              <a:rPr lang="pt-BR" sz="2500" dirty="0">
                <a:solidFill>
                  <a:schemeClr val="bg1"/>
                </a:solidFill>
                <a:latin typeface="Arial Nova Bold"/>
              </a:rPr>
              <a:t>Art. 29. O fiduciante, </a:t>
            </a:r>
            <a:r>
              <a:rPr lang="pt-BR" sz="2500" u="sng" dirty="0">
                <a:solidFill>
                  <a:schemeClr val="bg1"/>
                </a:solidFill>
                <a:latin typeface="Arial Nova Bold"/>
              </a:rPr>
              <a:t>com anuência expressa do fiduciário</a:t>
            </a:r>
            <a:r>
              <a:rPr lang="pt-BR" sz="2500" dirty="0">
                <a:solidFill>
                  <a:schemeClr val="bg1"/>
                </a:solidFill>
                <a:latin typeface="Arial Nova Bold"/>
              </a:rPr>
              <a:t>, poderá transmitir os direitos de que seja titular sobre o imóvel objeto da alienação fiduciária em garantia, </a:t>
            </a:r>
            <a:r>
              <a:rPr lang="pt-BR" sz="2500" u="sng" dirty="0">
                <a:solidFill>
                  <a:schemeClr val="bg1"/>
                </a:solidFill>
                <a:latin typeface="Arial Nova Bold"/>
              </a:rPr>
              <a:t>assumindo o adquirente as respectivas obrigações.</a:t>
            </a:r>
          </a:p>
          <a:p>
            <a:pPr>
              <a:lnSpc>
                <a:spcPts val="6719"/>
              </a:lnSpc>
            </a:pPr>
            <a:endParaRPr lang="pt-BR" sz="2500" u="sng" dirty="0">
              <a:solidFill>
                <a:schemeClr val="bg1"/>
              </a:solidFill>
              <a:latin typeface="Arial Nova Bold"/>
            </a:endParaRPr>
          </a:p>
          <a:p>
            <a:pPr>
              <a:lnSpc>
                <a:spcPts val="6719"/>
              </a:lnSpc>
            </a:pPr>
            <a:r>
              <a:rPr lang="pt-BR" sz="2500" u="sng" dirty="0">
                <a:solidFill>
                  <a:schemeClr val="bg1"/>
                </a:solidFill>
                <a:latin typeface="Arial Nova Bold"/>
              </a:rPr>
              <a:t>Código Civil</a:t>
            </a:r>
          </a:p>
          <a:p>
            <a:pPr>
              <a:lnSpc>
                <a:spcPts val="6719"/>
              </a:lnSpc>
            </a:pPr>
            <a:r>
              <a:rPr lang="pt-BR" sz="2500" dirty="0">
                <a:solidFill>
                  <a:schemeClr val="bg1"/>
                </a:solidFill>
                <a:latin typeface="Arial Nova Bold"/>
              </a:rPr>
              <a:t>Art. 303. O adquirente de imóvel hipotecado pode tomar a seu cargo o pagamento do crédito garantido; se o credor, notificado, não impugnar em trinta dias a transferência do débito, entender-se-á dado o assentimento.</a:t>
            </a:r>
            <a:endParaRPr lang="pt-BR" sz="2500" u="sng" dirty="0">
              <a:solidFill>
                <a:schemeClr val="bg1"/>
              </a:solidFill>
              <a:latin typeface="Arial Nova Bold"/>
            </a:endParaRPr>
          </a:p>
          <a:p>
            <a:pPr>
              <a:lnSpc>
                <a:spcPts val="6719"/>
              </a:lnSpc>
            </a:pPr>
            <a:endParaRPr lang="pt-BR" u="sng" dirty="0">
              <a:solidFill>
                <a:schemeClr val="bg1"/>
              </a:solidFill>
            </a:endParaRPr>
          </a:p>
          <a:p>
            <a:pPr>
              <a:lnSpc>
                <a:spcPts val="6719"/>
              </a:lnSpc>
            </a:pPr>
            <a:endParaRPr lang="pt-BR" u="sng" dirty="0">
              <a:solidFill>
                <a:schemeClr val="bg1"/>
              </a:solidFill>
            </a:endParaRPr>
          </a:p>
          <a:p>
            <a:pPr>
              <a:lnSpc>
                <a:spcPts val="6719"/>
              </a:lnSpc>
            </a:pPr>
            <a:endParaRPr lang="pt-BR" u="sng" dirty="0">
              <a:solidFill>
                <a:schemeClr val="bg1"/>
              </a:solidFill>
            </a:endParaRPr>
          </a:p>
          <a:p>
            <a:pPr>
              <a:lnSpc>
                <a:spcPts val="6719"/>
              </a:lnSpc>
            </a:pPr>
            <a:endParaRPr lang="pt-BR" sz="5599" b="1" dirty="0">
              <a:solidFill>
                <a:schemeClr val="bg1"/>
              </a:solidFill>
              <a:latin typeface="Arial Nova Bold"/>
              <a:ea typeface="Arial Nova Bold"/>
              <a:cs typeface="Arial Nova Bold"/>
              <a:sym typeface="Arial Nova Bold"/>
            </a:endParaRPr>
          </a:p>
          <a:p>
            <a:pPr>
              <a:lnSpc>
                <a:spcPts val="6719"/>
              </a:lnSpc>
            </a:pPr>
            <a:endParaRPr lang="en-US" sz="5599" b="1" dirty="0">
              <a:solidFill>
                <a:schemeClr val="bg1"/>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p:txBody>
      </p:sp>
    </p:spTree>
    <p:extLst>
      <p:ext uri="{BB962C8B-B14F-4D97-AF65-F5344CB8AC3E}">
        <p14:creationId xmlns:p14="http://schemas.microsoft.com/office/powerpoint/2010/main" val="1553178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E9B30AC7-934F-A331-B2E1-DEAFE60F50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683E63-4B1D-4DA8-A5F7-29791FEDFEF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BAABC0E0-AE1F-1961-7461-060DA45E37F9}"/>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54D85B8B-684C-49B1-1B8F-BF79FA89F7D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E29465DA-CFFD-3789-C1F5-529A3DF724BA}"/>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10ACBCDA-E74C-A10D-DC88-DAFD8A04B248}"/>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F52C2E12-EBAD-7E16-DD83-722B726B92CA}"/>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C38B1159-683F-9E80-0267-A171BBDCB795}"/>
              </a:ext>
            </a:extLst>
          </p:cNvPr>
          <p:cNvSpPr txBox="1"/>
          <p:nvPr/>
        </p:nvSpPr>
        <p:spPr>
          <a:xfrm>
            <a:off x="884040" y="723899"/>
            <a:ext cx="16230600" cy="15620079"/>
          </a:xfrm>
          <a:prstGeom prst="rect">
            <a:avLst/>
          </a:prstGeom>
        </p:spPr>
        <p:txBody>
          <a:bodyPr wrap="square" lIns="0" tIns="0" rIns="0" bIns="0" rtlCol="0" anchor="t">
            <a:spAutoFit/>
          </a:bodyPr>
          <a:lstStyle/>
          <a:p>
            <a:pPr lvl="0" algn="just"/>
            <a:r>
              <a:rPr lang="pt-BR" sz="2300" b="1" dirty="0">
                <a:solidFill>
                  <a:schemeClr val="bg1"/>
                </a:solidFill>
              </a:rPr>
              <a:t>TJSP – 1ª VRPSP – Processo nº 1001332-83.2017.8.26.0100 – Julgamento em 06/02/2017 – Rel. Des. Tania Mara Ahualli</a:t>
            </a:r>
            <a:r>
              <a:rPr lang="pt-BR" sz="2300" dirty="0">
                <a:solidFill>
                  <a:schemeClr val="bg1"/>
                </a:solidFill>
              </a:rPr>
              <a:t>: “Registro de instrumento particular de compromisso de venda e compra – imóvel gravado com alienação fiduciária – necessidade de anuência expressa do credor fiduciário – princípio da legalidade.”</a:t>
            </a:r>
            <a:endParaRPr lang="en-US" sz="2300" dirty="0">
              <a:solidFill>
                <a:schemeClr val="bg1"/>
              </a:solidFill>
            </a:endParaRPr>
          </a:p>
          <a:p>
            <a:pPr algn="just"/>
            <a:r>
              <a:rPr lang="pt-BR" sz="2300" dirty="0">
                <a:solidFill>
                  <a:schemeClr val="bg1"/>
                </a:solidFill>
              </a:rPr>
              <a:t> </a:t>
            </a:r>
            <a:endParaRPr lang="en-US" sz="2300" dirty="0">
              <a:solidFill>
                <a:schemeClr val="bg1"/>
              </a:solidFill>
            </a:endParaRPr>
          </a:p>
          <a:p>
            <a:pPr lvl="0" algn="just"/>
            <a:r>
              <a:rPr lang="pt-BR" sz="2300" b="1" dirty="0">
                <a:solidFill>
                  <a:schemeClr val="bg1"/>
                </a:solidFill>
              </a:rPr>
              <a:t>TJSP – 1ª VRPSP – Processo nº 1122243-85.2021.8.26.0100 – Julgamento em 14/01/2022 – Rel. Des. Carone Nucci Eugenio Mahuad</a:t>
            </a:r>
            <a:r>
              <a:rPr lang="pt-BR" sz="2300" dirty="0">
                <a:solidFill>
                  <a:schemeClr val="bg1"/>
                </a:solidFill>
              </a:rPr>
              <a:t>: “Alienação fiduciária – compromisso de compra e venda – dependência de anuência expressa do credor fiduciário (art. 29 da Lei 9.514/97) – inexistindo tal consentimento, a promessa de venda não pode ingressar no fólio real, possuindo apenas eficácia obrigacional entre as partes.”</a:t>
            </a:r>
          </a:p>
          <a:p>
            <a:pPr lvl="0" algn="just"/>
            <a:endParaRPr lang="pt-BR" sz="2300" dirty="0">
              <a:solidFill>
                <a:schemeClr val="bg1"/>
              </a:solidFill>
            </a:endParaRPr>
          </a:p>
          <a:p>
            <a:pPr lvl="0" algn="just"/>
            <a:endParaRPr lang="en-US" sz="2300" dirty="0">
              <a:solidFill>
                <a:schemeClr val="bg1"/>
              </a:solidFill>
            </a:endParaRPr>
          </a:p>
          <a:p>
            <a:pPr algn="just"/>
            <a:r>
              <a:rPr lang="pt-BR" sz="2300" dirty="0">
                <a:solidFill>
                  <a:schemeClr val="bg1"/>
                </a:solidFill>
                <a:latin typeface="Arial Nova Bold"/>
              </a:rPr>
              <a:t>.</a:t>
            </a:r>
            <a:r>
              <a:rPr lang="pt-BR" sz="2300" dirty="0">
                <a:solidFill>
                  <a:schemeClr val="bg1"/>
                </a:solidFill>
              </a:rPr>
              <a:t> “ADJUDICAÇÃO COMPULSÓRIA - COMPROMISSO DE COMPRA E VENDA ENTRE PARTICULARES - </a:t>
            </a:r>
            <a:r>
              <a:rPr lang="pt-BR" sz="2300" b="1" dirty="0">
                <a:solidFill>
                  <a:schemeClr val="bg1"/>
                </a:solidFill>
              </a:rPr>
              <a:t>Autora que pretende regularizar a titularidade do imóvel adquirido da ré, com base na quitação do preço ajustado no compromisso de compra e venda firmado por ambas - Alternativamente, postula que a ré seja compelida a entregar os documentos para a transferência do financiamento - Sentença de improcedência</a:t>
            </a:r>
            <a:r>
              <a:rPr lang="pt-BR" sz="2300" dirty="0">
                <a:solidFill>
                  <a:schemeClr val="bg1"/>
                </a:solidFill>
              </a:rPr>
              <a:t> - Recurso da autora, que não comporta acolhimento - </a:t>
            </a:r>
            <a:r>
              <a:rPr lang="pt-BR" sz="2300" b="1" dirty="0">
                <a:solidFill>
                  <a:schemeClr val="bg1"/>
                </a:solidFill>
              </a:rPr>
              <a:t>Imóvel dado em alienação fiduciária em garantia junto à Caixa Econômica Federal pela compromitente vendedora</a:t>
            </a:r>
            <a:r>
              <a:rPr lang="pt-BR" sz="2300" dirty="0">
                <a:solidFill>
                  <a:schemeClr val="bg1"/>
                </a:solidFill>
              </a:rPr>
              <a:t> - Autora que teve plena ciência de que o bem estava alienado fiduciariamente, tanto que assumiu as prestações do financiamento em nome da ré - </a:t>
            </a:r>
            <a:r>
              <a:rPr lang="pt-BR" sz="2300" b="1" dirty="0">
                <a:solidFill>
                  <a:schemeClr val="bg1"/>
                </a:solidFill>
              </a:rPr>
              <a:t>Credora fiduciária que tem a propriedade resolúvel, com eficácia erga omnes, em vista do registro imobiliário - Impedimento da adjudicação do imóvel em favor da autora, enquanto perdurar a obrigação da devedora fiduciante e não houver o cancelamento da propriedade fiduciária registrada na matrícula - De igual modo, não basta a entrega de documentos para a transferência de titularidade do financiamento </a:t>
            </a:r>
            <a:r>
              <a:rPr lang="pt-BR" sz="2300" dirty="0">
                <a:solidFill>
                  <a:schemeClr val="bg1"/>
                </a:solidFill>
              </a:rPr>
              <a:t>- Ré que sequer é parte legítima para responder pela transferência almejada, devendo a parte interessada formalizar com o agente financeiro uma nova relação obrigacional - Sentença mantida - Honorários recursais devidos - RECURSO DESPROVIDO.”</a:t>
            </a:r>
            <a:endParaRPr lang="en-US" sz="2300" dirty="0">
              <a:solidFill>
                <a:schemeClr val="bg1"/>
              </a:solidFill>
            </a:endParaRPr>
          </a:p>
          <a:p>
            <a:pPr algn="just"/>
            <a:r>
              <a:rPr lang="pt-BR" sz="2300" dirty="0">
                <a:solidFill>
                  <a:schemeClr val="bg1"/>
                </a:solidFill>
              </a:rPr>
              <a:t> </a:t>
            </a:r>
            <a:endParaRPr lang="en-US" sz="2300" dirty="0">
              <a:solidFill>
                <a:schemeClr val="bg1"/>
              </a:solidFill>
            </a:endParaRPr>
          </a:p>
          <a:p>
            <a:pPr algn="just"/>
            <a:r>
              <a:rPr lang="pt-BR" sz="2300" dirty="0">
                <a:solidFill>
                  <a:schemeClr val="bg1"/>
                </a:solidFill>
              </a:rPr>
              <a:t>“Agravo de Instrumento  Embargos de terceiro - medida liminar deferida para determinar a suspensão do processo principal especialmente para que não haja o cumprimento da ordem de desocupação do imóvel - </a:t>
            </a:r>
            <a:r>
              <a:rPr lang="pt-BR" sz="2300" b="1" dirty="0">
                <a:solidFill>
                  <a:schemeClr val="bg1"/>
                </a:solidFill>
              </a:rPr>
              <a:t>Cessão de compromisso de Compra e Venda não registrado - Contrato de gaveta - Imóvel transferido sem autorização ou regularização perante o credor fiduciário e adquirido de terceiro estranho à relação jurídica inicial - Vedação expressa em contrato</a:t>
            </a:r>
            <a:r>
              <a:rPr lang="pt-BR" sz="2300" dirty="0">
                <a:solidFill>
                  <a:schemeClr val="bg1"/>
                </a:solidFill>
              </a:rPr>
              <a:t> - Requisitos para a concessão da tutela antecipada não preenchidos  tutela revogada  Recurso provido.” (AI 2325871-22.2023.8.26.0000 Barretos – J. 21/02/2024 – Relator: Moreira Viegas)</a:t>
            </a:r>
            <a:endParaRPr lang="en-US" sz="2300" dirty="0">
              <a:solidFill>
                <a:schemeClr val="bg1"/>
              </a:solidFill>
            </a:endParaRPr>
          </a:p>
          <a:p>
            <a:pPr>
              <a:lnSpc>
                <a:spcPts val="6719"/>
              </a:lnSpc>
            </a:pPr>
            <a:endParaRPr lang="pt-BR" sz="2500" u="sng" dirty="0">
              <a:solidFill>
                <a:schemeClr val="bg1"/>
              </a:solidFill>
              <a:latin typeface="Arial Nova Bold"/>
            </a:endParaRPr>
          </a:p>
          <a:p>
            <a:pPr>
              <a:lnSpc>
                <a:spcPts val="6719"/>
              </a:lnSpc>
            </a:pPr>
            <a:endParaRPr lang="pt-BR" u="sng" dirty="0">
              <a:solidFill>
                <a:schemeClr val="bg1"/>
              </a:solidFill>
            </a:endParaRPr>
          </a:p>
          <a:p>
            <a:pPr>
              <a:lnSpc>
                <a:spcPts val="6719"/>
              </a:lnSpc>
            </a:pPr>
            <a:endParaRPr lang="pt-BR" u="sng" dirty="0">
              <a:solidFill>
                <a:schemeClr val="bg1"/>
              </a:solidFill>
            </a:endParaRPr>
          </a:p>
          <a:p>
            <a:pPr>
              <a:lnSpc>
                <a:spcPts val="6719"/>
              </a:lnSpc>
            </a:pPr>
            <a:endParaRPr lang="pt-BR" u="sng" dirty="0">
              <a:solidFill>
                <a:schemeClr val="bg1"/>
              </a:solidFill>
            </a:endParaRPr>
          </a:p>
          <a:p>
            <a:pPr>
              <a:lnSpc>
                <a:spcPts val="6719"/>
              </a:lnSpc>
            </a:pPr>
            <a:endParaRPr lang="pt-BR" sz="5599" b="1" dirty="0">
              <a:solidFill>
                <a:schemeClr val="bg1"/>
              </a:solidFill>
              <a:latin typeface="Arial Nova Bold"/>
              <a:ea typeface="Arial Nova Bold"/>
              <a:cs typeface="Arial Nova Bold"/>
              <a:sym typeface="Arial Nova Bold"/>
            </a:endParaRPr>
          </a:p>
          <a:p>
            <a:pPr>
              <a:lnSpc>
                <a:spcPts val="6719"/>
              </a:lnSpc>
            </a:pPr>
            <a:endParaRPr lang="en-US" sz="5599" b="1" dirty="0">
              <a:solidFill>
                <a:schemeClr val="bg1"/>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p:txBody>
      </p:sp>
    </p:spTree>
    <p:extLst>
      <p:ext uri="{BB962C8B-B14F-4D97-AF65-F5344CB8AC3E}">
        <p14:creationId xmlns:p14="http://schemas.microsoft.com/office/powerpoint/2010/main" val="3413606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F78B14D4-846B-C690-2C9B-7FE55FA0F05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E36816-7D2A-54A9-E91D-3A9CA633522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722AE52A-C980-C747-DC08-2C1C7A2C3EC8}"/>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6165D426-51D4-BA0F-B6BA-481A99B58C9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4136C327-9EFF-D7A1-69E9-322059F8A7D6}"/>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D14E3133-F3B0-7355-9DF5-95B2A0C3D0FD}"/>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3AA3996C-F3AB-B31A-FFD9-74C17E60A82B}"/>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B070FDAE-3E1A-F4C8-07B2-B5CEE38C3018}"/>
              </a:ext>
            </a:extLst>
          </p:cNvPr>
          <p:cNvSpPr txBox="1"/>
          <p:nvPr/>
        </p:nvSpPr>
        <p:spPr>
          <a:xfrm>
            <a:off x="1305388" y="930739"/>
            <a:ext cx="15356718" cy="15832539"/>
          </a:xfrm>
          <a:prstGeom prst="rect">
            <a:avLst/>
          </a:prstGeom>
        </p:spPr>
        <p:txBody>
          <a:bodyPr wrap="square" lIns="0" tIns="0" rIns="0" bIns="0" rtlCol="0" anchor="t">
            <a:spAutoFit/>
          </a:bodyPr>
          <a:lstStyle/>
          <a:p>
            <a:pPr lvl="0" algn="ctr"/>
            <a:endParaRPr lang="pt-BR" sz="2200" b="1" i="1" dirty="0">
              <a:solidFill>
                <a:schemeClr val="bg1"/>
              </a:solidFill>
            </a:endParaRPr>
          </a:p>
          <a:p>
            <a:pPr lvl="0" algn="ctr"/>
            <a:endParaRPr lang="pt-BR" sz="2200" b="1" i="1" dirty="0">
              <a:solidFill>
                <a:schemeClr val="bg1"/>
              </a:solidFill>
            </a:endParaRPr>
          </a:p>
          <a:p>
            <a:pPr lvl="0" algn="ctr"/>
            <a:endParaRPr lang="pt-BR" sz="2200" b="1" i="1" dirty="0">
              <a:solidFill>
                <a:schemeClr val="bg1"/>
              </a:solidFill>
            </a:endParaRPr>
          </a:p>
          <a:p>
            <a:pPr lvl="0" algn="ctr"/>
            <a:endParaRPr lang="pt-BR" sz="5000" b="1" i="1" dirty="0">
              <a:solidFill>
                <a:schemeClr val="bg1"/>
              </a:solidFill>
              <a:latin typeface="Arial Nova Bold"/>
            </a:endParaRPr>
          </a:p>
          <a:p>
            <a:pPr lvl="0" algn="ctr"/>
            <a:endParaRPr lang="pt-BR" sz="5000" b="1" i="1" dirty="0">
              <a:solidFill>
                <a:schemeClr val="bg1"/>
              </a:solidFill>
              <a:latin typeface="Arial Nova Bold"/>
            </a:endParaRPr>
          </a:p>
          <a:p>
            <a:pPr lvl="0" algn="ctr"/>
            <a:r>
              <a:rPr lang="pt-BR" sz="5000" b="1" i="1" dirty="0">
                <a:solidFill>
                  <a:schemeClr val="bg1"/>
                </a:solidFill>
                <a:latin typeface="Arial Nova Bold"/>
              </a:rPr>
              <a:t>Obrigado</a:t>
            </a:r>
          </a:p>
          <a:p>
            <a:pPr lvl="0" algn="ctr"/>
            <a:endParaRPr lang="pt-BR" sz="5000" b="1" i="1" dirty="0">
              <a:solidFill>
                <a:schemeClr val="bg1"/>
              </a:solidFill>
              <a:latin typeface="Arial Nova Bold"/>
            </a:endParaRPr>
          </a:p>
          <a:p>
            <a:pPr lvl="0" algn="ctr"/>
            <a:endParaRPr lang="pt-BR" sz="5000" b="1" i="1" dirty="0">
              <a:solidFill>
                <a:schemeClr val="bg1"/>
              </a:solidFill>
              <a:latin typeface="Arial Nova Bold"/>
            </a:endParaRPr>
          </a:p>
          <a:p>
            <a:pPr lvl="0" algn="ctr"/>
            <a:endParaRPr lang="pt-BR" sz="5000" b="1" dirty="0">
              <a:solidFill>
                <a:schemeClr val="bg1"/>
              </a:solidFill>
              <a:latin typeface="Arial Nova Bold"/>
            </a:endParaRPr>
          </a:p>
          <a:p>
            <a:pPr lvl="0" algn="ctr"/>
            <a:r>
              <a:rPr lang="pt-BR" sz="5000" b="1" dirty="0">
                <a:solidFill>
                  <a:schemeClr val="bg1"/>
                </a:solidFill>
                <a:latin typeface="Arial Nova Bold"/>
              </a:rPr>
              <a:t>Rubens Carmo Elias filho</a:t>
            </a:r>
          </a:p>
          <a:p>
            <a:pPr lvl="0" algn="ctr"/>
            <a:r>
              <a:rPr lang="pt-BR" sz="5000" dirty="0">
                <a:solidFill>
                  <a:schemeClr val="bg1"/>
                </a:solidFill>
                <a:latin typeface="Arial Nova Bold"/>
                <a:hlinkClick r:id="rId4">
                  <a:extLst>
                    <a:ext uri="{A12FA001-AC4F-418D-AE19-62706E023703}">
                      <ahyp:hlinkClr xmlns:ahyp="http://schemas.microsoft.com/office/drawing/2018/hyperlinkcolor" val="tx"/>
                    </a:ext>
                  </a:extLst>
                </a:hlinkClick>
              </a:rPr>
              <a:t>rubens.elias.filho@eliasmatias.com</a:t>
            </a:r>
            <a:endParaRPr lang="pt-BR" sz="5000" dirty="0">
              <a:solidFill>
                <a:schemeClr val="bg1"/>
              </a:solidFill>
              <a:latin typeface="Arial Nova Bold"/>
            </a:endParaRPr>
          </a:p>
          <a:p>
            <a:pPr lvl="0" algn="ctr"/>
            <a:endParaRPr lang="pt-BR" sz="5000" b="1" dirty="0">
              <a:solidFill>
                <a:schemeClr val="bg1"/>
              </a:solidFill>
              <a:latin typeface="Arial Nova Bold"/>
            </a:endParaRPr>
          </a:p>
          <a:p>
            <a:pPr algn="ctr"/>
            <a:r>
              <a:rPr lang="en-US" sz="5000" u="sng" dirty="0">
                <a:solidFill>
                  <a:schemeClr val="bg1"/>
                </a:solidFill>
                <a:latin typeface="Arial Nova Bold"/>
                <a:hlinkClick r:id="rId5">
                  <a:extLst>
                    <a:ext uri="{A12FA001-AC4F-418D-AE19-62706E023703}">
                      <ahyp:hlinkClr xmlns:ahyp="http://schemas.microsoft.com/office/drawing/2018/hyperlinkcolor" val="tx"/>
                    </a:ext>
                  </a:extLst>
                </a:hlinkClick>
              </a:rPr>
              <a:t>http://linkedin.com/in/rubens-carmo-elias-filho-06595b47</a:t>
            </a:r>
            <a:endParaRPr lang="en-US" sz="5000" dirty="0">
              <a:solidFill>
                <a:schemeClr val="bg1"/>
              </a:solidFill>
              <a:latin typeface="Arial Nova Bold"/>
            </a:endParaRPr>
          </a:p>
          <a:p>
            <a:pPr lvl="0" algn="ctr"/>
            <a:endParaRPr lang="en-US" sz="2200" dirty="0">
              <a:solidFill>
                <a:schemeClr val="bg1"/>
              </a:solidFill>
            </a:endParaRPr>
          </a:p>
          <a:p>
            <a:pPr algn="ctr">
              <a:lnSpc>
                <a:spcPts val="6719"/>
              </a:lnSpc>
            </a:pPr>
            <a:endParaRPr lang="pt-BR" sz="2500" u="sng" dirty="0">
              <a:solidFill>
                <a:schemeClr val="bg1"/>
              </a:solidFill>
              <a:latin typeface="Arial Nova Bold"/>
            </a:endParaRPr>
          </a:p>
          <a:p>
            <a:pPr algn="ctr">
              <a:lnSpc>
                <a:spcPts val="6719"/>
              </a:lnSpc>
            </a:pPr>
            <a:endParaRPr lang="pt-BR" u="sng" dirty="0">
              <a:solidFill>
                <a:schemeClr val="bg1"/>
              </a:solidFill>
            </a:endParaRPr>
          </a:p>
          <a:p>
            <a:pPr>
              <a:lnSpc>
                <a:spcPts val="6719"/>
              </a:lnSpc>
            </a:pPr>
            <a:endParaRPr lang="pt-BR" u="sng" dirty="0">
              <a:solidFill>
                <a:schemeClr val="bg1"/>
              </a:solidFill>
            </a:endParaRPr>
          </a:p>
          <a:p>
            <a:pPr>
              <a:lnSpc>
                <a:spcPts val="6719"/>
              </a:lnSpc>
            </a:pPr>
            <a:endParaRPr lang="pt-BR" u="sng" dirty="0">
              <a:solidFill>
                <a:schemeClr val="bg1"/>
              </a:solidFill>
            </a:endParaRPr>
          </a:p>
          <a:p>
            <a:pPr>
              <a:lnSpc>
                <a:spcPts val="6719"/>
              </a:lnSpc>
            </a:pPr>
            <a:endParaRPr lang="pt-BR" sz="5599" b="1" dirty="0">
              <a:solidFill>
                <a:schemeClr val="bg1"/>
              </a:solidFill>
              <a:latin typeface="Arial Nova Bold"/>
              <a:ea typeface="Arial Nova Bold"/>
              <a:cs typeface="Arial Nova Bold"/>
              <a:sym typeface="Arial Nova Bold"/>
            </a:endParaRPr>
          </a:p>
          <a:p>
            <a:pPr>
              <a:lnSpc>
                <a:spcPts val="6719"/>
              </a:lnSpc>
            </a:pPr>
            <a:endParaRPr lang="en-US" sz="5599" b="1" dirty="0">
              <a:solidFill>
                <a:schemeClr val="bg1"/>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p:txBody>
      </p:sp>
    </p:spTree>
    <p:extLst>
      <p:ext uri="{BB962C8B-B14F-4D97-AF65-F5344CB8AC3E}">
        <p14:creationId xmlns:p14="http://schemas.microsoft.com/office/powerpoint/2010/main" val="3556789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p:cNvSpPr/>
          <p:nvPr/>
        </p:nvSpPr>
        <p:spPr>
          <a:xfrm>
            <a:off x="-3200400" y="930738"/>
            <a:ext cx="18440400" cy="90895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p:cNvGrpSpPr/>
          <p:nvPr/>
        </p:nvGrpSpPr>
        <p:grpSpPr>
          <a:xfrm rot="5400000">
            <a:off x="-1947529" y="1947529"/>
            <a:ext cx="4238545" cy="343487"/>
            <a:chOff x="0" y="0"/>
            <a:chExt cx="1116325" cy="90466"/>
          </a:xfrm>
        </p:grpSpPr>
        <p:sp>
          <p:nvSpPr>
            <p:cNvPr id="6" name="Freeform 6"/>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601417"/>
            <a:ext cx="15633406" cy="7633885"/>
          </a:xfrm>
          <a:prstGeom prst="rect">
            <a:avLst/>
          </a:prstGeom>
        </p:spPr>
        <p:txBody>
          <a:bodyPr wrap="square" lIns="0" tIns="0" rIns="0" bIns="0" rtlCol="0" anchor="t">
            <a:spAutoFit/>
          </a:bodyPr>
          <a:lstStyle/>
          <a:p>
            <a:pPr algn="l">
              <a:lnSpc>
                <a:spcPts val="6719"/>
              </a:lnSpc>
            </a:pPr>
            <a:r>
              <a:rPr lang="en-US" sz="5599" b="1" dirty="0" err="1">
                <a:solidFill>
                  <a:srgbClr val="FFFFFF"/>
                </a:solidFill>
                <a:latin typeface="Arial Nova Bold"/>
                <a:ea typeface="Arial Nova Bold"/>
                <a:cs typeface="Arial Nova Bold"/>
                <a:sym typeface="Arial Nova Bold"/>
              </a:rPr>
              <a:t>Contexto</a:t>
            </a:r>
            <a:r>
              <a:rPr lang="en-US" sz="5599" b="1" dirty="0">
                <a:solidFill>
                  <a:srgbClr val="FFFFFF"/>
                </a:solidFill>
                <a:latin typeface="Arial Nova Bold"/>
                <a:ea typeface="Arial Nova Bold"/>
                <a:cs typeface="Arial Nova Bold"/>
                <a:sym typeface="Arial Nova Bold"/>
              </a:rPr>
              <a:t> das </a:t>
            </a:r>
            <a:r>
              <a:rPr lang="en-US" sz="5599" b="1" dirty="0" err="1">
                <a:solidFill>
                  <a:srgbClr val="FFFFFF"/>
                </a:solidFill>
                <a:latin typeface="Arial Nova Bold"/>
                <a:ea typeface="Arial Nova Bold"/>
                <a:cs typeface="Arial Nova Bold"/>
                <a:sym typeface="Arial Nova Bold"/>
              </a:rPr>
              <a:t>garantias</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imobiliárias</a:t>
            </a:r>
            <a:endParaRPr lang="en-US" sz="5599" b="1" dirty="0">
              <a:solidFill>
                <a:srgbClr val="FFFFFF"/>
              </a:solidFill>
              <a:latin typeface="Arial Nova Bold"/>
              <a:ea typeface="Arial Nova Bold"/>
              <a:cs typeface="Arial Nova Bold"/>
              <a:sym typeface="Arial Nova Bold"/>
            </a:endParaRPr>
          </a:p>
          <a:p>
            <a:pPr marL="685800" indent="-685800" algn="l">
              <a:lnSpc>
                <a:spcPts val="6719"/>
              </a:lnSpc>
              <a:buFontTx/>
              <a:buChar char="-"/>
            </a:pPr>
            <a:endParaRPr lang="en-US" sz="4000" b="1" dirty="0">
              <a:solidFill>
                <a:srgbClr val="FFFFFF"/>
              </a:solidFill>
              <a:latin typeface="Arial Nova Bold"/>
              <a:ea typeface="Arial Nova Bold"/>
              <a:cs typeface="Arial Nova Bold"/>
              <a:sym typeface="Arial Nova Bold"/>
            </a:endParaRPr>
          </a:p>
          <a:p>
            <a:pPr marL="685800" indent="-685800" algn="l">
              <a:lnSpc>
                <a:spcPts val="6719"/>
              </a:lnSpc>
              <a:buFontTx/>
              <a:buChar char="-"/>
            </a:pPr>
            <a:r>
              <a:rPr lang="en-US" sz="4000" b="1" dirty="0" err="1">
                <a:solidFill>
                  <a:srgbClr val="FFFFFF"/>
                </a:solidFill>
                <a:latin typeface="Arial Nova Bold"/>
                <a:ea typeface="Arial Nova Bold"/>
                <a:cs typeface="Arial Nova Bold"/>
                <a:sym typeface="Arial Nova Bold"/>
              </a:rPr>
              <a:t>Desgate</a:t>
            </a:r>
            <a:r>
              <a:rPr lang="en-US" sz="4000" b="1" dirty="0">
                <a:solidFill>
                  <a:srgbClr val="FFFFFF"/>
                </a:solidFill>
                <a:latin typeface="Arial Nova Bold"/>
                <a:ea typeface="Arial Nova Bold"/>
                <a:cs typeface="Arial Nova Bold"/>
                <a:sym typeface="Arial Nova Bold"/>
              </a:rPr>
              <a:t> da </a:t>
            </a:r>
            <a:r>
              <a:rPr lang="en-US" sz="4000" b="1" dirty="0" err="1">
                <a:solidFill>
                  <a:srgbClr val="FFFFFF"/>
                </a:solidFill>
                <a:latin typeface="Arial Nova Bold"/>
                <a:ea typeface="Arial Nova Bold"/>
                <a:cs typeface="Arial Nova Bold"/>
                <a:sym typeface="Arial Nova Bold"/>
              </a:rPr>
              <a:t>hipoteca</a:t>
            </a:r>
            <a:r>
              <a:rPr lang="en-US" sz="4000" b="1" dirty="0">
                <a:solidFill>
                  <a:srgbClr val="FFFFFF"/>
                </a:solidFill>
                <a:latin typeface="Arial Nova Bold"/>
                <a:ea typeface="Arial Nova Bold"/>
                <a:cs typeface="Arial Nova Bold"/>
                <a:sym typeface="Arial Nova Bold"/>
              </a:rPr>
              <a:t> – Dec. 70/66 – Lei 5741/71;</a:t>
            </a:r>
          </a:p>
          <a:p>
            <a:pPr marL="685800" indent="-685800" algn="l">
              <a:lnSpc>
                <a:spcPts val="6719"/>
              </a:lnSpc>
              <a:buFontTx/>
              <a:buChar char="-"/>
            </a:pPr>
            <a:r>
              <a:rPr lang="en-US" sz="4000" b="1" dirty="0" err="1">
                <a:solidFill>
                  <a:srgbClr val="FFFFFF"/>
                </a:solidFill>
                <a:latin typeface="Arial Nova Bold"/>
                <a:ea typeface="Arial Nova Bold"/>
                <a:cs typeface="Arial Nova Bold"/>
                <a:sym typeface="Arial Nova Bold"/>
              </a:rPr>
              <a:t>Alienação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fiduciária</a:t>
            </a:r>
            <a:r>
              <a:rPr lang="en-US" sz="4000" b="1" dirty="0">
                <a:solidFill>
                  <a:srgbClr val="FFFFFF"/>
                </a:solidFill>
                <a:latin typeface="Arial Nova Bold"/>
                <a:ea typeface="Arial Nova Bold"/>
                <a:cs typeface="Arial Nova Bold"/>
                <a:sym typeface="Arial Nova Bold"/>
              </a:rPr>
              <a:t> de </a:t>
            </a:r>
            <a:r>
              <a:rPr lang="en-US" sz="4000" b="1" dirty="0" err="1">
                <a:solidFill>
                  <a:srgbClr val="FFFFFF"/>
                </a:solidFill>
                <a:latin typeface="Arial Nova Bold"/>
                <a:ea typeface="Arial Nova Bold"/>
                <a:cs typeface="Arial Nova Bold"/>
                <a:sym typeface="Arial Nova Bold"/>
              </a:rPr>
              <a:t>bem</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imóveis</a:t>
            </a:r>
            <a:r>
              <a:rPr lang="en-US" sz="4000" b="1" dirty="0">
                <a:solidFill>
                  <a:srgbClr val="FFFFFF"/>
                </a:solidFill>
                <a:latin typeface="Arial Nova Bold"/>
                <a:ea typeface="Arial Nova Bold"/>
                <a:cs typeface="Arial Nova Bold"/>
                <a:sym typeface="Arial Nova Bold"/>
              </a:rPr>
              <a:t> e </a:t>
            </a:r>
            <a:r>
              <a:rPr lang="en-US" sz="4000" b="1" dirty="0" err="1">
                <a:solidFill>
                  <a:srgbClr val="FFFFFF"/>
                </a:solidFill>
                <a:latin typeface="Arial Nova Bold"/>
                <a:ea typeface="Arial Nova Bold"/>
                <a:cs typeface="Arial Nova Bold"/>
                <a:sym typeface="Arial Nova Bold"/>
              </a:rPr>
              <a:t>suas</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atualizações</a:t>
            </a:r>
            <a:r>
              <a:rPr lang="en-US" sz="4000" b="1" dirty="0">
                <a:solidFill>
                  <a:srgbClr val="FFFFFF"/>
                </a:solidFill>
                <a:latin typeface="Arial Nova Bold"/>
                <a:ea typeface="Arial Nova Bold"/>
                <a:cs typeface="Arial Nova Bold"/>
                <a:sym typeface="Arial Nova Bold"/>
              </a:rPr>
              <a:t>;</a:t>
            </a:r>
          </a:p>
          <a:p>
            <a:pPr marL="685800" indent="-685800" algn="l">
              <a:lnSpc>
                <a:spcPts val="6719"/>
              </a:lnSpc>
              <a:buFontTx/>
              <a:buChar char="-"/>
            </a:pPr>
            <a:r>
              <a:rPr lang="en-US" sz="4000" b="1" dirty="0" err="1">
                <a:solidFill>
                  <a:srgbClr val="FFFFFF"/>
                </a:solidFill>
                <a:latin typeface="Arial Nova Bold"/>
                <a:ea typeface="Arial Nova Bold"/>
                <a:cs typeface="Arial Nova Bold"/>
                <a:sym typeface="Arial Nova Bold"/>
              </a:rPr>
              <a:t>Relevância</a:t>
            </a:r>
            <a:r>
              <a:rPr lang="en-US" sz="4000" b="1" dirty="0">
                <a:solidFill>
                  <a:srgbClr val="FFFFFF"/>
                </a:solidFill>
                <a:latin typeface="Arial Nova Bold"/>
                <a:ea typeface="Arial Nova Bold"/>
                <a:cs typeface="Arial Nova Bold"/>
                <a:sym typeface="Arial Nova Bold"/>
              </a:rPr>
              <a:t> do </a:t>
            </a:r>
            <a:r>
              <a:rPr lang="en-US" sz="4000" b="1" dirty="0" err="1">
                <a:solidFill>
                  <a:srgbClr val="FFFFFF"/>
                </a:solidFill>
                <a:latin typeface="Arial Nova Bold"/>
                <a:ea typeface="Arial Nova Bold"/>
                <a:cs typeface="Arial Nova Bold"/>
                <a:sym typeface="Arial Nova Bold"/>
              </a:rPr>
              <a:t>artigo</a:t>
            </a:r>
            <a:r>
              <a:rPr lang="en-US" sz="4000" b="1" dirty="0">
                <a:solidFill>
                  <a:srgbClr val="FFFFFF"/>
                </a:solidFill>
                <a:latin typeface="Arial Nova Bold"/>
                <a:ea typeface="Arial Nova Bold"/>
                <a:cs typeface="Arial Nova Bold"/>
                <a:sym typeface="Arial Nova Bold"/>
              </a:rPr>
              <a:t> 51, Lei 10.931/2004;</a:t>
            </a:r>
          </a:p>
          <a:p>
            <a:pPr marL="685800" indent="-685800" algn="l">
              <a:lnSpc>
                <a:spcPts val="6719"/>
              </a:lnSpc>
              <a:buFontTx/>
              <a:buChar char="-"/>
            </a:pPr>
            <a:r>
              <a:rPr lang="en-US" sz="4000" b="1" dirty="0">
                <a:solidFill>
                  <a:srgbClr val="FFFFFF"/>
                </a:solidFill>
                <a:latin typeface="Arial Nova Bold"/>
                <a:ea typeface="Arial Nova Bold"/>
                <a:cs typeface="Arial Nova Bold"/>
                <a:sym typeface="Arial Nova Bold"/>
              </a:rPr>
              <a:t>Marco Legal das </a:t>
            </a:r>
            <a:r>
              <a:rPr lang="en-US" sz="4000" b="1" dirty="0" err="1">
                <a:solidFill>
                  <a:srgbClr val="FFFFFF"/>
                </a:solidFill>
                <a:latin typeface="Arial Nova Bold"/>
                <a:ea typeface="Arial Nova Bold"/>
                <a:cs typeface="Arial Nova Bold"/>
                <a:sym typeface="Arial Nova Bold"/>
              </a:rPr>
              <a:t>garantias</a:t>
            </a:r>
            <a:endParaRPr lang="en-US" sz="4000" b="1" dirty="0">
              <a:solidFill>
                <a:srgbClr val="FFFFFF"/>
              </a:solidFill>
              <a:latin typeface="Arial Nova Bold"/>
              <a:ea typeface="Arial Nova Bold"/>
              <a:cs typeface="Arial Nova Bold"/>
              <a:sym typeface="Arial Nova Bold"/>
            </a:endParaRPr>
          </a:p>
          <a:p>
            <a:pPr marL="685800" indent="-685800" algn="l">
              <a:lnSpc>
                <a:spcPts val="6719"/>
              </a:lnSpc>
              <a:buFontTx/>
              <a:buChar char="-"/>
            </a:pPr>
            <a:r>
              <a:rPr lang="en-US" sz="4000" b="1" dirty="0">
                <a:solidFill>
                  <a:srgbClr val="FFFFFF"/>
                </a:solidFill>
                <a:latin typeface="Arial Nova Bold"/>
                <a:ea typeface="Arial Nova Bold"/>
                <a:cs typeface="Arial Nova Bold"/>
                <a:sym typeface="Arial Nova Bold"/>
              </a:rPr>
              <a:t>A </a:t>
            </a:r>
            <a:r>
              <a:rPr lang="en-US" sz="4000" b="1" dirty="0" err="1">
                <a:solidFill>
                  <a:srgbClr val="FFFFFF"/>
                </a:solidFill>
                <a:latin typeface="Arial Nova Bold"/>
                <a:ea typeface="Arial Nova Bold"/>
                <a:cs typeface="Arial Nova Bold"/>
                <a:sym typeface="Arial Nova Bold"/>
              </a:rPr>
              <a:t>execução</a:t>
            </a:r>
            <a:r>
              <a:rPr lang="en-US" sz="4000" b="1" dirty="0">
                <a:solidFill>
                  <a:srgbClr val="FFFFFF"/>
                </a:solidFill>
                <a:latin typeface="Arial Nova Bold"/>
                <a:ea typeface="Arial Nova Bold"/>
                <a:cs typeface="Arial Nova Bold"/>
                <a:sym typeface="Arial Nova Bold"/>
              </a:rPr>
              <a:t> extrajudicial da </a:t>
            </a:r>
            <a:r>
              <a:rPr lang="en-US" sz="4000" b="1" dirty="0" err="1">
                <a:solidFill>
                  <a:srgbClr val="FFFFFF"/>
                </a:solidFill>
                <a:latin typeface="Arial Nova Bold"/>
                <a:ea typeface="Arial Nova Bold"/>
                <a:cs typeface="Arial Nova Bold"/>
                <a:sym typeface="Arial Nova Bold"/>
              </a:rPr>
              <a:t>hipoteca</a:t>
            </a:r>
            <a:endParaRPr lang="en-US" sz="4000" b="1" dirty="0">
              <a:solidFill>
                <a:srgbClr val="FFFFFF"/>
              </a:solidFill>
              <a:latin typeface="Arial Nova Bold"/>
              <a:ea typeface="Arial Nova Bold"/>
              <a:cs typeface="Arial Nova Bold"/>
              <a:sym typeface="Arial Nova Bold"/>
            </a:endParaRPr>
          </a:p>
          <a:p>
            <a:pPr marL="685800" indent="-685800" algn="l">
              <a:lnSpc>
                <a:spcPts val="6719"/>
              </a:lnSpc>
              <a:buFontTx/>
              <a:buChar char="-"/>
            </a:pPr>
            <a:r>
              <a:rPr lang="en-US" sz="4000" b="1" dirty="0" err="1">
                <a:solidFill>
                  <a:srgbClr val="FFFFFF"/>
                </a:solidFill>
                <a:latin typeface="Arial Nova Bold"/>
                <a:ea typeface="Arial Nova Bold"/>
                <a:cs typeface="Arial Nova Bold"/>
                <a:sym typeface="Arial Nova Bold"/>
              </a:rPr>
              <a:t>Caução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locatícia</a:t>
            </a:r>
            <a:endParaRPr lang="en-US" sz="4000" b="1" dirty="0">
              <a:solidFill>
                <a:srgbClr val="FFFFFF"/>
              </a:solidFill>
              <a:latin typeface="Arial Nova Bold"/>
              <a:ea typeface="Arial Nova Bold"/>
              <a:cs typeface="Arial Nova Bold"/>
              <a:sym typeface="Arial Nova Bold"/>
            </a:endParaRPr>
          </a:p>
          <a:p>
            <a:pPr marL="685800" indent="-685800" algn="l">
              <a:lnSpc>
                <a:spcPts val="6719"/>
              </a:lnSpc>
              <a:buFontTx/>
              <a:buChar char="-"/>
            </a:pPr>
            <a:r>
              <a:rPr lang="en-US" sz="4000" b="1" dirty="0" err="1">
                <a:solidFill>
                  <a:srgbClr val="FFFFFF"/>
                </a:solidFill>
                <a:latin typeface="Arial Nova Bold"/>
                <a:ea typeface="Arial Nova Bold"/>
                <a:cs typeface="Arial Nova Bold"/>
                <a:sym typeface="Arial Nova Bold"/>
              </a:rPr>
              <a:t>Desafio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sobre</a:t>
            </a:r>
            <a:r>
              <a:rPr lang="en-US" sz="4000" b="1" dirty="0">
                <a:solidFill>
                  <a:srgbClr val="FFFFFF"/>
                </a:solidFill>
                <a:latin typeface="Arial Nova Bold"/>
                <a:ea typeface="Arial Nova Bold"/>
                <a:cs typeface="Arial Nova Bold"/>
                <a:sym typeface="Arial Nova Bold"/>
              </a:rPr>
              <a:t> a </a:t>
            </a:r>
            <a:r>
              <a:rPr lang="en-US" sz="4000" b="1" dirty="0" err="1">
                <a:solidFill>
                  <a:srgbClr val="FFFFFF"/>
                </a:solidFill>
                <a:latin typeface="Arial Nova Bold"/>
                <a:ea typeface="Arial Nova Bold"/>
                <a:cs typeface="Arial Nova Bold"/>
                <a:sym typeface="Arial Nova Bold"/>
              </a:rPr>
              <a:t>escolha</a:t>
            </a:r>
            <a:r>
              <a:rPr lang="en-US" sz="4000" b="1" dirty="0">
                <a:solidFill>
                  <a:srgbClr val="FFFFFF"/>
                </a:solidFill>
                <a:latin typeface="Arial Nova Bold"/>
                <a:ea typeface="Arial Nova Bold"/>
                <a:cs typeface="Arial Nova Bold"/>
                <a:sym typeface="Arial Nova Bold"/>
              </a:rPr>
              <a:t> da </a:t>
            </a:r>
            <a:r>
              <a:rPr lang="en-US" sz="4000" b="1" dirty="0" err="1">
                <a:solidFill>
                  <a:srgbClr val="FFFFFF"/>
                </a:solidFill>
                <a:latin typeface="Arial Nova Bold"/>
                <a:ea typeface="Arial Nova Bold"/>
                <a:cs typeface="Arial Nova Bold"/>
                <a:sym typeface="Arial Nova Bold"/>
              </a:rPr>
              <a:t>melhor</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garantia</a:t>
            </a:r>
            <a:endParaRPr lang="en-US" sz="4000" b="1" dirty="0">
              <a:solidFill>
                <a:srgbClr val="FFFFFF"/>
              </a:solidFill>
              <a:latin typeface="Arial Nova Bold"/>
              <a:ea typeface="Arial Nova Bold"/>
              <a:cs typeface="Arial Nova Bold"/>
              <a:sym typeface="Arial Nova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B2BD28C7-0A45-4E32-75E1-82C616EDC6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B0EE67-D318-BD23-91DA-D15508441B0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DF7D3AE4-F4E5-5513-0988-B080914E6512}"/>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5095697D-7199-136D-FBCE-AB3BF6608EFF}"/>
              </a:ext>
            </a:extLst>
          </p:cNvPr>
          <p:cNvSpPr/>
          <p:nvPr/>
        </p:nvSpPr>
        <p:spPr>
          <a:xfrm>
            <a:off x="-3200400" y="930738"/>
            <a:ext cx="18440400" cy="90895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621E0EEF-4037-84F5-8543-8B3B625CB590}"/>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6E0F0926-0D81-849E-36FB-38F51E156323}"/>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20A42CFA-AFB1-2735-AA72-0C5EC80AEABB}"/>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421ED500-592D-BFA2-5EF5-3AF51DD59114}"/>
              </a:ext>
            </a:extLst>
          </p:cNvPr>
          <p:cNvSpPr txBox="1"/>
          <p:nvPr/>
        </p:nvSpPr>
        <p:spPr>
          <a:xfrm>
            <a:off x="1028700" y="601417"/>
            <a:ext cx="15633406" cy="9451305"/>
          </a:xfrm>
          <a:prstGeom prst="rect">
            <a:avLst/>
          </a:prstGeom>
        </p:spPr>
        <p:txBody>
          <a:bodyPr wrap="square" lIns="0" tIns="0" rIns="0" bIns="0" rtlCol="0" anchor="t">
            <a:spAutoFit/>
          </a:bodyPr>
          <a:lstStyle/>
          <a:p>
            <a:pPr algn="l">
              <a:lnSpc>
                <a:spcPts val="6719"/>
              </a:lnSpc>
            </a:pPr>
            <a:r>
              <a:rPr lang="en-US" sz="5599" b="1" dirty="0" err="1">
                <a:solidFill>
                  <a:srgbClr val="FFFFFF"/>
                </a:solidFill>
                <a:latin typeface="Arial Nova Bold"/>
                <a:ea typeface="Arial Nova Bold"/>
                <a:cs typeface="Arial Nova Bold"/>
                <a:sym typeface="Arial Nova Bold"/>
              </a:rPr>
              <a:t>Desgaste</a:t>
            </a:r>
            <a:r>
              <a:rPr lang="en-US" sz="5599" b="1" dirty="0">
                <a:solidFill>
                  <a:srgbClr val="FFFFFF"/>
                </a:solidFill>
                <a:latin typeface="Arial Nova Bold"/>
                <a:ea typeface="Arial Nova Bold"/>
                <a:cs typeface="Arial Nova Bold"/>
                <a:sym typeface="Arial Nova Bold"/>
              </a:rPr>
              <a:t> da </a:t>
            </a:r>
            <a:r>
              <a:rPr lang="en-US" sz="5599" b="1" dirty="0" err="1">
                <a:solidFill>
                  <a:srgbClr val="FFFFFF"/>
                </a:solidFill>
                <a:latin typeface="Arial Nova Bold"/>
                <a:ea typeface="Arial Nova Bold"/>
                <a:cs typeface="Arial Nova Bold"/>
                <a:sym typeface="Arial Nova Bold"/>
              </a:rPr>
              <a:t>hipoteca</a:t>
            </a:r>
            <a:r>
              <a:rPr lang="en-US" sz="5599" b="1" dirty="0">
                <a:solidFill>
                  <a:srgbClr val="FFFFFF"/>
                </a:solidFill>
                <a:latin typeface="Arial Nova Bold"/>
                <a:ea typeface="Arial Nova Bold"/>
                <a:cs typeface="Arial Nova Bold"/>
                <a:sym typeface="Arial Nova Bold"/>
              </a:rPr>
              <a:t> no SFH</a:t>
            </a:r>
          </a:p>
          <a:p>
            <a:pPr marL="685800" indent="-685800" algn="just">
              <a:lnSpc>
                <a:spcPts val="6719"/>
              </a:lnSpc>
              <a:buFontTx/>
              <a:buChar char="-"/>
            </a:pPr>
            <a:r>
              <a:rPr lang="en-US" sz="3000" b="1" dirty="0">
                <a:solidFill>
                  <a:srgbClr val="FFFFFF"/>
                </a:solidFill>
                <a:latin typeface="Arial Nova Bold"/>
                <a:ea typeface="Arial Nova Bold"/>
                <a:cs typeface="Arial Nova Bold"/>
                <a:sym typeface="Arial Nova Bold"/>
              </a:rPr>
              <a:t>Dec. 70/66 – Lei 5.741/71;</a:t>
            </a: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Programas</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habitacionais</a:t>
            </a:r>
            <a:r>
              <a:rPr lang="en-US" sz="3000" b="1" dirty="0">
                <a:solidFill>
                  <a:srgbClr val="FFFFFF"/>
                </a:solidFill>
                <a:latin typeface="Arial Nova Bold"/>
                <a:ea typeface="Arial Nova Bold"/>
                <a:cs typeface="Arial Nova Bold"/>
                <a:sym typeface="Arial Nova Bold"/>
              </a:rPr>
              <a:t>/</a:t>
            </a:r>
            <a:r>
              <a:rPr lang="en-US" sz="3000" b="1" dirty="0" err="1">
                <a:solidFill>
                  <a:srgbClr val="FFFFFF"/>
                </a:solidFill>
                <a:latin typeface="Arial Nova Bold"/>
                <a:ea typeface="Arial Nova Bold"/>
                <a:cs typeface="Arial Nova Bold"/>
                <a:sym typeface="Arial Nova Bold"/>
              </a:rPr>
              <a:t>inflação</a:t>
            </a:r>
            <a:endParaRPr lang="en-US" sz="3000" b="1" dirty="0">
              <a:solidFill>
                <a:srgbClr val="FFFFFF"/>
              </a:solidFill>
              <a:latin typeface="Arial Nova Bold"/>
              <a:ea typeface="Arial Nova Bold"/>
              <a:cs typeface="Arial Nova Bold"/>
              <a:sym typeface="Arial Nova Bold"/>
            </a:endParaRP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Descompasso</a:t>
            </a:r>
            <a:r>
              <a:rPr lang="en-US" sz="3000" b="1" dirty="0">
                <a:solidFill>
                  <a:srgbClr val="FFFFFF"/>
                </a:solidFill>
                <a:latin typeface="Arial Nova Bold"/>
                <a:ea typeface="Arial Nova Bold"/>
                <a:cs typeface="Arial Nova Bold"/>
                <a:sym typeface="Arial Nova Bold"/>
              </a:rPr>
              <a:t> da </a:t>
            </a:r>
            <a:r>
              <a:rPr lang="en-US" sz="3000" b="1" dirty="0" err="1">
                <a:solidFill>
                  <a:srgbClr val="FFFFFF"/>
                </a:solidFill>
                <a:latin typeface="Arial Nova Bold"/>
                <a:ea typeface="Arial Nova Bold"/>
                <a:cs typeface="Arial Nova Bold"/>
                <a:sym typeface="Arial Nova Bold"/>
              </a:rPr>
              <a:t>prestação</a:t>
            </a:r>
            <a:r>
              <a:rPr lang="en-US" sz="3000" b="1" dirty="0">
                <a:solidFill>
                  <a:srgbClr val="FFFFFF"/>
                </a:solidFill>
                <a:latin typeface="Arial Nova Bold"/>
                <a:ea typeface="Arial Nova Bold"/>
                <a:cs typeface="Arial Nova Bold"/>
                <a:sym typeface="Arial Nova Bold"/>
              </a:rPr>
              <a:t> e </a:t>
            </a:r>
            <a:r>
              <a:rPr lang="en-US" sz="3000" b="1" dirty="0" err="1">
                <a:solidFill>
                  <a:srgbClr val="FFFFFF"/>
                </a:solidFill>
                <a:latin typeface="Arial Nova Bold"/>
                <a:ea typeface="Arial Nova Bold"/>
                <a:cs typeface="Arial Nova Bold"/>
                <a:sym typeface="Arial Nova Bold"/>
              </a:rPr>
              <a:t>saldo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devedor</a:t>
            </a:r>
            <a:endParaRPr lang="en-US" sz="3000" b="1" dirty="0">
              <a:solidFill>
                <a:srgbClr val="FFFFFF"/>
              </a:solidFill>
              <a:latin typeface="Arial Nova Bold"/>
              <a:ea typeface="Arial Nova Bold"/>
              <a:cs typeface="Arial Nova Bold"/>
              <a:sym typeface="Arial Nova Bold"/>
            </a:endParaRPr>
          </a:p>
          <a:p>
            <a:pPr marL="685800" indent="-685800" algn="just">
              <a:lnSpc>
                <a:spcPts val="6719"/>
              </a:lnSpc>
              <a:buFontTx/>
              <a:buChar char="-"/>
            </a:pPr>
            <a:r>
              <a:rPr lang="en-US" sz="3000" b="1" dirty="0">
                <a:solidFill>
                  <a:srgbClr val="FFFFFF"/>
                </a:solidFill>
                <a:latin typeface="Arial Nova Bold"/>
                <a:ea typeface="Arial Nova Bold"/>
                <a:cs typeface="Arial Nova Bold"/>
                <a:sym typeface="Arial Nova Bold"/>
              </a:rPr>
              <a:t>Art. 5o, </a:t>
            </a:r>
            <a:r>
              <a:rPr lang="en-US" sz="3000" b="1" dirty="0" err="1">
                <a:solidFill>
                  <a:srgbClr val="FFFFFF"/>
                </a:solidFill>
                <a:latin typeface="Arial Nova Bold"/>
                <a:ea typeface="Arial Nova Bold"/>
                <a:cs typeface="Arial Nova Bold"/>
                <a:sym typeface="Arial Nova Bold"/>
              </a:rPr>
              <a:t>inciso</a:t>
            </a:r>
            <a:r>
              <a:rPr lang="en-US" sz="3000" b="1" dirty="0">
                <a:solidFill>
                  <a:srgbClr val="FFFFFF"/>
                </a:solidFill>
                <a:latin typeface="Arial Nova Bold"/>
                <a:ea typeface="Arial Nova Bold"/>
                <a:cs typeface="Arial Nova Bold"/>
                <a:sym typeface="Arial Nova Bold"/>
              </a:rPr>
              <a:t> LIV, da CF: “</a:t>
            </a:r>
            <a:r>
              <a:rPr lang="pt-BR" sz="3000" dirty="0">
                <a:solidFill>
                  <a:schemeClr val="bg1"/>
                </a:solidFill>
                <a:latin typeface="Arial Nova Bold"/>
              </a:rPr>
              <a:t>ninguém será privado da liberdade ou de seus bens sem o devido processo legal”;</a:t>
            </a:r>
            <a:endParaRPr lang="en-US" sz="3000" b="1" dirty="0">
              <a:solidFill>
                <a:schemeClr val="bg1"/>
              </a:solidFill>
              <a:latin typeface="Arial Nova Bold"/>
              <a:ea typeface="Arial Nova Bold"/>
              <a:cs typeface="Arial Nova Bold"/>
              <a:sym typeface="Arial Nova Bold"/>
            </a:endParaRP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Alegações</a:t>
            </a:r>
            <a:r>
              <a:rPr lang="en-US" sz="3000" b="1" dirty="0">
                <a:solidFill>
                  <a:srgbClr val="FFFFFF"/>
                </a:solidFill>
                <a:latin typeface="Arial Nova Bold"/>
                <a:ea typeface="Arial Nova Bold"/>
                <a:cs typeface="Arial Nova Bold"/>
                <a:sym typeface="Arial Nova Bold"/>
              </a:rPr>
              <a:t> de </a:t>
            </a:r>
            <a:r>
              <a:rPr lang="en-US" sz="3000" b="1" dirty="0" err="1">
                <a:solidFill>
                  <a:srgbClr val="FFFFFF"/>
                </a:solidFill>
                <a:latin typeface="Arial Nova Bold"/>
                <a:ea typeface="Arial Nova Bold"/>
                <a:cs typeface="Arial Nova Bold"/>
                <a:sym typeface="Arial Nova Bold"/>
              </a:rPr>
              <a:t>inconstitucionalidade</a:t>
            </a:r>
            <a:r>
              <a:rPr lang="en-US" sz="3000" b="1" dirty="0">
                <a:solidFill>
                  <a:srgbClr val="FFFFFF"/>
                </a:solidFill>
                <a:latin typeface="Arial Nova Bold"/>
                <a:ea typeface="Arial Nova Bold"/>
                <a:cs typeface="Arial Nova Bold"/>
                <a:sym typeface="Arial Nova Bold"/>
              </a:rPr>
              <a:t> da </a:t>
            </a:r>
            <a:r>
              <a:rPr lang="en-US" sz="3000" b="1" dirty="0" err="1">
                <a:solidFill>
                  <a:srgbClr val="FFFFFF"/>
                </a:solidFill>
                <a:latin typeface="Arial Nova Bold"/>
                <a:ea typeface="Arial Nova Bold"/>
                <a:cs typeface="Arial Nova Bold"/>
                <a:sym typeface="Arial Nova Bold"/>
              </a:rPr>
              <a:t>execução</a:t>
            </a:r>
            <a:r>
              <a:rPr lang="en-US" sz="3000" b="1" dirty="0">
                <a:solidFill>
                  <a:srgbClr val="FFFFFF"/>
                </a:solidFill>
                <a:latin typeface="Arial Nova Bold"/>
                <a:ea typeface="Arial Nova Bold"/>
                <a:cs typeface="Arial Nova Bold"/>
                <a:sym typeface="Arial Nova Bold"/>
              </a:rPr>
              <a:t> extrajudicial</a:t>
            </a: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Ações</a:t>
            </a:r>
            <a:r>
              <a:rPr lang="en-US" sz="3000" b="1" dirty="0">
                <a:solidFill>
                  <a:srgbClr val="FFFFFF"/>
                </a:solidFill>
                <a:latin typeface="Arial Nova Bold"/>
                <a:ea typeface="Arial Nova Bold"/>
                <a:cs typeface="Arial Nova Bold"/>
                <a:sym typeface="Arial Nova Bold"/>
              </a:rPr>
              <a:t> em </a:t>
            </a:r>
            <a:r>
              <a:rPr lang="en-US" sz="3000" b="1" dirty="0" err="1">
                <a:solidFill>
                  <a:srgbClr val="FFFFFF"/>
                </a:solidFill>
                <a:latin typeface="Arial Nova Bold"/>
                <a:ea typeface="Arial Nova Bold"/>
                <a:cs typeface="Arial Nova Bold"/>
                <a:sym typeface="Arial Nova Bold"/>
              </a:rPr>
              <a:t>litisconsórcio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ativo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multitudinário</a:t>
            </a:r>
            <a:r>
              <a:rPr lang="en-US" sz="3000" b="1" dirty="0">
                <a:solidFill>
                  <a:srgbClr val="FFFFFF"/>
                </a:solidFill>
                <a:latin typeface="Arial Nova Bold"/>
                <a:ea typeface="Arial Nova Bold"/>
                <a:cs typeface="Arial Nova Bold"/>
                <a:sym typeface="Arial Nova Bold"/>
              </a:rPr>
              <a:t> com </a:t>
            </a:r>
            <a:r>
              <a:rPr lang="en-US" sz="3000" b="1" dirty="0" err="1">
                <a:solidFill>
                  <a:srgbClr val="FFFFFF"/>
                </a:solidFill>
                <a:latin typeface="Arial Nova Bold"/>
                <a:ea typeface="Arial Nova Bold"/>
                <a:cs typeface="Arial Nova Bold"/>
                <a:sym typeface="Arial Nova Bold"/>
              </a:rPr>
              <a:t>liminares</a:t>
            </a:r>
            <a:r>
              <a:rPr lang="en-US" sz="3000" b="1" dirty="0">
                <a:solidFill>
                  <a:srgbClr val="FFFFFF"/>
                </a:solidFill>
                <a:latin typeface="Arial Nova Bold"/>
                <a:ea typeface="Arial Nova Bold"/>
                <a:cs typeface="Arial Nova Bold"/>
                <a:sym typeface="Arial Nova Bold"/>
              </a:rPr>
              <a:t> de </a:t>
            </a:r>
            <a:r>
              <a:rPr lang="en-US" sz="3000" b="1" dirty="0" err="1">
                <a:solidFill>
                  <a:srgbClr val="FFFFFF"/>
                </a:solidFill>
                <a:latin typeface="Arial Nova Bold"/>
                <a:ea typeface="Arial Nova Bold"/>
                <a:cs typeface="Arial Nova Bold"/>
                <a:sym typeface="Arial Nova Bold"/>
              </a:rPr>
              <a:t>suspensão</a:t>
            </a:r>
            <a:r>
              <a:rPr lang="en-US" sz="3000" b="1" dirty="0">
                <a:solidFill>
                  <a:srgbClr val="FFFFFF"/>
                </a:solidFill>
                <a:latin typeface="Arial Nova Bold"/>
                <a:ea typeface="Arial Nova Bold"/>
                <a:cs typeface="Arial Nova Bold"/>
                <a:sym typeface="Arial Nova Bold"/>
              </a:rPr>
              <a:t> das </a:t>
            </a:r>
            <a:r>
              <a:rPr lang="en-US" sz="3000" b="1" dirty="0" err="1">
                <a:solidFill>
                  <a:srgbClr val="FFFFFF"/>
                </a:solidFill>
                <a:latin typeface="Arial Nova Bold"/>
                <a:ea typeface="Arial Nova Bold"/>
                <a:cs typeface="Arial Nova Bold"/>
                <a:sym typeface="Arial Nova Bold"/>
              </a:rPr>
              <a:t>execuções</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não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havia</a:t>
            </a:r>
            <a:r>
              <a:rPr lang="en-US" sz="3000" b="1" dirty="0">
                <a:solidFill>
                  <a:srgbClr val="FFFFFF"/>
                </a:solidFill>
                <a:latin typeface="Arial Nova Bold"/>
                <a:ea typeface="Arial Nova Bold"/>
                <a:cs typeface="Arial Nova Bold"/>
                <a:sym typeface="Arial Nova Bold"/>
              </a:rPr>
              <a:t> a lei do </a:t>
            </a:r>
            <a:r>
              <a:rPr lang="en-US" sz="3000" b="1" dirty="0" err="1">
                <a:solidFill>
                  <a:srgbClr val="FFFFFF"/>
                </a:solidFill>
                <a:latin typeface="Arial Nova Bold"/>
                <a:ea typeface="Arial Nova Bold"/>
                <a:cs typeface="Arial Nova Bold"/>
                <a:sym typeface="Arial Nova Bold"/>
              </a:rPr>
              <a:t>incontroverso</a:t>
            </a:r>
            <a:r>
              <a:rPr lang="en-US" sz="3000" b="1" dirty="0">
                <a:solidFill>
                  <a:srgbClr val="FFFFFF"/>
                </a:solidFill>
                <a:latin typeface="Arial Nova Bold"/>
                <a:ea typeface="Arial Nova Bold"/>
                <a:cs typeface="Arial Nova Bold"/>
                <a:sym typeface="Arial Nova Bold"/>
              </a:rPr>
              <a:t>!)</a:t>
            </a:r>
          </a:p>
          <a:p>
            <a:pPr marL="685800" indent="-685800" algn="just">
              <a:lnSpc>
                <a:spcPts val="6719"/>
              </a:lnSpc>
              <a:buFontTx/>
              <a:buChar char="-"/>
            </a:pPr>
            <a:r>
              <a:rPr lang="en-US" sz="3000" b="1" dirty="0">
                <a:solidFill>
                  <a:srgbClr val="FFFFFF"/>
                </a:solidFill>
                <a:latin typeface="Arial Nova Bold"/>
                <a:ea typeface="Arial Nova Bold"/>
                <a:cs typeface="Arial Nova Bold"/>
                <a:sym typeface="Arial Nova Bold"/>
              </a:rPr>
              <a:t>Falta de </a:t>
            </a:r>
            <a:r>
              <a:rPr lang="en-US" sz="3000" b="1" dirty="0" err="1">
                <a:solidFill>
                  <a:srgbClr val="FFFFFF"/>
                </a:solidFill>
                <a:latin typeface="Arial Nova Bold"/>
                <a:ea typeface="Arial Nova Bold"/>
                <a:cs typeface="Arial Nova Bold"/>
                <a:sym typeface="Arial Nova Bold"/>
              </a:rPr>
              <a:t>liquidez</a:t>
            </a:r>
            <a:r>
              <a:rPr lang="en-US" sz="3000" b="1" dirty="0">
                <a:solidFill>
                  <a:srgbClr val="FFFFFF"/>
                </a:solidFill>
                <a:latin typeface="Arial Nova Bold"/>
                <a:ea typeface="Arial Nova Bold"/>
                <a:cs typeface="Arial Nova Bold"/>
                <a:sym typeface="Arial Nova Bold"/>
              </a:rPr>
              <a:t> e de </a:t>
            </a:r>
            <a:r>
              <a:rPr lang="en-US" sz="3000" b="1" i="1" dirty="0">
                <a:solidFill>
                  <a:srgbClr val="FFFFFF"/>
                </a:solidFill>
                <a:latin typeface="Arial Nova Bold"/>
                <a:ea typeface="Arial Nova Bold"/>
                <a:cs typeface="Arial Nova Bold"/>
                <a:sym typeface="Arial Nova Bold"/>
              </a:rPr>
              <a:t>funding</a:t>
            </a:r>
            <a:r>
              <a:rPr lang="en-US" sz="3000" b="1" dirty="0">
                <a:solidFill>
                  <a:srgbClr val="FFFFFF"/>
                </a:solidFill>
                <a:latin typeface="Arial Nova Bold"/>
                <a:ea typeface="Arial Nova Bold"/>
                <a:cs typeface="Arial Nova Bold"/>
                <a:sym typeface="Arial Nova Bold"/>
              </a:rPr>
              <a:t> para o mercado</a:t>
            </a:r>
          </a:p>
          <a:p>
            <a:pPr marL="685800" indent="-685800" algn="l">
              <a:lnSpc>
                <a:spcPts val="6719"/>
              </a:lnSpc>
              <a:buFontTx/>
              <a:buChar char="-"/>
            </a:pPr>
            <a:endParaRPr lang="en-US" sz="5599" b="1" dirty="0">
              <a:solidFill>
                <a:srgbClr val="FFFFFF"/>
              </a:solidFill>
              <a:latin typeface="Arial Nova Bold"/>
              <a:ea typeface="Arial Nova Bold"/>
              <a:cs typeface="Arial Nova Bold"/>
              <a:sym typeface="Arial Nova Bold"/>
            </a:endParaRPr>
          </a:p>
        </p:txBody>
      </p:sp>
    </p:spTree>
    <p:extLst>
      <p:ext uri="{BB962C8B-B14F-4D97-AF65-F5344CB8AC3E}">
        <p14:creationId xmlns:p14="http://schemas.microsoft.com/office/powerpoint/2010/main" val="41824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F5C172F8-6317-D0CA-B10F-CAD519D5FC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30DEA79-C8CF-28A6-A592-83CCC7BA16E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B4A845C6-425C-CC3A-4AE7-960D06107F34}"/>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12C4CAB2-CF9F-A760-0A9B-7D9A84CE051B}"/>
              </a:ext>
            </a:extLst>
          </p:cNvPr>
          <p:cNvSpPr/>
          <p:nvPr/>
        </p:nvSpPr>
        <p:spPr>
          <a:xfrm>
            <a:off x="-3200400" y="930738"/>
            <a:ext cx="18440400" cy="90895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738C4CF8-095A-42D7-B48E-426CF64F3D9F}"/>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9FE62FB2-DD05-1A1E-E924-ABB464290C48}"/>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7ADE74BD-1DA6-B44A-4722-21E097C2B586}"/>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CC6C4980-8268-2924-748B-A08FB21DE4EE}"/>
              </a:ext>
            </a:extLst>
          </p:cNvPr>
          <p:cNvSpPr txBox="1"/>
          <p:nvPr/>
        </p:nvSpPr>
        <p:spPr>
          <a:xfrm>
            <a:off x="1028700" y="601417"/>
            <a:ext cx="15633406" cy="8592096"/>
          </a:xfrm>
          <a:prstGeom prst="rect">
            <a:avLst/>
          </a:prstGeom>
        </p:spPr>
        <p:txBody>
          <a:bodyPr wrap="square" lIns="0" tIns="0" rIns="0" bIns="0" rtlCol="0" anchor="t">
            <a:spAutoFit/>
          </a:bodyPr>
          <a:lstStyle/>
          <a:p>
            <a:pPr algn="l">
              <a:lnSpc>
                <a:spcPts val="6719"/>
              </a:lnSpc>
            </a:pPr>
            <a:r>
              <a:rPr lang="en-US" sz="5599" b="1" dirty="0">
                <a:solidFill>
                  <a:srgbClr val="FFFFFF"/>
                </a:solidFill>
                <a:latin typeface="Arial Nova Bold"/>
                <a:ea typeface="Arial Nova Bold"/>
                <a:cs typeface="Arial Nova Bold"/>
                <a:sym typeface="Arial Nova Bold"/>
              </a:rPr>
              <a:t>Lei 9.514/97 - SFI</a:t>
            </a:r>
          </a:p>
          <a:p>
            <a:pPr marL="685800" indent="-685800" algn="just">
              <a:lnSpc>
                <a:spcPts val="6719"/>
              </a:lnSpc>
              <a:buFontTx/>
              <a:buChar char="-"/>
            </a:pPr>
            <a:endParaRPr lang="en-US" sz="3000" b="1" dirty="0">
              <a:solidFill>
                <a:srgbClr val="FFFFFF"/>
              </a:solidFill>
              <a:latin typeface="Arial Nova Bold"/>
              <a:ea typeface="Arial Nova Bold"/>
              <a:cs typeface="Arial Nova Bold"/>
              <a:sym typeface="Arial Nova Bold"/>
            </a:endParaRP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Compatibilização</a:t>
            </a:r>
            <a:r>
              <a:rPr lang="en-US" sz="3000" b="1" dirty="0">
                <a:solidFill>
                  <a:srgbClr val="FFFFFF"/>
                </a:solidFill>
                <a:latin typeface="Arial Nova Bold"/>
                <a:ea typeface="Arial Nova Bold"/>
                <a:cs typeface="Arial Nova Bold"/>
                <a:sym typeface="Arial Nova Bold"/>
              </a:rPr>
              <a:t> da </a:t>
            </a:r>
            <a:r>
              <a:rPr lang="en-US" sz="3000" b="1" dirty="0" err="1">
                <a:solidFill>
                  <a:srgbClr val="FFFFFF"/>
                </a:solidFill>
                <a:latin typeface="Arial Nova Bold"/>
                <a:ea typeface="Arial Nova Bold"/>
                <a:cs typeface="Arial Nova Bold"/>
                <a:sym typeface="Arial Nova Bold"/>
              </a:rPr>
              <a:t>execução</a:t>
            </a:r>
            <a:r>
              <a:rPr lang="en-US" sz="3000" b="1" dirty="0">
                <a:solidFill>
                  <a:srgbClr val="FFFFFF"/>
                </a:solidFill>
                <a:latin typeface="Arial Nova Bold"/>
                <a:ea typeface="Arial Nova Bold"/>
                <a:cs typeface="Arial Nova Bold"/>
                <a:sym typeface="Arial Nova Bold"/>
              </a:rPr>
              <a:t> extrajudicial com a </a:t>
            </a:r>
            <a:r>
              <a:rPr lang="en-US" sz="3000" b="1" dirty="0" err="1">
                <a:solidFill>
                  <a:srgbClr val="FFFFFF"/>
                </a:solidFill>
                <a:latin typeface="Arial Nova Bold"/>
                <a:ea typeface="Arial Nova Bold"/>
                <a:cs typeface="Arial Nova Bold"/>
                <a:sym typeface="Arial Nova Bold"/>
              </a:rPr>
              <a:t>constituição</a:t>
            </a:r>
            <a:r>
              <a:rPr lang="en-US" sz="3000" b="1" dirty="0">
                <a:solidFill>
                  <a:srgbClr val="FFFFFF"/>
                </a:solidFill>
                <a:latin typeface="Arial Nova Bold"/>
                <a:ea typeface="Arial Nova Bold"/>
                <a:cs typeface="Arial Nova Bold"/>
                <a:sym typeface="Arial Nova Bold"/>
              </a:rPr>
              <a:t> de </a:t>
            </a:r>
            <a:r>
              <a:rPr lang="en-US" sz="3000" b="1" dirty="0" err="1">
                <a:solidFill>
                  <a:srgbClr val="FFFFFF"/>
                </a:solidFill>
                <a:latin typeface="Arial Nova Bold"/>
                <a:ea typeface="Arial Nova Bold"/>
                <a:cs typeface="Arial Nova Bold"/>
                <a:sym typeface="Arial Nova Bold"/>
              </a:rPr>
              <a:t>propriedade</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resolúvel</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desembramento</a:t>
            </a:r>
            <a:r>
              <a:rPr lang="en-US" sz="3000" b="1" dirty="0">
                <a:solidFill>
                  <a:srgbClr val="FFFFFF"/>
                </a:solidFill>
                <a:latin typeface="Arial Nova Bold"/>
                <a:ea typeface="Arial Nova Bold"/>
                <a:cs typeface="Arial Nova Bold"/>
                <a:sym typeface="Arial Nova Bold"/>
              </a:rPr>
              <a:t> e </a:t>
            </a:r>
            <a:r>
              <a:rPr lang="en-US" sz="3000" b="1" dirty="0" err="1">
                <a:solidFill>
                  <a:srgbClr val="FFFFFF"/>
                </a:solidFill>
                <a:latin typeface="Arial Nova Bold"/>
                <a:ea typeface="Arial Nova Bold"/>
                <a:cs typeface="Arial Nova Bold"/>
                <a:sym typeface="Arial Nova Bold"/>
              </a:rPr>
              <a:t>consolidação</a:t>
            </a:r>
            <a:r>
              <a:rPr lang="en-US" sz="3000" b="1" dirty="0">
                <a:solidFill>
                  <a:srgbClr val="FFFFFF"/>
                </a:solidFill>
                <a:latin typeface="Arial Nova Bold"/>
                <a:ea typeface="Arial Nova Bold"/>
                <a:cs typeface="Arial Nova Bold"/>
                <a:sym typeface="Arial Nova Bold"/>
              </a:rPr>
              <a:t>);</a:t>
            </a: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Execução</a:t>
            </a:r>
            <a:r>
              <a:rPr lang="en-US" sz="3000" b="1" dirty="0">
                <a:solidFill>
                  <a:srgbClr val="FFFFFF"/>
                </a:solidFill>
                <a:latin typeface="Arial Nova Bold"/>
                <a:ea typeface="Arial Nova Bold"/>
                <a:cs typeface="Arial Nova Bold"/>
                <a:sym typeface="Arial Nova Bold"/>
              </a:rPr>
              <a:t> extrajudicial com </a:t>
            </a:r>
            <a:r>
              <a:rPr lang="en-US" sz="3000" b="1" dirty="0" err="1">
                <a:solidFill>
                  <a:srgbClr val="FFFFFF"/>
                </a:solidFill>
                <a:latin typeface="Arial Nova Bold"/>
                <a:ea typeface="Arial Nova Bold"/>
                <a:cs typeface="Arial Nova Bold"/>
                <a:sym typeface="Arial Nova Bold"/>
              </a:rPr>
              <a:t>atenção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aos</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princípios</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registrais</a:t>
            </a:r>
            <a:r>
              <a:rPr lang="en-US" sz="3000" b="1" dirty="0">
                <a:solidFill>
                  <a:srgbClr val="FFFFFF"/>
                </a:solidFill>
                <a:latin typeface="Arial Nova Bold"/>
                <a:ea typeface="Arial Nova Bold"/>
                <a:cs typeface="Arial Nova Bold"/>
                <a:sym typeface="Arial Nova Bold"/>
              </a:rPr>
              <a:t> e </a:t>
            </a:r>
            <a:r>
              <a:rPr lang="en-US" sz="3000" b="1" dirty="0" err="1">
                <a:solidFill>
                  <a:srgbClr val="FFFFFF"/>
                </a:solidFill>
                <a:latin typeface="Arial Nova Bold"/>
                <a:ea typeface="Arial Nova Bold"/>
                <a:cs typeface="Arial Nova Bold"/>
                <a:sym typeface="Arial Nova Bold"/>
              </a:rPr>
              <a:t>notariais</a:t>
            </a:r>
            <a:r>
              <a:rPr lang="en-US" sz="3000" b="1" dirty="0">
                <a:solidFill>
                  <a:srgbClr val="FFFFFF"/>
                </a:solidFill>
                <a:latin typeface="Arial Nova Bold"/>
                <a:ea typeface="Arial Nova Bold"/>
                <a:cs typeface="Arial Nova Bold"/>
                <a:sym typeface="Arial Nova Bold"/>
              </a:rPr>
              <a:t> – </a:t>
            </a:r>
            <a:r>
              <a:rPr lang="en-US" sz="3000" b="1" dirty="0" err="1">
                <a:solidFill>
                  <a:srgbClr val="FFFFFF"/>
                </a:solidFill>
                <a:latin typeface="Arial Nova Bold"/>
                <a:ea typeface="Arial Nova Bold"/>
                <a:cs typeface="Arial Nova Bold"/>
                <a:sym typeface="Arial Nova Bold"/>
              </a:rPr>
              <a:t>estrita</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legalidade</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observada</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pelo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registrador</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sem</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prejuízo</a:t>
            </a:r>
            <a:r>
              <a:rPr lang="en-US" sz="3000" b="1" dirty="0">
                <a:solidFill>
                  <a:srgbClr val="FFFFFF"/>
                </a:solidFill>
                <a:latin typeface="Arial Nova Bold"/>
                <a:ea typeface="Arial Nova Bold"/>
                <a:cs typeface="Arial Nova Bold"/>
                <a:sym typeface="Arial Nova Bold"/>
              </a:rPr>
              <a:t> da via </a:t>
            </a:r>
            <a:r>
              <a:rPr lang="en-US" sz="3000" b="1" dirty="0" err="1">
                <a:solidFill>
                  <a:srgbClr val="FFFFFF"/>
                </a:solidFill>
                <a:latin typeface="Arial Nova Bold"/>
                <a:ea typeface="Arial Nova Bold"/>
                <a:cs typeface="Arial Nova Bold"/>
                <a:sym typeface="Arial Nova Bold"/>
              </a:rPr>
              <a:t>jurisdicional</a:t>
            </a:r>
            <a:r>
              <a:rPr lang="en-US" sz="3000" b="1" dirty="0">
                <a:solidFill>
                  <a:srgbClr val="FFFFFF"/>
                </a:solidFill>
                <a:latin typeface="Arial Nova Bold"/>
                <a:ea typeface="Arial Nova Bold"/>
                <a:cs typeface="Arial Nova Bold"/>
                <a:sym typeface="Arial Nova Bold"/>
              </a:rPr>
              <a:t>, se </a:t>
            </a:r>
            <a:r>
              <a:rPr lang="en-US" sz="3000" b="1" dirty="0" err="1">
                <a:solidFill>
                  <a:srgbClr val="FFFFFF"/>
                </a:solidFill>
                <a:latin typeface="Arial Nova Bold"/>
                <a:ea typeface="Arial Nova Bold"/>
                <a:cs typeface="Arial Nova Bold"/>
                <a:sym typeface="Arial Nova Bold"/>
              </a:rPr>
              <a:t>houver</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alguma</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falha</a:t>
            </a:r>
            <a:r>
              <a:rPr lang="en-US" sz="3000" b="1" dirty="0">
                <a:solidFill>
                  <a:srgbClr val="FFFFFF"/>
                </a:solidFill>
                <a:latin typeface="Arial Nova Bold"/>
                <a:ea typeface="Arial Nova Bold"/>
                <a:cs typeface="Arial Nova Bold"/>
                <a:sym typeface="Arial Nova Bold"/>
              </a:rPr>
              <a:t> no </a:t>
            </a:r>
            <a:r>
              <a:rPr lang="en-US" sz="3000" b="1" dirty="0" err="1">
                <a:solidFill>
                  <a:srgbClr val="FFFFFF"/>
                </a:solidFill>
                <a:latin typeface="Arial Nova Bold"/>
                <a:ea typeface="Arial Nova Bold"/>
                <a:cs typeface="Arial Nova Bold"/>
                <a:sym typeface="Arial Nova Bold"/>
              </a:rPr>
              <a:t>procedimento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assegurando</a:t>
            </a:r>
            <a:r>
              <a:rPr lang="en-US" sz="3000" b="1" dirty="0">
                <a:solidFill>
                  <a:srgbClr val="FFFFFF"/>
                </a:solidFill>
                <a:latin typeface="Arial Nova Bold"/>
                <a:ea typeface="Arial Nova Bold"/>
                <a:cs typeface="Arial Nova Bold"/>
                <a:sym typeface="Arial Nova Bold"/>
              </a:rPr>
              <a:t> o </a:t>
            </a:r>
            <a:r>
              <a:rPr lang="en-US" sz="3000" b="1" dirty="0" err="1">
                <a:solidFill>
                  <a:srgbClr val="FFFFFF"/>
                </a:solidFill>
                <a:latin typeface="Arial Nova Bold"/>
                <a:ea typeface="Arial Nova Bold"/>
                <a:cs typeface="Arial Nova Bold"/>
                <a:sym typeface="Arial Nova Bold"/>
              </a:rPr>
              <a:t>devido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processo</a:t>
            </a:r>
            <a:r>
              <a:rPr lang="en-US" sz="3000" b="1" dirty="0">
                <a:solidFill>
                  <a:srgbClr val="FFFFFF"/>
                </a:solidFill>
                <a:latin typeface="Arial Nova Bold"/>
                <a:ea typeface="Arial Nova Bold"/>
                <a:cs typeface="Arial Nova Bold"/>
                <a:sym typeface="Arial Nova Bold"/>
              </a:rPr>
              <a:t> legal;</a:t>
            </a: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Retomada</a:t>
            </a:r>
            <a:r>
              <a:rPr lang="en-US" sz="3000" b="1" dirty="0">
                <a:solidFill>
                  <a:srgbClr val="FFFFFF"/>
                </a:solidFill>
                <a:latin typeface="Arial Nova Bold"/>
                <a:ea typeface="Arial Nova Bold"/>
                <a:cs typeface="Arial Nova Bold"/>
                <a:sym typeface="Arial Nova Bold"/>
              </a:rPr>
              <a:t> do mercado com o </a:t>
            </a:r>
            <a:r>
              <a:rPr lang="en-US" sz="3000" b="1" dirty="0" err="1">
                <a:solidFill>
                  <a:srgbClr val="FFFFFF"/>
                </a:solidFill>
                <a:latin typeface="Arial Nova Bold"/>
                <a:ea typeface="Arial Nova Bold"/>
                <a:cs typeface="Arial Nova Bold"/>
                <a:sym typeface="Arial Nova Bold"/>
              </a:rPr>
              <a:t>retorno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célere</a:t>
            </a:r>
            <a:r>
              <a:rPr lang="en-US" sz="3000" b="1" dirty="0">
                <a:solidFill>
                  <a:srgbClr val="FFFFFF"/>
                </a:solidFill>
                <a:latin typeface="Arial Nova Bold"/>
                <a:ea typeface="Arial Nova Bold"/>
                <a:cs typeface="Arial Nova Bold"/>
                <a:sym typeface="Arial Nova Bold"/>
              </a:rPr>
              <a:t> dos </a:t>
            </a:r>
            <a:r>
              <a:rPr lang="en-US" sz="3000" b="1" dirty="0" err="1">
                <a:solidFill>
                  <a:srgbClr val="FFFFFF"/>
                </a:solidFill>
                <a:latin typeface="Arial Nova Bold"/>
                <a:ea typeface="Arial Nova Bold"/>
                <a:cs typeface="Arial Nova Bold"/>
                <a:sym typeface="Arial Nova Bold"/>
              </a:rPr>
              <a:t>créditos</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inadimplidos</a:t>
            </a:r>
            <a:r>
              <a:rPr lang="en-US" sz="3000" b="1" dirty="0">
                <a:solidFill>
                  <a:srgbClr val="FFFFFF"/>
                </a:solidFill>
                <a:latin typeface="Arial Nova Bold"/>
                <a:ea typeface="Arial Nova Bold"/>
                <a:cs typeface="Arial Nova Bold"/>
                <a:sym typeface="Arial Nova Bold"/>
              </a:rPr>
              <a:t> </a:t>
            </a:r>
          </a:p>
          <a:p>
            <a:pPr marL="685800" indent="-685800" algn="just">
              <a:lnSpc>
                <a:spcPts val="6719"/>
              </a:lnSpc>
              <a:buFontTx/>
              <a:buChar char="-"/>
            </a:pPr>
            <a:r>
              <a:rPr lang="en-US" sz="3000" b="1" dirty="0" err="1">
                <a:solidFill>
                  <a:srgbClr val="FFFFFF"/>
                </a:solidFill>
                <a:latin typeface="Arial Nova Bold"/>
                <a:ea typeface="Arial Nova Bold"/>
                <a:cs typeface="Arial Nova Bold"/>
                <a:sym typeface="Arial Nova Bold"/>
              </a:rPr>
              <a:t>Novos</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títulos</a:t>
            </a:r>
            <a:r>
              <a:rPr lang="en-US" sz="3000" b="1" dirty="0">
                <a:solidFill>
                  <a:srgbClr val="FFFFFF"/>
                </a:solidFill>
                <a:latin typeface="Arial Nova Bold"/>
                <a:ea typeface="Arial Nova Bold"/>
                <a:cs typeface="Arial Nova Bold"/>
                <a:sym typeface="Arial Nova Bold"/>
              </a:rPr>
              <a:t> de </a:t>
            </a:r>
            <a:r>
              <a:rPr lang="en-US" sz="3000" b="1" dirty="0" err="1">
                <a:solidFill>
                  <a:srgbClr val="FFFFFF"/>
                </a:solidFill>
                <a:latin typeface="Arial Nova Bold"/>
                <a:ea typeface="Arial Nova Bold"/>
                <a:cs typeface="Arial Nova Bold"/>
                <a:sym typeface="Arial Nova Bold"/>
              </a:rPr>
              <a:t>crédito</a:t>
            </a:r>
            <a:r>
              <a:rPr lang="en-US" sz="3000" b="1" dirty="0">
                <a:solidFill>
                  <a:srgbClr val="FFFFFF"/>
                </a:solidFill>
                <a:latin typeface="Arial Nova Bold"/>
                <a:ea typeface="Arial Nova Bold"/>
                <a:cs typeface="Arial Nova Bold"/>
                <a:sym typeface="Arial Nova Bold"/>
              </a:rPr>
              <a:t> </a:t>
            </a:r>
            <a:r>
              <a:rPr lang="en-US" sz="3000" b="1" dirty="0" err="1">
                <a:solidFill>
                  <a:srgbClr val="FFFFFF"/>
                </a:solidFill>
                <a:latin typeface="Arial Nova Bold"/>
                <a:ea typeface="Arial Nova Bold"/>
                <a:cs typeface="Arial Nova Bold"/>
                <a:sym typeface="Arial Nova Bold"/>
              </a:rPr>
              <a:t>imobiliário</a:t>
            </a:r>
            <a:r>
              <a:rPr lang="en-US" sz="3000" b="1" dirty="0">
                <a:solidFill>
                  <a:srgbClr val="FFFFFF"/>
                </a:solidFill>
                <a:latin typeface="Arial Nova Bold"/>
                <a:ea typeface="Arial Nova Bold"/>
                <a:cs typeface="Arial Nova Bold"/>
                <a:sym typeface="Arial Nova Bold"/>
              </a:rPr>
              <a:t> e fundings</a:t>
            </a:r>
          </a:p>
          <a:p>
            <a:pPr marL="685800" indent="-685800" algn="l">
              <a:lnSpc>
                <a:spcPts val="6719"/>
              </a:lnSpc>
              <a:buFontTx/>
              <a:buChar char="-"/>
            </a:pPr>
            <a:endParaRPr lang="en-US" sz="5599" b="1" dirty="0">
              <a:solidFill>
                <a:srgbClr val="FFFFFF"/>
              </a:solidFill>
              <a:latin typeface="Arial Nova Bold"/>
              <a:ea typeface="Arial Nova Bold"/>
              <a:cs typeface="Arial Nova Bold"/>
              <a:sym typeface="Arial Nova Bold"/>
            </a:endParaRPr>
          </a:p>
        </p:txBody>
      </p:sp>
    </p:spTree>
    <p:extLst>
      <p:ext uri="{BB962C8B-B14F-4D97-AF65-F5344CB8AC3E}">
        <p14:creationId xmlns:p14="http://schemas.microsoft.com/office/powerpoint/2010/main" val="1991287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FB160789-349F-39EA-6D87-76CA359DBA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66F2ED-2F3E-ACA3-AA2D-BBA07EC9D01A}"/>
              </a:ext>
            </a:extLst>
          </p:cNvPr>
          <p:cNvSpPr/>
          <p:nvPr/>
        </p:nvSpPr>
        <p:spPr>
          <a:xfrm>
            <a:off x="25485" y="-2445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CA2A19AE-8162-02AC-24D2-711D14D5B17A}"/>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FA3030CD-B77A-E9A8-4312-14390EDD38F0}"/>
              </a:ext>
            </a:extLst>
          </p:cNvPr>
          <p:cNvSpPr/>
          <p:nvPr/>
        </p:nvSpPr>
        <p:spPr>
          <a:xfrm>
            <a:off x="-3200400" y="930738"/>
            <a:ext cx="18440400" cy="908956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62324990-78DC-DB64-ED21-145FA3375984}"/>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4963FD5E-54A2-014D-FAD5-C9A6D18E5A45}"/>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F2FB5483-1B0F-F5B1-0EA2-0202AB215DD4}"/>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614407BA-BF8D-08BE-D81D-CBF9B355002B}"/>
              </a:ext>
            </a:extLst>
          </p:cNvPr>
          <p:cNvSpPr txBox="1"/>
          <p:nvPr/>
        </p:nvSpPr>
        <p:spPr>
          <a:xfrm>
            <a:off x="1028700" y="601417"/>
            <a:ext cx="15633406" cy="7619394"/>
          </a:xfrm>
          <a:prstGeom prst="rect">
            <a:avLst/>
          </a:prstGeom>
        </p:spPr>
        <p:txBody>
          <a:bodyPr wrap="square" lIns="0" tIns="0" rIns="0" bIns="0" rtlCol="0" anchor="t">
            <a:spAutoFit/>
          </a:bodyPr>
          <a:lstStyle/>
          <a:p>
            <a:pPr algn="l">
              <a:lnSpc>
                <a:spcPts val="6719"/>
              </a:lnSpc>
            </a:pPr>
            <a:r>
              <a:rPr lang="en-US" sz="5599" b="1" dirty="0" err="1">
                <a:solidFill>
                  <a:srgbClr val="FFFFFF"/>
                </a:solidFill>
                <a:latin typeface="Arial Nova Bold"/>
                <a:ea typeface="Arial Nova Bold"/>
                <a:cs typeface="Arial Nova Bold"/>
                <a:sym typeface="Arial Nova Bold"/>
              </a:rPr>
              <a:t>Adequações</a:t>
            </a:r>
            <a:r>
              <a:rPr lang="en-US" sz="5599" b="1" dirty="0">
                <a:solidFill>
                  <a:srgbClr val="FFFFFF"/>
                </a:solidFill>
                <a:latin typeface="Arial Nova Bold"/>
                <a:ea typeface="Arial Nova Bold"/>
                <a:cs typeface="Arial Nova Bold"/>
                <a:sym typeface="Arial Nova Bold"/>
              </a:rPr>
              <a:t> da Lei 9514/97 à </a:t>
            </a:r>
            <a:r>
              <a:rPr lang="en-US" sz="5599" b="1" dirty="0" err="1">
                <a:solidFill>
                  <a:srgbClr val="FFFFFF"/>
                </a:solidFill>
                <a:latin typeface="Arial Nova Bold"/>
                <a:ea typeface="Arial Nova Bold"/>
                <a:cs typeface="Arial Nova Bold"/>
                <a:sym typeface="Arial Nova Bold"/>
              </a:rPr>
              <a:t>jurisprudência</a:t>
            </a:r>
            <a:r>
              <a:rPr lang="en-US" sz="5599" b="1" dirty="0">
                <a:solidFill>
                  <a:srgbClr val="FFFFFF"/>
                </a:solidFill>
                <a:latin typeface="Arial Nova Bold"/>
                <a:ea typeface="Arial Nova Bold"/>
                <a:cs typeface="Arial Nova Bold"/>
                <a:sym typeface="Arial Nova Bold"/>
              </a:rPr>
              <a:t> e </a:t>
            </a:r>
            <a:r>
              <a:rPr lang="en-US" sz="5599" b="1" dirty="0" err="1">
                <a:solidFill>
                  <a:srgbClr val="FFFFFF"/>
                </a:solidFill>
                <a:latin typeface="Arial Nova Bold"/>
                <a:ea typeface="Arial Nova Bold"/>
                <a:cs typeface="Arial Nova Bold"/>
                <a:sym typeface="Arial Nova Bold"/>
              </a:rPr>
              <a:t>às</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necessidades</a:t>
            </a:r>
            <a:r>
              <a:rPr lang="en-US" sz="5599" b="1" dirty="0">
                <a:solidFill>
                  <a:srgbClr val="FFFFFF"/>
                </a:solidFill>
                <a:latin typeface="Arial Nova Bold"/>
                <a:ea typeface="Arial Nova Bold"/>
                <a:cs typeface="Arial Nova Bold"/>
                <a:sym typeface="Arial Nova Bold"/>
              </a:rPr>
              <a:t> de mercado</a:t>
            </a:r>
          </a:p>
          <a:p>
            <a:pPr algn="l">
              <a:lnSpc>
                <a:spcPts val="6719"/>
              </a:lnSpc>
            </a:pPr>
            <a:endParaRPr lang="en-US" sz="5599" b="1" dirty="0">
              <a:solidFill>
                <a:srgbClr val="FFFFFF"/>
              </a:solidFill>
              <a:latin typeface="Arial Nova Bold"/>
              <a:ea typeface="Arial Nova Bold"/>
              <a:cs typeface="Arial Nova Bold"/>
              <a:sym typeface="Arial Nova Bold"/>
            </a:endParaRPr>
          </a:p>
          <a:p>
            <a:pPr marL="685800" indent="-685800" algn="just">
              <a:lnSpc>
                <a:spcPts val="6719"/>
              </a:lnSpc>
              <a:buFontTx/>
              <a:buChar char="-"/>
            </a:pPr>
            <a:r>
              <a:rPr lang="en-US" sz="3500" b="1" dirty="0" err="1">
                <a:solidFill>
                  <a:srgbClr val="FFFFFF"/>
                </a:solidFill>
                <a:latin typeface="Arial Nova Bold"/>
                <a:ea typeface="Arial Nova Bold"/>
                <a:cs typeface="Arial Nova Bold"/>
                <a:sym typeface="Arial Nova Bold"/>
              </a:rPr>
              <a:t>Alterações</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legislativas</a:t>
            </a:r>
            <a:r>
              <a:rPr lang="en-US" sz="3500" b="1" dirty="0">
                <a:solidFill>
                  <a:srgbClr val="FFFFFF"/>
                </a:solidFill>
                <a:latin typeface="Arial Nova Bold"/>
                <a:ea typeface="Arial Nova Bold"/>
                <a:cs typeface="Arial Nova Bold"/>
                <a:sym typeface="Arial Nova Bold"/>
              </a:rPr>
              <a:t> para </a:t>
            </a:r>
            <a:r>
              <a:rPr lang="en-US" sz="3500" b="1" dirty="0" err="1">
                <a:solidFill>
                  <a:srgbClr val="FFFFFF"/>
                </a:solidFill>
                <a:latin typeface="Arial Nova Bold"/>
                <a:ea typeface="Arial Nova Bold"/>
                <a:cs typeface="Arial Nova Bold"/>
                <a:sym typeface="Arial Nova Bold"/>
              </a:rPr>
              <a:t>melhor</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compatibilização</a:t>
            </a:r>
            <a:r>
              <a:rPr lang="en-US" sz="3500" b="1" dirty="0">
                <a:solidFill>
                  <a:srgbClr val="FFFFFF"/>
                </a:solidFill>
                <a:latin typeface="Arial Nova Bold"/>
                <a:ea typeface="Arial Nova Bold"/>
                <a:cs typeface="Arial Nova Bold"/>
                <a:sym typeface="Arial Nova Bold"/>
              </a:rPr>
              <a:t> com as </a:t>
            </a:r>
            <a:r>
              <a:rPr lang="en-US" sz="3500" b="1" dirty="0" err="1">
                <a:solidFill>
                  <a:srgbClr val="FFFFFF"/>
                </a:solidFill>
                <a:latin typeface="Arial Nova Bold"/>
                <a:ea typeface="Arial Nova Bold"/>
                <a:cs typeface="Arial Nova Bold"/>
                <a:sym typeface="Arial Nova Bold"/>
              </a:rPr>
              <a:t>execuções</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judiciais</a:t>
            </a:r>
            <a:r>
              <a:rPr lang="en-US" sz="3500" b="1" dirty="0">
                <a:solidFill>
                  <a:srgbClr val="FFFFFF"/>
                </a:solidFill>
                <a:latin typeface="Arial Nova Bold"/>
                <a:ea typeface="Arial Nova Bold"/>
                <a:cs typeface="Arial Nova Bold"/>
                <a:sym typeface="Arial Nova Bold"/>
              </a:rPr>
              <a:t>;</a:t>
            </a:r>
          </a:p>
          <a:p>
            <a:pPr marL="685800" indent="-685800" algn="just">
              <a:lnSpc>
                <a:spcPts val="6719"/>
              </a:lnSpc>
              <a:buFontTx/>
              <a:buChar char="-"/>
            </a:pPr>
            <a:r>
              <a:rPr lang="en-US" sz="3500" b="1" dirty="0">
                <a:solidFill>
                  <a:srgbClr val="FFFFFF"/>
                </a:solidFill>
                <a:latin typeface="Arial Nova Bold"/>
                <a:ea typeface="Arial Nova Bold"/>
                <a:cs typeface="Arial Nova Bold"/>
                <a:sym typeface="Arial Nova Bold"/>
              </a:rPr>
              <a:t>Constante </a:t>
            </a:r>
            <a:r>
              <a:rPr lang="en-US" sz="3500" b="1" dirty="0" err="1">
                <a:solidFill>
                  <a:srgbClr val="FFFFFF"/>
                </a:solidFill>
                <a:latin typeface="Arial Nova Bold"/>
                <a:ea typeface="Arial Nova Bold"/>
                <a:cs typeface="Arial Nova Bold"/>
                <a:sym typeface="Arial Nova Bold"/>
              </a:rPr>
              <a:t>preocupação</a:t>
            </a:r>
            <a:r>
              <a:rPr lang="en-US" sz="3500" b="1" dirty="0">
                <a:solidFill>
                  <a:srgbClr val="FFFFFF"/>
                </a:solidFill>
                <a:latin typeface="Arial Nova Bold"/>
                <a:ea typeface="Arial Nova Bold"/>
                <a:cs typeface="Arial Nova Bold"/>
                <a:sym typeface="Arial Nova Bold"/>
              </a:rPr>
              <a:t> com a </a:t>
            </a:r>
            <a:r>
              <a:rPr lang="en-US" sz="3500" b="1" dirty="0" err="1">
                <a:solidFill>
                  <a:srgbClr val="FFFFFF"/>
                </a:solidFill>
                <a:latin typeface="Arial Nova Bold"/>
                <a:ea typeface="Arial Nova Bold"/>
                <a:cs typeface="Arial Nova Bold"/>
                <a:sym typeface="Arial Nova Bold"/>
              </a:rPr>
              <a:t>menor</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litigiosidade</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possível</a:t>
            </a:r>
            <a:endParaRPr lang="en-US" sz="3500" b="1" dirty="0">
              <a:solidFill>
                <a:srgbClr val="FFFFFF"/>
              </a:solidFill>
              <a:latin typeface="Arial Nova Bold"/>
              <a:ea typeface="Arial Nova Bold"/>
              <a:cs typeface="Arial Nova Bold"/>
              <a:sym typeface="Arial Nova Bold"/>
            </a:endParaRPr>
          </a:p>
          <a:p>
            <a:pPr marL="685800" indent="-685800" algn="just">
              <a:lnSpc>
                <a:spcPts val="6719"/>
              </a:lnSpc>
              <a:buFontTx/>
              <a:buChar char="-"/>
            </a:pPr>
            <a:r>
              <a:rPr lang="en-US" sz="3500" b="1" dirty="0" err="1">
                <a:solidFill>
                  <a:srgbClr val="FFFFFF"/>
                </a:solidFill>
                <a:latin typeface="Arial Nova Bold"/>
                <a:ea typeface="Arial Nova Bold"/>
                <a:cs typeface="Arial Nova Bold"/>
                <a:sym typeface="Arial Nova Bold"/>
              </a:rPr>
              <a:t>Objetivo</a:t>
            </a:r>
            <a:r>
              <a:rPr lang="en-US" sz="3500" b="1" dirty="0">
                <a:solidFill>
                  <a:srgbClr val="FFFFFF"/>
                </a:solidFill>
                <a:latin typeface="Arial Nova Bold"/>
                <a:ea typeface="Arial Nova Bold"/>
                <a:cs typeface="Arial Nova Bold"/>
                <a:sym typeface="Arial Nova Bold"/>
              </a:rPr>
              <a:t> é o </a:t>
            </a:r>
            <a:r>
              <a:rPr lang="en-US" sz="3500" b="1" dirty="0" err="1">
                <a:solidFill>
                  <a:srgbClr val="FFFFFF"/>
                </a:solidFill>
                <a:latin typeface="Arial Nova Bold"/>
                <a:ea typeface="Arial Nova Bold"/>
                <a:cs typeface="Arial Nova Bold"/>
                <a:sym typeface="Arial Nova Bold"/>
              </a:rPr>
              <a:t>retorno</a:t>
            </a:r>
            <a:r>
              <a:rPr lang="en-US" sz="3500" b="1" dirty="0">
                <a:solidFill>
                  <a:srgbClr val="FFFFFF"/>
                </a:solidFill>
                <a:latin typeface="Arial Nova Bold"/>
                <a:ea typeface="Arial Nova Bold"/>
                <a:cs typeface="Arial Nova Bold"/>
                <a:sym typeface="Arial Nova Bold"/>
              </a:rPr>
              <a:t> do capital </a:t>
            </a:r>
            <a:r>
              <a:rPr lang="en-US" sz="3500" b="1" dirty="0" err="1">
                <a:solidFill>
                  <a:srgbClr val="FFFFFF"/>
                </a:solidFill>
                <a:latin typeface="Arial Nova Bold"/>
                <a:ea typeface="Arial Nova Bold"/>
                <a:cs typeface="Arial Nova Bold"/>
                <a:sym typeface="Arial Nova Bold"/>
              </a:rPr>
              <a:t>emprestado</a:t>
            </a:r>
            <a:endParaRPr lang="en-US" sz="3500" b="1" dirty="0">
              <a:solidFill>
                <a:srgbClr val="FFFFFF"/>
              </a:solidFill>
              <a:latin typeface="Arial Nova Bold"/>
              <a:ea typeface="Arial Nova Bold"/>
              <a:cs typeface="Arial Nova Bold"/>
              <a:sym typeface="Arial Nova Bold"/>
            </a:endParaRPr>
          </a:p>
          <a:p>
            <a:pPr marL="685800" indent="-685800" algn="just">
              <a:lnSpc>
                <a:spcPts val="6719"/>
              </a:lnSpc>
              <a:buFontTx/>
              <a:buChar char="-"/>
            </a:pPr>
            <a:r>
              <a:rPr lang="en-US" sz="3500" b="1" dirty="0" err="1">
                <a:solidFill>
                  <a:srgbClr val="FFFFFF"/>
                </a:solidFill>
                <a:latin typeface="Arial Nova Bold"/>
                <a:ea typeface="Arial Nova Bold"/>
                <a:cs typeface="Arial Nova Bold"/>
                <a:sym typeface="Arial Nova Bold"/>
              </a:rPr>
              <a:t>Atuação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institucional</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nos</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poderes</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executivo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legislativo</a:t>
            </a:r>
            <a:r>
              <a:rPr lang="en-US" sz="3500" b="1" dirty="0">
                <a:solidFill>
                  <a:srgbClr val="FFFFFF"/>
                </a:solidFill>
                <a:latin typeface="Arial Nova Bold"/>
                <a:ea typeface="Arial Nova Bold"/>
                <a:cs typeface="Arial Nova Bold"/>
                <a:sym typeface="Arial Nova Bold"/>
              </a:rPr>
              <a:t> e judicial</a:t>
            </a:r>
          </a:p>
          <a:p>
            <a:pPr marL="685800" indent="-685800" algn="just">
              <a:lnSpc>
                <a:spcPts val="6719"/>
              </a:lnSpc>
              <a:buFontTx/>
              <a:buChar char="-"/>
            </a:pPr>
            <a:r>
              <a:rPr lang="en-US" sz="3500" b="1" dirty="0" err="1">
                <a:solidFill>
                  <a:srgbClr val="FFFFFF"/>
                </a:solidFill>
                <a:latin typeface="Arial Nova Bold"/>
                <a:ea typeface="Arial Nova Bold"/>
                <a:cs typeface="Arial Nova Bold"/>
                <a:sym typeface="Arial Nova Bold"/>
              </a:rPr>
              <a:t>Facilitação</a:t>
            </a:r>
            <a:r>
              <a:rPr lang="en-US" sz="3500" b="1" dirty="0">
                <a:solidFill>
                  <a:srgbClr val="FFFFFF"/>
                </a:solidFill>
                <a:latin typeface="Arial Nova Bold"/>
                <a:ea typeface="Arial Nova Bold"/>
                <a:cs typeface="Arial Nova Bold"/>
                <a:sym typeface="Arial Nova Bold"/>
              </a:rPr>
              <a:t> de </a:t>
            </a:r>
            <a:r>
              <a:rPr lang="en-US" sz="3500" b="1" dirty="0" err="1">
                <a:solidFill>
                  <a:srgbClr val="FFFFFF"/>
                </a:solidFill>
                <a:latin typeface="Arial Nova Bold"/>
                <a:ea typeface="Arial Nova Bold"/>
                <a:cs typeface="Arial Nova Bold"/>
                <a:sym typeface="Arial Nova Bold"/>
              </a:rPr>
              <a:t>acesso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ao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crédito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garantido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por</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imóvel</a:t>
            </a:r>
            <a:r>
              <a:rPr lang="en-US" sz="3500" b="1" dirty="0">
                <a:solidFill>
                  <a:srgbClr val="FFFFFF"/>
                </a:solidFill>
                <a:latin typeface="Arial Nova Bold"/>
                <a:ea typeface="Arial Nova Bold"/>
                <a:cs typeface="Arial Nova Bold"/>
                <a:sym typeface="Arial Nova Bold"/>
              </a:rPr>
              <a:t>.</a:t>
            </a:r>
          </a:p>
        </p:txBody>
      </p:sp>
    </p:spTree>
    <p:extLst>
      <p:ext uri="{BB962C8B-B14F-4D97-AF65-F5344CB8AC3E}">
        <p14:creationId xmlns:p14="http://schemas.microsoft.com/office/powerpoint/2010/main" val="157117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F072BE72-FCBF-ACD2-E619-3711AFF4C9A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140CC0-9201-7C06-9796-BACF5C65157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CFA51FD3-3FA4-56BD-81EA-0957D8A9752F}"/>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7DA82CDE-CCBD-C325-FC59-5EA76703B11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B0F01A7B-F236-A7B8-AE69-CE20717B1F99}"/>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DD2BE49F-3685-DA0B-1ECE-B3433677D034}"/>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A497FC54-426B-1B6E-0ED3-3ADBCAE313E5}"/>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3717C52A-4C63-D743-73A3-597CD4003D16}"/>
              </a:ext>
            </a:extLst>
          </p:cNvPr>
          <p:cNvSpPr txBox="1"/>
          <p:nvPr/>
        </p:nvSpPr>
        <p:spPr>
          <a:xfrm>
            <a:off x="1305388" y="930739"/>
            <a:ext cx="15356718" cy="7649338"/>
          </a:xfrm>
          <a:prstGeom prst="rect">
            <a:avLst/>
          </a:prstGeom>
        </p:spPr>
        <p:txBody>
          <a:bodyPr wrap="square" lIns="0" tIns="0" rIns="0" bIns="0" rtlCol="0" anchor="t">
            <a:spAutoFit/>
          </a:bodyPr>
          <a:lstStyle/>
          <a:p>
            <a:pPr algn="l">
              <a:lnSpc>
                <a:spcPts val="6719"/>
              </a:lnSpc>
            </a:pPr>
            <a:r>
              <a:rPr lang="en-US" sz="5599" b="1" dirty="0">
                <a:solidFill>
                  <a:srgbClr val="FFFFFF"/>
                </a:solidFill>
                <a:latin typeface="Arial Nova Bold"/>
                <a:ea typeface="Arial Nova Bold"/>
                <a:cs typeface="Arial Nova Bold"/>
                <a:sym typeface="Arial Nova Bold"/>
              </a:rPr>
              <a:t>Art. 51, da Lei 10.931/2004</a:t>
            </a:r>
          </a:p>
          <a:p>
            <a:pPr algn="l">
              <a:lnSpc>
                <a:spcPts val="6719"/>
              </a:lnSpc>
            </a:pPr>
            <a:r>
              <a:rPr lang="en-US" sz="5599" b="1" dirty="0" err="1">
                <a:solidFill>
                  <a:srgbClr val="FFFFFF"/>
                </a:solidFill>
                <a:latin typeface="Arial Nova Bold"/>
                <a:ea typeface="Arial Nova Bold"/>
                <a:cs typeface="Arial Nova Bold"/>
                <a:sym typeface="Arial Nova Bold"/>
              </a:rPr>
              <a:t>Acesso</a:t>
            </a:r>
            <a:r>
              <a:rPr lang="en-US" sz="5599" b="1" dirty="0">
                <a:solidFill>
                  <a:srgbClr val="FFFFFF"/>
                </a:solidFill>
                <a:latin typeface="Arial Nova Bold"/>
                <a:ea typeface="Arial Nova Bold"/>
                <a:cs typeface="Arial Nova Bold"/>
                <a:sym typeface="Arial Nova Bold"/>
              </a:rPr>
              <a:t> da AF </a:t>
            </a:r>
            <a:r>
              <a:rPr lang="en-US" sz="5599" b="1" dirty="0" err="1">
                <a:solidFill>
                  <a:srgbClr val="FFFFFF"/>
                </a:solidFill>
                <a:latin typeface="Arial Nova Bold"/>
                <a:ea typeface="Arial Nova Bold"/>
                <a:cs typeface="Arial Nova Bold"/>
                <a:sym typeface="Arial Nova Bold"/>
              </a:rPr>
              <a:t>ao</a:t>
            </a:r>
            <a:r>
              <a:rPr lang="en-US" sz="5599" b="1" dirty="0">
                <a:solidFill>
                  <a:srgbClr val="FFFFFF"/>
                </a:solidFill>
                <a:latin typeface="Arial Nova Bold"/>
                <a:ea typeface="Arial Nova Bold"/>
                <a:cs typeface="Arial Nova Bold"/>
                <a:sym typeface="Arial Nova Bold"/>
              </a:rPr>
              <a:t> mercado em </a:t>
            </a:r>
            <a:r>
              <a:rPr lang="en-US" sz="5599" b="1" dirty="0" err="1">
                <a:solidFill>
                  <a:srgbClr val="FFFFFF"/>
                </a:solidFill>
                <a:latin typeface="Arial Nova Bold"/>
                <a:ea typeface="Arial Nova Bold"/>
                <a:cs typeface="Arial Nova Bold"/>
                <a:sym typeface="Arial Nova Bold"/>
              </a:rPr>
              <a:t>geral</a:t>
            </a:r>
            <a:endParaRPr lang="en-US" sz="5599" b="1" dirty="0">
              <a:solidFill>
                <a:srgbClr val="FFFFFF"/>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a:p>
            <a:pPr algn="just">
              <a:lnSpc>
                <a:spcPts val="6719"/>
              </a:lnSpc>
            </a:pPr>
            <a:r>
              <a:rPr lang="pt-BR" sz="4000" dirty="0">
                <a:solidFill>
                  <a:schemeClr val="bg1"/>
                </a:solidFill>
              </a:rPr>
              <a:t>Art. 51. Sem prejuízo das disposições do Código Civil, </a:t>
            </a:r>
            <a:r>
              <a:rPr lang="pt-BR" sz="4000" b="1" dirty="0">
                <a:solidFill>
                  <a:schemeClr val="bg1"/>
                </a:solidFill>
              </a:rPr>
              <a:t>as obrigações em geral também poderão ser garantidas, inclusive por terceiros</a:t>
            </a:r>
            <a:r>
              <a:rPr lang="pt-BR" sz="4000" dirty="0">
                <a:solidFill>
                  <a:schemeClr val="bg1"/>
                </a:solidFill>
              </a:rPr>
              <a:t>, por cessão fiduciária de direitos creditórios decorrentes de contratos de alienação de imóveis, por caução de direitos creditórios ou aquisitivos decorrentes de contratos de venda ou promessa de venda de imóveis e por alienação fiduciária de coisa imóvel.</a:t>
            </a:r>
            <a:endParaRPr lang="en-US" sz="4000" b="1" dirty="0">
              <a:solidFill>
                <a:schemeClr val="bg1"/>
              </a:solidFill>
              <a:latin typeface="Arial Nova Bold"/>
              <a:ea typeface="Arial Nova Bold"/>
              <a:cs typeface="Arial Nova Bold"/>
              <a:sym typeface="Arial Nova Bold"/>
            </a:endParaRPr>
          </a:p>
        </p:txBody>
      </p:sp>
    </p:spTree>
    <p:extLst>
      <p:ext uri="{BB962C8B-B14F-4D97-AF65-F5344CB8AC3E}">
        <p14:creationId xmlns:p14="http://schemas.microsoft.com/office/powerpoint/2010/main" val="377393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607DA2F8-A220-70C8-8441-19FE172A921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29E9289-8B7C-57D4-4537-15B78DC668B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79EAC7D4-7B90-BF19-2D53-FBE1186F22E4}"/>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27E5266C-0A59-1694-7C20-05E6099BB27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BD4F7C04-A74F-5C83-3CFB-ECE274FE4448}"/>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778DABB4-F50E-BBD0-975A-22A689938FBC}"/>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297577DF-CEC9-8E29-D0F5-1DE6D164A808}"/>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12BCFE65-AFA2-7E69-2581-BDF5E02923DB}"/>
              </a:ext>
            </a:extLst>
          </p:cNvPr>
          <p:cNvSpPr txBox="1"/>
          <p:nvPr/>
        </p:nvSpPr>
        <p:spPr>
          <a:xfrm>
            <a:off x="762000" y="930739"/>
            <a:ext cx="15900106" cy="7732886"/>
          </a:xfrm>
          <a:prstGeom prst="rect">
            <a:avLst/>
          </a:prstGeom>
        </p:spPr>
        <p:txBody>
          <a:bodyPr wrap="square" lIns="0" tIns="0" rIns="0" bIns="0" rtlCol="0" anchor="t">
            <a:spAutoFit/>
          </a:bodyPr>
          <a:lstStyle/>
          <a:p>
            <a:pPr algn="l">
              <a:lnSpc>
                <a:spcPts val="6719"/>
              </a:lnSpc>
            </a:pPr>
            <a:r>
              <a:rPr lang="en-US" sz="5599" b="1" dirty="0">
                <a:solidFill>
                  <a:srgbClr val="FFFFFF"/>
                </a:solidFill>
                <a:latin typeface="Arial Nova Bold"/>
                <a:ea typeface="Arial Nova Bold"/>
                <a:cs typeface="Arial Nova Bold"/>
                <a:sym typeface="Arial Nova Bold"/>
              </a:rPr>
              <a:t>Marco legal das </a:t>
            </a:r>
            <a:r>
              <a:rPr lang="en-US" sz="5599" b="1" dirty="0" err="1">
                <a:solidFill>
                  <a:srgbClr val="FFFFFF"/>
                </a:solidFill>
                <a:latin typeface="Arial Nova Bold"/>
                <a:ea typeface="Arial Nova Bold"/>
                <a:cs typeface="Arial Nova Bold"/>
                <a:sym typeface="Arial Nova Bold"/>
              </a:rPr>
              <a:t>garantias</a:t>
            </a:r>
            <a:r>
              <a:rPr lang="en-US" sz="5599" b="1" dirty="0">
                <a:solidFill>
                  <a:srgbClr val="FFFFFF"/>
                </a:solidFill>
                <a:latin typeface="Arial Nova Bold"/>
                <a:ea typeface="Arial Nova Bold"/>
                <a:cs typeface="Arial Nova Bold"/>
                <a:sym typeface="Arial Nova Bold"/>
              </a:rPr>
              <a:t> - </a:t>
            </a:r>
            <a:r>
              <a:rPr lang="en-US" sz="5599" b="1" dirty="0" err="1">
                <a:solidFill>
                  <a:srgbClr val="FFFFFF"/>
                </a:solidFill>
                <a:latin typeface="Arial Nova Bold"/>
                <a:ea typeface="Arial Nova Bold"/>
                <a:cs typeface="Arial Nova Bold"/>
                <a:sym typeface="Arial Nova Bold"/>
              </a:rPr>
              <a:t>hipoteca</a:t>
            </a:r>
            <a:endParaRPr lang="en-US" sz="5599" b="1" dirty="0">
              <a:solidFill>
                <a:srgbClr val="FFFFFF"/>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a:p>
            <a:pPr marL="571500" indent="-571500" algn="just">
              <a:lnSpc>
                <a:spcPts val="6719"/>
              </a:lnSpc>
              <a:buFont typeface="Arial" panose="020B0604020202020204" pitchFamily="34" charset="0"/>
              <a:buChar char="•"/>
            </a:pPr>
            <a:r>
              <a:rPr lang="en-US" sz="4000" b="1" dirty="0" err="1">
                <a:solidFill>
                  <a:srgbClr val="FFFFFF"/>
                </a:solidFill>
                <a:latin typeface="Arial Nova Bold"/>
                <a:ea typeface="Arial Nova Bold"/>
                <a:cs typeface="Arial Nova Bold"/>
                <a:sym typeface="Arial Nova Bold"/>
              </a:rPr>
              <a:t>Recarregamento</a:t>
            </a:r>
            <a:r>
              <a:rPr lang="en-US" sz="4000" b="1" dirty="0">
                <a:solidFill>
                  <a:srgbClr val="FFFFFF"/>
                </a:solidFill>
                <a:latin typeface="Arial Nova Bold"/>
                <a:ea typeface="Arial Nova Bold"/>
                <a:cs typeface="Arial Nova Bold"/>
                <a:sym typeface="Arial Nova Bold"/>
              </a:rPr>
              <a:t> da </a:t>
            </a:r>
            <a:r>
              <a:rPr lang="en-US" sz="4000" b="1" dirty="0" err="1">
                <a:solidFill>
                  <a:srgbClr val="FFFFFF"/>
                </a:solidFill>
                <a:latin typeface="Arial Nova Bold"/>
                <a:ea typeface="Arial Nova Bold"/>
                <a:cs typeface="Arial Nova Bold"/>
                <a:sym typeface="Arial Nova Bold"/>
              </a:rPr>
              <a:t>hipoteca</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extensão</a:t>
            </a:r>
            <a:r>
              <a:rPr lang="en-US" sz="4000" b="1" dirty="0">
                <a:solidFill>
                  <a:srgbClr val="FFFFFF"/>
                </a:solidFill>
                <a:latin typeface="Arial Nova Bold"/>
                <a:ea typeface="Arial Nova Bold"/>
                <a:cs typeface="Arial Nova Bold"/>
                <a:sym typeface="Arial Nova Bold"/>
              </a:rPr>
              <a:t> e </a:t>
            </a:r>
            <a:r>
              <a:rPr lang="en-US" sz="4000" b="1" dirty="0" err="1">
                <a:solidFill>
                  <a:srgbClr val="FFFFFF"/>
                </a:solidFill>
                <a:latin typeface="Arial Nova Bold"/>
                <a:ea typeface="Arial Nova Bold"/>
                <a:cs typeface="Arial Nova Bold"/>
                <a:sym typeface="Arial Nova Bold"/>
              </a:rPr>
              <a:t>credores</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supervenientes</a:t>
            </a:r>
            <a:r>
              <a:rPr lang="en-US" sz="4000" b="1" dirty="0">
                <a:solidFill>
                  <a:srgbClr val="FFFFFF"/>
                </a:solidFill>
                <a:latin typeface="Arial Nova Bold"/>
                <a:ea typeface="Arial Nova Bold"/>
                <a:cs typeface="Arial Nova Bold"/>
                <a:sym typeface="Arial Nova Bold"/>
              </a:rPr>
              <a:t> (Código Civil, art. 1487-A);</a:t>
            </a:r>
          </a:p>
          <a:p>
            <a:pPr marL="571500" indent="-571500" algn="just">
              <a:lnSpc>
                <a:spcPts val="6719"/>
              </a:lnSpc>
              <a:buFont typeface="Arial" panose="020B0604020202020204" pitchFamily="34" charset="0"/>
              <a:buChar char="•"/>
            </a:pPr>
            <a:endParaRPr lang="en-US" sz="4000" b="1" dirty="0">
              <a:solidFill>
                <a:srgbClr val="FFFFFF"/>
              </a:solidFill>
              <a:latin typeface="Arial Nova Bold"/>
              <a:ea typeface="Arial Nova Bold"/>
              <a:cs typeface="Arial Nova Bold"/>
              <a:sym typeface="Arial Nova Bold"/>
            </a:endParaRPr>
          </a:p>
          <a:p>
            <a:pPr marL="571500" indent="-571500" algn="just">
              <a:lnSpc>
                <a:spcPts val="6719"/>
              </a:lnSpc>
              <a:buFont typeface="Arial" panose="020B0604020202020204" pitchFamily="34" charset="0"/>
              <a:buChar char="•"/>
            </a:pPr>
            <a:r>
              <a:rPr lang="en-US" sz="4000" b="1" dirty="0" err="1">
                <a:solidFill>
                  <a:srgbClr val="FFFFFF"/>
                </a:solidFill>
                <a:latin typeface="Arial Nova Bold"/>
                <a:ea typeface="Arial Nova Bold"/>
                <a:cs typeface="Arial Nova Bold"/>
                <a:sym typeface="Arial Nova Bold"/>
              </a:rPr>
              <a:t>Execução</a:t>
            </a:r>
            <a:r>
              <a:rPr lang="en-US" sz="4000" b="1" dirty="0">
                <a:solidFill>
                  <a:srgbClr val="FFFFFF"/>
                </a:solidFill>
                <a:latin typeface="Arial Nova Bold"/>
                <a:ea typeface="Arial Nova Bold"/>
                <a:cs typeface="Arial Nova Bold"/>
                <a:sym typeface="Arial Nova Bold"/>
              </a:rPr>
              <a:t> extrajudicial dos </a:t>
            </a:r>
            <a:r>
              <a:rPr lang="en-US" sz="4000" b="1" dirty="0" err="1">
                <a:solidFill>
                  <a:srgbClr val="FFFFFF"/>
                </a:solidFill>
                <a:latin typeface="Arial Nova Bold"/>
                <a:ea typeface="Arial Nova Bold"/>
                <a:cs typeface="Arial Nova Bold"/>
                <a:sym typeface="Arial Nova Bold"/>
              </a:rPr>
              <a:t>créditos</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garantidos</a:t>
            </a:r>
            <a:r>
              <a:rPr lang="en-US" sz="4000" b="1" dirty="0">
                <a:solidFill>
                  <a:srgbClr val="FFFFFF"/>
                </a:solidFill>
                <a:latin typeface="Arial Nova Bold"/>
                <a:ea typeface="Arial Nova Bold"/>
                <a:cs typeface="Arial Nova Bold"/>
                <a:sym typeface="Arial Nova Bold"/>
              </a:rPr>
              <a:t> po </a:t>
            </a:r>
            <a:r>
              <a:rPr lang="en-US" sz="4000" b="1" dirty="0" err="1">
                <a:solidFill>
                  <a:srgbClr val="FFFFFF"/>
                </a:solidFill>
                <a:latin typeface="Arial Nova Bold"/>
                <a:ea typeface="Arial Nova Bold"/>
                <a:cs typeface="Arial Nova Bold"/>
                <a:sym typeface="Arial Nova Bold"/>
              </a:rPr>
              <a:t>hipoteca</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fazendo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renascer</a:t>
            </a:r>
            <a:r>
              <a:rPr lang="en-US" sz="4000" b="1" dirty="0">
                <a:solidFill>
                  <a:srgbClr val="FFFFFF"/>
                </a:solidFill>
                <a:latin typeface="Arial Nova Bold"/>
                <a:ea typeface="Arial Nova Bold"/>
                <a:cs typeface="Arial Nova Bold"/>
                <a:sym typeface="Arial Nova Bold"/>
              </a:rPr>
              <a:t> o secular </a:t>
            </a:r>
            <a:r>
              <a:rPr lang="en-US" sz="4000" b="1" dirty="0" err="1">
                <a:solidFill>
                  <a:srgbClr val="FFFFFF"/>
                </a:solidFill>
                <a:latin typeface="Arial Nova Bold"/>
                <a:ea typeface="Arial Nova Bold"/>
                <a:cs typeface="Arial Nova Bold"/>
                <a:sym typeface="Arial Nova Bold"/>
              </a:rPr>
              <a:t>instituto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jurídico</a:t>
            </a:r>
            <a:endParaRPr lang="en-US" sz="4000" b="1" dirty="0">
              <a:solidFill>
                <a:srgbClr val="FFFFFF"/>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a:p>
            <a:pPr algn="l">
              <a:lnSpc>
                <a:spcPts val="6719"/>
              </a:lnSpc>
            </a:pPr>
            <a:r>
              <a:rPr lang="en-US" sz="5599" b="1" dirty="0">
                <a:solidFill>
                  <a:srgbClr val="FFFFFF"/>
                </a:solidFill>
                <a:latin typeface="Arial Nova Bold"/>
                <a:ea typeface="Arial Nova Bold"/>
                <a:cs typeface="Arial Nova Bold"/>
                <a:sym typeface="Arial Nova Bold"/>
              </a:rPr>
              <a:t> </a:t>
            </a:r>
          </a:p>
        </p:txBody>
      </p:sp>
    </p:spTree>
    <p:extLst>
      <p:ext uri="{BB962C8B-B14F-4D97-AF65-F5344CB8AC3E}">
        <p14:creationId xmlns:p14="http://schemas.microsoft.com/office/powerpoint/2010/main" val="45892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F8446369-D95C-8717-9B16-B6AEB47263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AC0A7F-25C9-108E-CDBB-C555D010B26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3B713880-AF03-BE53-6440-8A7FE5EE32D8}"/>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B7258D34-4A01-AD0A-3603-075F6042A58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6F5277D6-6C46-6C7C-B474-F48950FFCCB9}"/>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662E2A64-C6D2-B21B-952E-43D79B39DB61}"/>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75A4E77D-4D16-CCC3-0B3D-C2093229D407}"/>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DF30A82D-B6B3-B403-07D4-2F05781B40C5}"/>
              </a:ext>
            </a:extLst>
          </p:cNvPr>
          <p:cNvSpPr txBox="1"/>
          <p:nvPr/>
        </p:nvSpPr>
        <p:spPr>
          <a:xfrm>
            <a:off x="1143000" y="930745"/>
            <a:ext cx="15925800" cy="9451300"/>
          </a:xfrm>
          <a:prstGeom prst="rect">
            <a:avLst/>
          </a:prstGeom>
        </p:spPr>
        <p:txBody>
          <a:bodyPr wrap="square" lIns="0" tIns="0" rIns="0" bIns="0" rtlCol="0" anchor="t">
            <a:spAutoFit/>
          </a:bodyPr>
          <a:lstStyle/>
          <a:p>
            <a:pPr algn="just">
              <a:lnSpc>
                <a:spcPts val="6719"/>
              </a:lnSpc>
            </a:pPr>
            <a:r>
              <a:rPr lang="en-US" sz="5599" b="1" dirty="0" err="1">
                <a:solidFill>
                  <a:srgbClr val="FFFFFF"/>
                </a:solidFill>
                <a:latin typeface="Arial Nova Bold"/>
                <a:ea typeface="Arial Nova Bold"/>
                <a:cs typeface="Arial Nova Bold"/>
                <a:sym typeface="Arial Nova Bold"/>
              </a:rPr>
              <a:t>Alguns</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apontamentos</a:t>
            </a:r>
            <a:endParaRPr lang="en-US" sz="5599" b="1" dirty="0">
              <a:solidFill>
                <a:srgbClr val="FFFFFF"/>
              </a:solidFill>
              <a:latin typeface="Arial Nova Bold"/>
              <a:ea typeface="Arial Nova Bold"/>
              <a:cs typeface="Arial Nova Bold"/>
              <a:sym typeface="Arial Nova Bold"/>
            </a:endParaRPr>
          </a:p>
          <a:p>
            <a:pPr marL="457200" indent="-457200" algn="just">
              <a:lnSpc>
                <a:spcPts val="6719"/>
              </a:lnSpc>
              <a:buFont typeface="Arial" panose="020B0604020202020204" pitchFamily="34" charset="0"/>
              <a:buChar char="•"/>
            </a:pPr>
            <a:r>
              <a:rPr lang="en-US" sz="3500" b="1" dirty="0">
                <a:solidFill>
                  <a:srgbClr val="FFFFFF"/>
                </a:solidFill>
                <a:latin typeface="Arial Nova Bold"/>
                <a:ea typeface="Arial Nova Bold"/>
                <a:cs typeface="Arial Nova Bold"/>
                <a:sym typeface="Arial Nova Bold"/>
              </a:rPr>
              <a:t>Escritura </a:t>
            </a:r>
            <a:r>
              <a:rPr lang="en-US" sz="3500" b="1" dirty="0" err="1">
                <a:solidFill>
                  <a:srgbClr val="FFFFFF"/>
                </a:solidFill>
                <a:latin typeface="Arial Nova Bold"/>
                <a:ea typeface="Arial Nova Bold"/>
                <a:cs typeface="Arial Nova Bold"/>
                <a:sym typeface="Arial Nova Bold"/>
              </a:rPr>
              <a:t>pública</a:t>
            </a:r>
            <a:r>
              <a:rPr lang="en-US" sz="3500" b="1" dirty="0">
                <a:solidFill>
                  <a:srgbClr val="FFFFFF"/>
                </a:solidFill>
                <a:latin typeface="Arial Nova Bold"/>
                <a:ea typeface="Arial Nova Bold"/>
                <a:cs typeface="Arial Nova Bold"/>
                <a:sym typeface="Arial Nova Bold"/>
              </a:rPr>
              <a:t>, salvo </a:t>
            </a:r>
            <a:r>
              <a:rPr lang="en-US" sz="3500" b="1" dirty="0" err="1">
                <a:solidFill>
                  <a:srgbClr val="FFFFFF"/>
                </a:solidFill>
                <a:latin typeface="Arial Nova Bold"/>
                <a:ea typeface="Arial Nova Bold"/>
                <a:cs typeface="Arial Nova Bold"/>
                <a:sym typeface="Arial Nova Bold"/>
              </a:rPr>
              <a:t>exceções</a:t>
            </a:r>
            <a:r>
              <a:rPr lang="en-US" sz="3500" b="1" dirty="0">
                <a:solidFill>
                  <a:srgbClr val="FFFFFF"/>
                </a:solidFill>
                <a:latin typeface="Arial Nova Bold"/>
                <a:ea typeface="Arial Nova Bold"/>
                <a:cs typeface="Arial Nova Bold"/>
                <a:sym typeface="Arial Nova Bold"/>
              </a:rPr>
              <a:t>;</a:t>
            </a:r>
          </a:p>
          <a:p>
            <a:pPr marL="457200" indent="-457200" algn="just">
              <a:lnSpc>
                <a:spcPts val="6719"/>
              </a:lnSpc>
              <a:buFont typeface="Arial" panose="020B0604020202020204" pitchFamily="34" charset="0"/>
              <a:buChar char="•"/>
            </a:pPr>
            <a:r>
              <a:rPr lang="en-US" sz="3500" b="1" dirty="0" err="1">
                <a:solidFill>
                  <a:srgbClr val="FFFFFF"/>
                </a:solidFill>
                <a:latin typeface="Arial Nova Bold"/>
                <a:ea typeface="Arial Nova Bold"/>
                <a:cs typeface="Arial Nova Bold"/>
                <a:sym typeface="Arial Nova Bold"/>
              </a:rPr>
              <a:t>Expedição</a:t>
            </a:r>
            <a:r>
              <a:rPr lang="en-US" sz="3500" b="1" dirty="0">
                <a:solidFill>
                  <a:srgbClr val="FFFFFF"/>
                </a:solidFill>
                <a:latin typeface="Arial Nova Bold"/>
                <a:ea typeface="Arial Nova Bold"/>
                <a:cs typeface="Arial Nova Bold"/>
                <a:sym typeface="Arial Nova Bold"/>
              </a:rPr>
              <a:t> de </a:t>
            </a:r>
            <a:r>
              <a:rPr lang="en-US" sz="3500" b="1" dirty="0" err="1">
                <a:solidFill>
                  <a:srgbClr val="FFFFFF"/>
                </a:solidFill>
                <a:latin typeface="Arial Nova Bold"/>
                <a:ea typeface="Arial Nova Bold"/>
                <a:cs typeface="Arial Nova Bold"/>
                <a:sym typeface="Arial Nova Bold"/>
              </a:rPr>
              <a:t>ata</a:t>
            </a:r>
            <a:r>
              <a:rPr lang="en-US" sz="3500" b="1" dirty="0">
                <a:solidFill>
                  <a:srgbClr val="FFFFFF"/>
                </a:solidFill>
                <a:latin typeface="Arial Nova Bold"/>
                <a:ea typeface="Arial Nova Bold"/>
                <a:cs typeface="Arial Nova Bold"/>
                <a:sym typeface="Arial Nova Bold"/>
              </a:rPr>
              <a:t> notarial de </a:t>
            </a:r>
            <a:r>
              <a:rPr lang="en-US" sz="3500" b="1" dirty="0" err="1">
                <a:solidFill>
                  <a:srgbClr val="FFFFFF"/>
                </a:solidFill>
                <a:latin typeface="Arial Nova Bold"/>
                <a:ea typeface="Arial Nova Bold"/>
                <a:cs typeface="Arial Nova Bold"/>
                <a:sym typeface="Arial Nova Bold"/>
              </a:rPr>
              <a:t>arrematação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pelo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Tabelionato</a:t>
            </a:r>
            <a:r>
              <a:rPr lang="en-US" sz="3500" b="1" dirty="0">
                <a:solidFill>
                  <a:srgbClr val="FFFFFF"/>
                </a:solidFill>
                <a:latin typeface="Arial Nova Bold"/>
                <a:ea typeface="Arial Nova Bold"/>
                <a:cs typeface="Arial Nova Bold"/>
                <a:sym typeface="Arial Nova Bold"/>
              </a:rPr>
              <a:t> de </a:t>
            </a:r>
            <a:r>
              <a:rPr lang="en-US" sz="3500" b="1" dirty="0" err="1">
                <a:solidFill>
                  <a:srgbClr val="FFFFFF"/>
                </a:solidFill>
                <a:latin typeface="Arial Nova Bold"/>
                <a:ea typeface="Arial Nova Bold"/>
                <a:cs typeface="Arial Nova Bold"/>
                <a:sym typeface="Arial Nova Bold"/>
              </a:rPr>
              <a:t>Notas</a:t>
            </a:r>
            <a:r>
              <a:rPr lang="en-US" sz="3500" b="1" dirty="0">
                <a:solidFill>
                  <a:srgbClr val="FFFFFF"/>
                </a:solidFill>
                <a:latin typeface="Arial Nova Bold"/>
                <a:ea typeface="Arial Nova Bold"/>
                <a:cs typeface="Arial Nova Bold"/>
                <a:sym typeface="Arial Nova Bold"/>
              </a:rPr>
              <a:t> da </a:t>
            </a:r>
            <a:r>
              <a:rPr lang="en-US" sz="3500" b="1" dirty="0" err="1">
                <a:solidFill>
                  <a:srgbClr val="FFFFFF"/>
                </a:solidFill>
                <a:latin typeface="Arial Nova Bold"/>
                <a:ea typeface="Arial Nova Bold"/>
                <a:cs typeface="Arial Nova Bold"/>
                <a:sym typeface="Arial Nova Bold"/>
              </a:rPr>
              <a:t>circunscrição</a:t>
            </a:r>
            <a:r>
              <a:rPr lang="en-US" sz="3500" b="1" dirty="0">
                <a:solidFill>
                  <a:srgbClr val="FFFFFF"/>
                </a:solidFill>
                <a:latin typeface="Arial Nova Bold"/>
                <a:ea typeface="Arial Nova Bold"/>
                <a:cs typeface="Arial Nova Bold"/>
                <a:sym typeface="Arial Nova Bold"/>
              </a:rPr>
              <a:t> do </a:t>
            </a:r>
            <a:r>
              <a:rPr lang="en-US" sz="3500" b="1" dirty="0" err="1">
                <a:solidFill>
                  <a:srgbClr val="FFFFFF"/>
                </a:solidFill>
                <a:latin typeface="Arial Nova Bold"/>
                <a:ea typeface="Arial Nova Bold"/>
                <a:cs typeface="Arial Nova Bold"/>
                <a:sym typeface="Arial Nova Bold"/>
              </a:rPr>
              <a:t>imóvel</a:t>
            </a:r>
            <a:r>
              <a:rPr lang="en-US" sz="3500" b="1" dirty="0">
                <a:solidFill>
                  <a:srgbClr val="FFFFFF"/>
                </a:solidFill>
                <a:latin typeface="Arial Nova Bold"/>
                <a:ea typeface="Arial Nova Bold"/>
                <a:cs typeface="Arial Nova Bold"/>
                <a:sym typeface="Arial Nova Bold"/>
              </a:rPr>
              <a:t>;</a:t>
            </a:r>
          </a:p>
          <a:p>
            <a:pPr marL="457200" indent="-457200" algn="just">
              <a:lnSpc>
                <a:spcPts val="6719"/>
              </a:lnSpc>
              <a:buFont typeface="Arial" panose="020B0604020202020204" pitchFamily="34" charset="0"/>
              <a:buChar char="•"/>
            </a:pPr>
            <a:r>
              <a:rPr lang="en-US" sz="3500" b="1" dirty="0" err="1">
                <a:solidFill>
                  <a:srgbClr val="FFFFFF"/>
                </a:solidFill>
                <a:latin typeface="Arial Nova Bold"/>
                <a:ea typeface="Arial Nova Bold"/>
                <a:cs typeface="Arial Nova Bold"/>
                <a:sym typeface="Arial Nova Bold"/>
              </a:rPr>
              <a:t>Aplicação</a:t>
            </a:r>
            <a:r>
              <a:rPr lang="en-US" sz="3500" b="1" dirty="0">
                <a:solidFill>
                  <a:srgbClr val="FFFFFF"/>
                </a:solidFill>
                <a:latin typeface="Arial Nova Bold"/>
                <a:ea typeface="Arial Nova Bold"/>
                <a:cs typeface="Arial Nova Bold"/>
                <a:sym typeface="Arial Nova Bold"/>
              </a:rPr>
              <a:t> de </a:t>
            </a:r>
            <a:r>
              <a:rPr lang="en-US" sz="3500" b="1" dirty="0" err="1">
                <a:solidFill>
                  <a:srgbClr val="FFFFFF"/>
                </a:solidFill>
                <a:latin typeface="Arial Nova Bold"/>
                <a:ea typeface="Arial Nova Bold"/>
                <a:cs typeface="Arial Nova Bold"/>
                <a:sym typeface="Arial Nova Bold"/>
              </a:rPr>
              <a:t>procedimentos</a:t>
            </a:r>
            <a:r>
              <a:rPr lang="en-US" sz="3500" b="1" dirty="0">
                <a:solidFill>
                  <a:srgbClr val="FFFFFF"/>
                </a:solidFill>
                <a:latin typeface="Arial Nova Bold"/>
                <a:ea typeface="Arial Nova Bold"/>
                <a:cs typeface="Arial Nova Bold"/>
                <a:sym typeface="Arial Nova Bold"/>
              </a:rPr>
              <a:t> da AF para </a:t>
            </a:r>
            <a:r>
              <a:rPr lang="en-US" sz="3500" b="1" dirty="0" err="1">
                <a:solidFill>
                  <a:srgbClr val="FFFFFF"/>
                </a:solidFill>
                <a:latin typeface="Arial Nova Bold"/>
                <a:ea typeface="Arial Nova Bold"/>
                <a:cs typeface="Arial Nova Bold"/>
                <a:sym typeface="Arial Nova Bold"/>
              </a:rPr>
              <a:t>desocupação</a:t>
            </a:r>
            <a:r>
              <a:rPr lang="en-US" sz="3500" b="1" dirty="0">
                <a:solidFill>
                  <a:srgbClr val="FFFFFF"/>
                </a:solidFill>
                <a:latin typeface="Arial Nova Bold"/>
                <a:ea typeface="Arial Nova Bold"/>
                <a:cs typeface="Arial Nova Bold"/>
                <a:sym typeface="Arial Nova Bold"/>
              </a:rPr>
              <a:t> e </a:t>
            </a:r>
            <a:r>
              <a:rPr lang="en-US" sz="3500" b="1" dirty="0" err="1">
                <a:solidFill>
                  <a:srgbClr val="FFFFFF"/>
                </a:solidFill>
                <a:latin typeface="Arial Nova Bold"/>
                <a:ea typeface="Arial Nova Bold"/>
                <a:cs typeface="Arial Nova Bold"/>
                <a:sym typeface="Arial Nova Bold"/>
              </a:rPr>
              <a:t>cobrança</a:t>
            </a:r>
            <a:r>
              <a:rPr lang="en-US" sz="3500" b="1" dirty="0">
                <a:solidFill>
                  <a:srgbClr val="FFFFFF"/>
                </a:solidFill>
                <a:latin typeface="Arial Nova Bold"/>
                <a:ea typeface="Arial Nova Bold"/>
                <a:cs typeface="Arial Nova Bold"/>
                <a:sym typeface="Arial Nova Bold"/>
              </a:rPr>
              <a:t> de taxa de </a:t>
            </a:r>
            <a:r>
              <a:rPr lang="en-US" sz="3500" b="1" dirty="0" err="1">
                <a:solidFill>
                  <a:srgbClr val="FFFFFF"/>
                </a:solidFill>
                <a:latin typeface="Arial Nova Bold"/>
                <a:ea typeface="Arial Nova Bold"/>
                <a:cs typeface="Arial Nova Bold"/>
                <a:sym typeface="Arial Nova Bold"/>
              </a:rPr>
              <a:t>ocupação</a:t>
            </a:r>
            <a:r>
              <a:rPr lang="en-US" sz="3500" b="1" dirty="0">
                <a:solidFill>
                  <a:srgbClr val="FFFFFF"/>
                </a:solidFill>
                <a:latin typeface="Arial Nova Bold"/>
                <a:ea typeface="Arial Nova Bold"/>
                <a:cs typeface="Arial Nova Bold"/>
                <a:sym typeface="Arial Nova Bold"/>
              </a:rPr>
              <a:t>; </a:t>
            </a:r>
          </a:p>
          <a:p>
            <a:pPr marL="457200" indent="-457200" algn="just">
              <a:lnSpc>
                <a:spcPts val="6719"/>
              </a:lnSpc>
              <a:buFont typeface="Arial" panose="020B0604020202020204" pitchFamily="34" charset="0"/>
              <a:buChar char="•"/>
            </a:pPr>
            <a:r>
              <a:rPr lang="en-US" sz="3500" b="1" dirty="0" err="1">
                <a:solidFill>
                  <a:srgbClr val="FFFFFF"/>
                </a:solidFill>
                <a:latin typeface="Arial Nova Bold"/>
                <a:ea typeface="Arial Nova Bold"/>
                <a:cs typeface="Arial Nova Bold"/>
                <a:sym typeface="Arial Nova Bold"/>
              </a:rPr>
              <a:t>Título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constitutivo</a:t>
            </a:r>
            <a:r>
              <a:rPr lang="en-US" sz="3500" b="1" dirty="0">
                <a:solidFill>
                  <a:srgbClr val="FFFFFF"/>
                </a:solidFill>
                <a:latin typeface="Arial Nova Bold"/>
                <a:ea typeface="Arial Nova Bold"/>
                <a:cs typeface="Arial Nova Bold"/>
                <a:sym typeface="Arial Nova Bold"/>
              </a:rPr>
              <a:t> da </a:t>
            </a:r>
            <a:r>
              <a:rPr lang="en-US" sz="3500" b="1" dirty="0" err="1">
                <a:solidFill>
                  <a:srgbClr val="FFFFFF"/>
                </a:solidFill>
                <a:latin typeface="Arial Nova Bold"/>
                <a:ea typeface="Arial Nova Bold"/>
                <a:cs typeface="Arial Nova Bold"/>
                <a:sym typeface="Arial Nova Bold"/>
              </a:rPr>
              <a:t>hipoteca</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deve</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fazer</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menção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ao</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procedimento</a:t>
            </a:r>
            <a:r>
              <a:rPr lang="en-US" sz="3500" b="1" dirty="0">
                <a:solidFill>
                  <a:srgbClr val="FFFFFF"/>
                </a:solidFill>
                <a:latin typeface="Arial Nova Bold"/>
                <a:ea typeface="Arial Nova Bold"/>
                <a:cs typeface="Arial Nova Bold"/>
                <a:sym typeface="Arial Nova Bold"/>
              </a:rPr>
              <a:t> de </a:t>
            </a:r>
            <a:r>
              <a:rPr lang="en-US" sz="3500" b="1" dirty="0" err="1">
                <a:solidFill>
                  <a:srgbClr val="FFFFFF"/>
                </a:solidFill>
                <a:latin typeface="Arial Nova Bold"/>
                <a:ea typeface="Arial Nova Bold"/>
                <a:cs typeface="Arial Nova Bold"/>
                <a:sym typeface="Arial Nova Bold"/>
              </a:rPr>
              <a:t>excussão</a:t>
            </a:r>
            <a:r>
              <a:rPr lang="en-US" sz="3500" b="1" dirty="0">
                <a:solidFill>
                  <a:srgbClr val="FFFFFF"/>
                </a:solidFill>
                <a:latin typeface="Arial Nova Bold"/>
                <a:ea typeface="Arial Nova Bold"/>
                <a:cs typeface="Arial Nova Bold"/>
                <a:sym typeface="Arial Nova Bold"/>
              </a:rPr>
              <a:t> patrimonial;</a:t>
            </a:r>
          </a:p>
          <a:p>
            <a:pPr marL="457200" indent="-457200" algn="just">
              <a:lnSpc>
                <a:spcPts val="6719"/>
              </a:lnSpc>
              <a:buFont typeface="Arial" panose="020B0604020202020204" pitchFamily="34" charset="0"/>
              <a:buChar char="•"/>
            </a:pPr>
            <a:r>
              <a:rPr lang="en-US" sz="3500" b="1" dirty="0" err="1">
                <a:solidFill>
                  <a:srgbClr val="FFFFFF"/>
                </a:solidFill>
                <a:latin typeface="Arial Nova Bold"/>
                <a:ea typeface="Arial Nova Bold"/>
                <a:cs typeface="Arial Nova Bold"/>
                <a:sym typeface="Arial Nova Bold"/>
              </a:rPr>
              <a:t>Inaplicável</a:t>
            </a:r>
            <a:r>
              <a:rPr lang="en-US" sz="3500" b="1" dirty="0">
                <a:solidFill>
                  <a:srgbClr val="FFFFFF"/>
                </a:solidFill>
                <a:latin typeface="Arial Nova Bold"/>
                <a:ea typeface="Arial Nova Bold"/>
                <a:cs typeface="Arial Nova Bold"/>
                <a:sym typeface="Arial Nova Bold"/>
              </a:rPr>
              <a:t> a </a:t>
            </a:r>
            <a:r>
              <a:rPr lang="en-US" sz="3500" b="1" dirty="0" err="1">
                <a:solidFill>
                  <a:srgbClr val="FFFFFF"/>
                </a:solidFill>
                <a:latin typeface="Arial Nova Bold"/>
                <a:ea typeface="Arial Nova Bold"/>
                <a:cs typeface="Arial Nova Bold"/>
                <a:sym typeface="Arial Nova Bold"/>
              </a:rPr>
              <a:t>execução</a:t>
            </a:r>
            <a:r>
              <a:rPr lang="en-US" sz="3500" b="1" dirty="0">
                <a:solidFill>
                  <a:srgbClr val="FFFFFF"/>
                </a:solidFill>
                <a:latin typeface="Arial Nova Bold"/>
                <a:ea typeface="Arial Nova Bold"/>
                <a:cs typeface="Arial Nova Bold"/>
                <a:sym typeface="Arial Nova Bold"/>
              </a:rPr>
              <a:t> extrajudicial para </a:t>
            </a:r>
            <a:r>
              <a:rPr lang="en-US" sz="3500" b="1" dirty="0" err="1">
                <a:solidFill>
                  <a:srgbClr val="FFFFFF"/>
                </a:solidFill>
                <a:latin typeface="Arial Nova Bold"/>
                <a:ea typeface="Arial Nova Bold"/>
                <a:cs typeface="Arial Nova Bold"/>
                <a:sym typeface="Arial Nova Bold"/>
              </a:rPr>
              <a:t>operação</a:t>
            </a:r>
            <a:r>
              <a:rPr lang="en-US" sz="3500" b="1" dirty="0">
                <a:solidFill>
                  <a:srgbClr val="FFFFFF"/>
                </a:solidFill>
                <a:latin typeface="Arial Nova Bold"/>
                <a:ea typeface="Arial Nova Bold"/>
                <a:cs typeface="Arial Nova Bold"/>
                <a:sym typeface="Arial Nova Bold"/>
              </a:rPr>
              <a:t> de </a:t>
            </a:r>
            <a:r>
              <a:rPr lang="en-US" sz="3500" b="1" dirty="0" err="1">
                <a:solidFill>
                  <a:srgbClr val="FFFFFF"/>
                </a:solidFill>
                <a:latin typeface="Arial Nova Bold"/>
                <a:ea typeface="Arial Nova Bold"/>
                <a:cs typeface="Arial Nova Bold"/>
                <a:sym typeface="Arial Nova Bold"/>
              </a:rPr>
              <a:t>financiamento</a:t>
            </a:r>
            <a:r>
              <a:rPr lang="en-US" sz="3500" b="1" dirty="0">
                <a:solidFill>
                  <a:srgbClr val="FFFFFF"/>
                </a:solidFill>
                <a:latin typeface="Arial Nova Bold"/>
                <a:ea typeface="Arial Nova Bold"/>
                <a:cs typeface="Arial Nova Bold"/>
                <a:sym typeface="Arial Nova Bold"/>
              </a:rPr>
              <a:t> para </a:t>
            </a:r>
            <a:r>
              <a:rPr lang="en-US" sz="3500" b="1" dirty="0" err="1">
                <a:solidFill>
                  <a:srgbClr val="FFFFFF"/>
                </a:solidFill>
                <a:latin typeface="Arial Nova Bold"/>
                <a:ea typeface="Arial Nova Bold"/>
                <a:cs typeface="Arial Nova Bold"/>
                <a:sym typeface="Arial Nova Bold"/>
              </a:rPr>
              <a:t>atividade</a:t>
            </a:r>
            <a:r>
              <a:rPr lang="en-US" sz="3500" b="1" dirty="0">
                <a:solidFill>
                  <a:srgbClr val="FFFFFF"/>
                </a:solidFill>
                <a:latin typeface="Arial Nova Bold"/>
                <a:ea typeface="Arial Nova Bold"/>
                <a:cs typeface="Arial Nova Bold"/>
                <a:sym typeface="Arial Nova Bold"/>
              </a:rPr>
              <a:t> </a:t>
            </a:r>
            <a:r>
              <a:rPr lang="en-US" sz="3500" b="1" dirty="0" err="1">
                <a:solidFill>
                  <a:srgbClr val="FFFFFF"/>
                </a:solidFill>
                <a:latin typeface="Arial Nova Bold"/>
                <a:ea typeface="Arial Nova Bold"/>
                <a:cs typeface="Arial Nova Bold"/>
                <a:sym typeface="Arial Nova Bold"/>
              </a:rPr>
              <a:t>agropecuária</a:t>
            </a:r>
            <a:r>
              <a:rPr lang="en-US" sz="3500" b="1" dirty="0">
                <a:solidFill>
                  <a:srgbClr val="FFFFFF"/>
                </a:solidFill>
                <a:latin typeface="Arial Nova Bold"/>
                <a:ea typeface="Arial Nova Bold"/>
                <a:cs typeface="Arial Nova Bold"/>
                <a:sym typeface="Arial Nova Bold"/>
              </a:rPr>
              <a:t> </a:t>
            </a:r>
          </a:p>
          <a:p>
            <a:pPr algn="l">
              <a:lnSpc>
                <a:spcPts val="6719"/>
              </a:lnSpc>
            </a:pPr>
            <a:r>
              <a:rPr lang="en-US" sz="5599" b="1" dirty="0">
                <a:solidFill>
                  <a:srgbClr val="FFFFFF"/>
                </a:solidFill>
                <a:latin typeface="Arial Nova Bold"/>
                <a:ea typeface="Arial Nova Bold"/>
                <a:cs typeface="Arial Nova Bold"/>
                <a:sym typeface="Arial Nova Bold"/>
              </a:rPr>
              <a:t> </a:t>
            </a:r>
          </a:p>
        </p:txBody>
      </p:sp>
    </p:spTree>
    <p:extLst>
      <p:ext uri="{BB962C8B-B14F-4D97-AF65-F5344CB8AC3E}">
        <p14:creationId xmlns:p14="http://schemas.microsoft.com/office/powerpoint/2010/main" val="4071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6471"/>
        </a:solidFill>
        <a:effectLst/>
      </p:bgPr>
    </p:bg>
    <p:spTree>
      <p:nvGrpSpPr>
        <p:cNvPr id="1" name="">
          <a:extLst>
            <a:ext uri="{FF2B5EF4-FFF2-40B4-BE49-F238E27FC236}">
              <a16:creationId xmlns:a16="http://schemas.microsoft.com/office/drawing/2014/main" id="{9E0E46EA-FF36-2DD7-3234-48DEC68191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62B2A7-DF36-B529-EF31-C37FF1392FA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1999"/>
            </a:blip>
            <a:stretch>
              <a:fillRect l="-3015" t="-14305" r="-46896" b="-18949"/>
            </a:stretch>
          </a:blipFill>
        </p:spPr>
        <p:txBody>
          <a:bodyPr/>
          <a:lstStyle/>
          <a:p>
            <a:endParaRPr lang="pt-BR"/>
          </a:p>
        </p:txBody>
      </p:sp>
      <p:sp>
        <p:nvSpPr>
          <p:cNvPr id="3" name="AutoShape 3">
            <a:extLst>
              <a:ext uri="{FF2B5EF4-FFF2-40B4-BE49-F238E27FC236}">
                <a16:creationId xmlns:a16="http://schemas.microsoft.com/office/drawing/2014/main" id="{DF065EA2-2CDD-E561-4C53-60578A92D433}"/>
              </a:ext>
            </a:extLst>
          </p:cNvPr>
          <p:cNvSpPr/>
          <p:nvPr/>
        </p:nvSpPr>
        <p:spPr>
          <a:xfrm>
            <a:off x="1028700" y="601417"/>
            <a:ext cx="16230600" cy="0"/>
          </a:xfrm>
          <a:prstGeom prst="line">
            <a:avLst/>
          </a:prstGeom>
          <a:ln w="19050" cap="flat">
            <a:solidFill>
              <a:srgbClr val="D9D9D9"/>
            </a:solidFill>
            <a:prstDash val="solid"/>
            <a:headEnd type="none" w="sm" len="sm"/>
            <a:tailEnd type="none" w="sm" len="sm"/>
          </a:ln>
        </p:spPr>
        <p:txBody>
          <a:bodyPr/>
          <a:lstStyle/>
          <a:p>
            <a:endParaRPr lang="pt-BR"/>
          </a:p>
        </p:txBody>
      </p:sp>
      <p:sp>
        <p:nvSpPr>
          <p:cNvPr id="4" name="Freeform 4">
            <a:extLst>
              <a:ext uri="{FF2B5EF4-FFF2-40B4-BE49-F238E27FC236}">
                <a16:creationId xmlns:a16="http://schemas.microsoft.com/office/drawing/2014/main" id="{45F7C467-8EDB-A21E-A245-32424A13B13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l="-63979" t="-48767" r="-2726" b="-73506"/>
            </a:stretch>
          </a:blipFill>
        </p:spPr>
        <p:txBody>
          <a:bodyPr/>
          <a:lstStyle/>
          <a:p>
            <a:endParaRPr lang="pt-BR" dirty="0"/>
          </a:p>
        </p:txBody>
      </p:sp>
      <p:grpSp>
        <p:nvGrpSpPr>
          <p:cNvPr id="5" name="Group 5">
            <a:extLst>
              <a:ext uri="{FF2B5EF4-FFF2-40B4-BE49-F238E27FC236}">
                <a16:creationId xmlns:a16="http://schemas.microsoft.com/office/drawing/2014/main" id="{963D513A-12CB-07C5-C19E-A721EBD5C07A}"/>
              </a:ext>
            </a:extLst>
          </p:cNvPr>
          <p:cNvGrpSpPr/>
          <p:nvPr/>
        </p:nvGrpSpPr>
        <p:grpSpPr>
          <a:xfrm rot="5400000">
            <a:off x="-1947529" y="1947529"/>
            <a:ext cx="4238545" cy="343487"/>
            <a:chOff x="0" y="0"/>
            <a:chExt cx="1116325" cy="90466"/>
          </a:xfrm>
        </p:grpSpPr>
        <p:sp>
          <p:nvSpPr>
            <p:cNvPr id="6" name="Freeform 6">
              <a:extLst>
                <a:ext uri="{FF2B5EF4-FFF2-40B4-BE49-F238E27FC236}">
                  <a16:creationId xmlns:a16="http://schemas.microsoft.com/office/drawing/2014/main" id="{458FD176-05CA-6B00-2758-503B65D74C92}"/>
                </a:ext>
              </a:extLst>
            </p:cNvPr>
            <p:cNvSpPr/>
            <p:nvPr/>
          </p:nvSpPr>
          <p:spPr>
            <a:xfrm>
              <a:off x="0" y="0"/>
              <a:ext cx="1116324" cy="90466"/>
            </a:xfrm>
            <a:custGeom>
              <a:avLst/>
              <a:gdLst/>
              <a:ahLst/>
              <a:cxnLst/>
              <a:rect l="l" t="t" r="r" b="b"/>
              <a:pathLst>
                <a:path w="1116324" h="90466">
                  <a:moveTo>
                    <a:pt x="0" y="0"/>
                  </a:moveTo>
                  <a:lnTo>
                    <a:pt x="1116324" y="0"/>
                  </a:lnTo>
                  <a:lnTo>
                    <a:pt x="1116324" y="90466"/>
                  </a:lnTo>
                  <a:lnTo>
                    <a:pt x="0" y="90466"/>
                  </a:lnTo>
                  <a:close/>
                </a:path>
              </a:pathLst>
            </a:custGeom>
            <a:solidFill>
              <a:srgbClr val="4DE1C7"/>
            </a:solidFill>
          </p:spPr>
          <p:txBody>
            <a:bodyPr/>
            <a:lstStyle/>
            <a:p>
              <a:endParaRPr lang="pt-BR"/>
            </a:p>
          </p:txBody>
        </p:sp>
        <p:sp>
          <p:nvSpPr>
            <p:cNvPr id="7" name="TextBox 7">
              <a:extLst>
                <a:ext uri="{FF2B5EF4-FFF2-40B4-BE49-F238E27FC236}">
                  <a16:creationId xmlns:a16="http://schemas.microsoft.com/office/drawing/2014/main" id="{B4394C39-8454-11D2-3297-F5BEADADF4AF}"/>
                </a:ext>
              </a:extLst>
            </p:cNvPr>
            <p:cNvSpPr txBox="1"/>
            <p:nvPr/>
          </p:nvSpPr>
          <p:spPr>
            <a:xfrm>
              <a:off x="0" y="-38100"/>
              <a:ext cx="1116325" cy="128566"/>
            </a:xfrm>
            <a:prstGeom prst="rect">
              <a:avLst/>
            </a:prstGeom>
          </p:spPr>
          <p:txBody>
            <a:bodyPr lIns="50800" tIns="50800" rIns="50800" bIns="50800" rtlCol="0" anchor="ctr"/>
            <a:lstStyle/>
            <a:p>
              <a:pPr algn="ctr">
                <a:lnSpc>
                  <a:spcPts val="2659"/>
                </a:lnSpc>
              </a:pPr>
              <a:endParaRPr/>
            </a:p>
          </p:txBody>
        </p:sp>
      </p:grpSp>
      <p:sp>
        <p:nvSpPr>
          <p:cNvPr id="10" name="TextBox 10">
            <a:extLst>
              <a:ext uri="{FF2B5EF4-FFF2-40B4-BE49-F238E27FC236}">
                <a16:creationId xmlns:a16="http://schemas.microsoft.com/office/drawing/2014/main" id="{6416C887-72CB-7A8F-38D9-5444892C94A3}"/>
              </a:ext>
            </a:extLst>
          </p:cNvPr>
          <p:cNvSpPr txBox="1"/>
          <p:nvPr/>
        </p:nvSpPr>
        <p:spPr>
          <a:xfrm>
            <a:off x="1305388" y="930739"/>
            <a:ext cx="15356718" cy="11169724"/>
          </a:xfrm>
          <a:prstGeom prst="rect">
            <a:avLst/>
          </a:prstGeom>
        </p:spPr>
        <p:txBody>
          <a:bodyPr wrap="square" lIns="0" tIns="0" rIns="0" bIns="0" rtlCol="0" anchor="t">
            <a:spAutoFit/>
          </a:bodyPr>
          <a:lstStyle/>
          <a:p>
            <a:pPr algn="l">
              <a:lnSpc>
                <a:spcPts val="6719"/>
              </a:lnSpc>
            </a:pPr>
            <a:r>
              <a:rPr lang="en-US" sz="5599" b="1" dirty="0" err="1">
                <a:solidFill>
                  <a:srgbClr val="FFFFFF"/>
                </a:solidFill>
                <a:latin typeface="Arial Nova Bold"/>
                <a:ea typeface="Arial Nova Bold"/>
                <a:cs typeface="Arial Nova Bold"/>
                <a:sym typeface="Arial Nova Bold"/>
              </a:rPr>
              <a:t>Desafios</a:t>
            </a:r>
            <a:r>
              <a:rPr lang="en-US" sz="5599" b="1" dirty="0">
                <a:solidFill>
                  <a:srgbClr val="FFFFFF"/>
                </a:solidFill>
                <a:latin typeface="Arial Nova Bold"/>
                <a:ea typeface="Arial Nova Bold"/>
                <a:cs typeface="Arial Nova Bold"/>
                <a:sym typeface="Arial Nova Bold"/>
              </a:rPr>
              <a:t> para a </a:t>
            </a:r>
            <a:r>
              <a:rPr lang="en-US" sz="5599" b="1" dirty="0" err="1">
                <a:solidFill>
                  <a:srgbClr val="FFFFFF"/>
                </a:solidFill>
                <a:latin typeface="Arial Nova Bold"/>
                <a:ea typeface="Arial Nova Bold"/>
                <a:cs typeface="Arial Nova Bold"/>
                <a:sym typeface="Arial Nova Bold"/>
              </a:rPr>
              <a:t>escolha</a:t>
            </a:r>
            <a:r>
              <a:rPr lang="en-US" sz="5599" b="1" dirty="0">
                <a:solidFill>
                  <a:srgbClr val="FFFFFF"/>
                </a:solidFill>
                <a:latin typeface="Arial Nova Bold"/>
                <a:ea typeface="Arial Nova Bold"/>
                <a:cs typeface="Arial Nova Bold"/>
                <a:sym typeface="Arial Nova Bold"/>
              </a:rPr>
              <a:t> da </a:t>
            </a:r>
            <a:r>
              <a:rPr lang="en-US" sz="5599" b="1" dirty="0" err="1">
                <a:solidFill>
                  <a:srgbClr val="FFFFFF"/>
                </a:solidFill>
                <a:latin typeface="Arial Nova Bold"/>
                <a:ea typeface="Arial Nova Bold"/>
                <a:cs typeface="Arial Nova Bold"/>
                <a:sym typeface="Arial Nova Bold"/>
              </a:rPr>
              <a:t>melhor</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garantia</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aplicável</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aos</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negócios</a:t>
            </a:r>
            <a:r>
              <a:rPr lang="en-US" sz="5599" b="1" dirty="0">
                <a:solidFill>
                  <a:srgbClr val="FFFFFF"/>
                </a:solidFill>
                <a:latin typeface="Arial Nova Bold"/>
                <a:ea typeface="Arial Nova Bold"/>
                <a:cs typeface="Arial Nova Bold"/>
                <a:sym typeface="Arial Nova Bold"/>
              </a:rPr>
              <a:t> </a:t>
            </a:r>
            <a:r>
              <a:rPr lang="en-US" sz="5599" b="1" dirty="0" err="1">
                <a:solidFill>
                  <a:srgbClr val="FFFFFF"/>
                </a:solidFill>
                <a:latin typeface="Arial Nova Bold"/>
                <a:ea typeface="Arial Nova Bold"/>
                <a:cs typeface="Arial Nova Bold"/>
                <a:sym typeface="Arial Nova Bold"/>
              </a:rPr>
              <a:t>imobiliários</a:t>
            </a:r>
            <a:endParaRPr lang="en-US" sz="5599" b="1" dirty="0">
              <a:solidFill>
                <a:srgbClr val="FFFFFF"/>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a:p>
            <a:pPr algn="just">
              <a:lnSpc>
                <a:spcPts val="6719"/>
              </a:lnSpc>
            </a:pPr>
            <a:r>
              <a:rPr lang="en-US" sz="4000" b="1" dirty="0" err="1">
                <a:solidFill>
                  <a:srgbClr val="FFFFFF"/>
                </a:solidFill>
                <a:latin typeface="Arial Nova Bold"/>
                <a:ea typeface="Arial Nova Bold"/>
                <a:cs typeface="Arial Nova Bold"/>
                <a:sym typeface="Arial Nova Bold"/>
              </a:rPr>
              <a:t>Extraconcursalidade</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inerente</a:t>
            </a:r>
            <a:r>
              <a:rPr lang="en-US" sz="4000" b="1" dirty="0">
                <a:solidFill>
                  <a:srgbClr val="FFFFFF"/>
                </a:solidFill>
                <a:latin typeface="Arial Nova Bold"/>
                <a:ea typeface="Arial Nova Bold"/>
                <a:cs typeface="Arial Nova Bold"/>
                <a:sym typeface="Arial Nova Bold"/>
              </a:rPr>
              <a:t> da </a:t>
            </a:r>
            <a:r>
              <a:rPr lang="en-US" sz="4000" b="1" dirty="0" err="1">
                <a:solidFill>
                  <a:srgbClr val="FFFFFF"/>
                </a:solidFill>
                <a:latin typeface="Arial Nova Bold"/>
                <a:ea typeface="Arial Nova Bold"/>
                <a:cs typeface="Arial Nova Bold"/>
                <a:sym typeface="Arial Nova Bold"/>
              </a:rPr>
              <a:t>Alienação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fiduciária</a:t>
            </a:r>
            <a:r>
              <a:rPr lang="en-US" sz="4000" b="1" dirty="0">
                <a:solidFill>
                  <a:srgbClr val="FFFFFF"/>
                </a:solidFill>
                <a:latin typeface="Arial Nova Bold"/>
                <a:ea typeface="Arial Nova Bold"/>
                <a:cs typeface="Arial Nova Bold"/>
                <a:sym typeface="Arial Nova Bold"/>
              </a:rPr>
              <a:t>;</a:t>
            </a:r>
          </a:p>
          <a:p>
            <a:pPr algn="just">
              <a:lnSpc>
                <a:spcPts val="6719"/>
              </a:lnSpc>
            </a:pPr>
            <a:endParaRPr lang="en-US" sz="4000" b="1" dirty="0">
              <a:solidFill>
                <a:srgbClr val="FFFFFF"/>
              </a:solidFill>
              <a:latin typeface="Arial Nova Bold"/>
              <a:ea typeface="Arial Nova Bold"/>
              <a:cs typeface="Arial Nova Bold"/>
              <a:sym typeface="Arial Nova Bold"/>
            </a:endParaRPr>
          </a:p>
          <a:p>
            <a:pPr algn="just">
              <a:lnSpc>
                <a:spcPts val="6719"/>
              </a:lnSpc>
            </a:pPr>
            <a:r>
              <a:rPr lang="en-US" sz="4000" b="1" dirty="0" err="1">
                <a:solidFill>
                  <a:srgbClr val="FFFFFF"/>
                </a:solidFill>
                <a:latin typeface="Arial Nova Bold"/>
                <a:ea typeface="Arial Nova Bold"/>
                <a:cs typeface="Arial Nova Bold"/>
                <a:sym typeface="Arial Nova Bold"/>
              </a:rPr>
              <a:t>Hipoteca</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como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caução</a:t>
            </a:r>
            <a:r>
              <a:rPr lang="en-US" sz="4000" b="1" dirty="0">
                <a:solidFill>
                  <a:srgbClr val="FFFFFF"/>
                </a:solidFill>
                <a:latin typeface="Arial Nova Bold"/>
                <a:ea typeface="Arial Nova Bold"/>
                <a:cs typeface="Arial Nova Bold"/>
                <a:sym typeface="Arial Nova Bold"/>
              </a:rPr>
              <a:t> </a:t>
            </a:r>
            <a:r>
              <a:rPr lang="en-US" sz="4000" b="1" dirty="0" err="1">
                <a:solidFill>
                  <a:srgbClr val="FFFFFF"/>
                </a:solidFill>
                <a:latin typeface="Arial Nova Bold"/>
                <a:ea typeface="Arial Nova Bold"/>
                <a:cs typeface="Arial Nova Bold"/>
                <a:sym typeface="Arial Nova Bold"/>
              </a:rPr>
              <a:t>locatícia</a:t>
            </a:r>
            <a:r>
              <a:rPr lang="en-US" sz="4000" b="1" dirty="0">
                <a:solidFill>
                  <a:srgbClr val="FFFFFF"/>
                </a:solidFill>
                <a:latin typeface="Arial Nova Bold"/>
                <a:ea typeface="Arial Nova Bold"/>
                <a:cs typeface="Arial Nova Bold"/>
                <a:sym typeface="Arial Nova Bold"/>
              </a:rPr>
              <a:t> (art. 38, Lei 8.245/91);</a:t>
            </a:r>
          </a:p>
          <a:p>
            <a:pPr algn="just">
              <a:lnSpc>
                <a:spcPts val="6719"/>
              </a:lnSpc>
            </a:pPr>
            <a:endParaRPr lang="en-US" sz="4000" b="1" dirty="0">
              <a:solidFill>
                <a:srgbClr val="FFFFFF"/>
              </a:solidFill>
              <a:latin typeface="Arial Nova Bold"/>
              <a:ea typeface="Arial Nova Bold"/>
              <a:cs typeface="Arial Nova Bold"/>
              <a:sym typeface="Arial Nova Bold"/>
            </a:endParaRPr>
          </a:p>
          <a:p>
            <a:pPr algn="just">
              <a:lnSpc>
                <a:spcPts val="6719"/>
              </a:lnSpc>
            </a:pPr>
            <a:r>
              <a:rPr lang="en-US" sz="4000" b="1" dirty="0" err="1">
                <a:solidFill>
                  <a:srgbClr val="FFFFFF"/>
                </a:solidFill>
                <a:latin typeface="Arial Nova Bold"/>
                <a:ea typeface="Arial Nova Bold"/>
                <a:cs typeface="Arial Nova Bold"/>
                <a:sym typeface="Arial Nova Bold"/>
              </a:rPr>
              <a:t>Garantia</a:t>
            </a:r>
            <a:r>
              <a:rPr lang="en-US" sz="4000" b="1" dirty="0">
                <a:solidFill>
                  <a:srgbClr val="FFFFFF"/>
                </a:solidFill>
                <a:latin typeface="Arial Nova Bold"/>
                <a:ea typeface="Arial Nova Bold"/>
                <a:cs typeface="Arial Nova Bold"/>
                <a:sym typeface="Arial Nova Bold"/>
              </a:rPr>
              <a:t> de </a:t>
            </a:r>
            <a:r>
              <a:rPr lang="en-US" sz="4000" b="1" dirty="0" err="1">
                <a:solidFill>
                  <a:srgbClr val="FFFFFF"/>
                </a:solidFill>
                <a:latin typeface="Arial Nova Bold"/>
                <a:ea typeface="Arial Nova Bold"/>
                <a:cs typeface="Arial Nova Bold"/>
                <a:sym typeface="Arial Nova Bold"/>
              </a:rPr>
              <a:t>operações</a:t>
            </a:r>
            <a:r>
              <a:rPr lang="en-US" sz="4000" b="1" dirty="0">
                <a:solidFill>
                  <a:srgbClr val="FFFFFF"/>
                </a:solidFill>
                <a:latin typeface="Arial Nova Bold"/>
                <a:ea typeface="Arial Nova Bold"/>
                <a:cs typeface="Arial Nova Bold"/>
                <a:sym typeface="Arial Nova Bold"/>
              </a:rPr>
              <a:t> de </a:t>
            </a:r>
            <a:r>
              <a:rPr lang="en-US" sz="4000" b="1" dirty="0" err="1">
                <a:solidFill>
                  <a:srgbClr val="FFFFFF"/>
                </a:solidFill>
                <a:latin typeface="Arial Nova Bold"/>
                <a:ea typeface="Arial Nova Bold"/>
                <a:cs typeface="Arial Nova Bold"/>
                <a:sym typeface="Arial Nova Bold"/>
              </a:rPr>
              <a:t>financiamento</a:t>
            </a:r>
            <a:r>
              <a:rPr lang="en-US" sz="4000" b="1" dirty="0">
                <a:solidFill>
                  <a:srgbClr val="FFFFFF"/>
                </a:solidFill>
                <a:latin typeface="Arial Nova Bold"/>
                <a:ea typeface="Arial Nova Bold"/>
                <a:cs typeface="Arial Nova Bold"/>
                <a:sym typeface="Arial Nova Bold"/>
              </a:rPr>
              <a:t> à </a:t>
            </a:r>
            <a:r>
              <a:rPr lang="en-US" sz="4000" b="1" dirty="0" err="1">
                <a:solidFill>
                  <a:srgbClr val="FFFFFF"/>
                </a:solidFill>
                <a:latin typeface="Arial Nova Bold"/>
                <a:ea typeface="Arial Nova Bold"/>
                <a:cs typeface="Arial Nova Bold"/>
                <a:sym typeface="Arial Nova Bold"/>
              </a:rPr>
              <a:t>produção</a:t>
            </a:r>
            <a:r>
              <a:rPr lang="en-US" sz="4000" b="1" dirty="0">
                <a:solidFill>
                  <a:srgbClr val="FFFFFF"/>
                </a:solidFill>
                <a:latin typeface="Arial Nova Bold"/>
                <a:ea typeface="Arial Nova Bold"/>
                <a:cs typeface="Arial Nova Bold"/>
                <a:sym typeface="Arial Nova Bold"/>
              </a:rPr>
              <a:t> – </a:t>
            </a:r>
            <a:r>
              <a:rPr lang="en-US" sz="4000" b="1" dirty="0" err="1">
                <a:solidFill>
                  <a:srgbClr val="FFFFFF"/>
                </a:solidFill>
                <a:latin typeface="Arial Nova Bold"/>
                <a:ea typeface="Arial Nova Bold"/>
                <a:cs typeface="Arial Nova Bold"/>
                <a:sym typeface="Arial Nova Bold"/>
              </a:rPr>
              <a:t>Súmula</a:t>
            </a:r>
            <a:r>
              <a:rPr lang="en-US" sz="4000" b="1" dirty="0">
                <a:solidFill>
                  <a:srgbClr val="FFFFFF"/>
                </a:solidFill>
                <a:latin typeface="Arial Nova Bold"/>
                <a:ea typeface="Arial Nova Bold"/>
                <a:cs typeface="Arial Nova Bold"/>
                <a:sym typeface="Arial Nova Bold"/>
              </a:rPr>
              <a:t> 308/STJ</a:t>
            </a:r>
          </a:p>
          <a:p>
            <a:pPr algn="l">
              <a:lnSpc>
                <a:spcPts val="6719"/>
              </a:lnSpc>
            </a:pPr>
            <a:endParaRPr lang="en-US" sz="5599" b="1" dirty="0">
              <a:solidFill>
                <a:srgbClr val="FFFFFF"/>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a:p>
            <a:pPr algn="l">
              <a:lnSpc>
                <a:spcPts val="6719"/>
              </a:lnSpc>
            </a:pPr>
            <a:endParaRPr lang="en-US" sz="5599" b="1" dirty="0">
              <a:solidFill>
                <a:srgbClr val="FFFFFF"/>
              </a:solidFill>
              <a:latin typeface="Arial Nova Bold"/>
              <a:ea typeface="Arial Nova Bold"/>
              <a:cs typeface="Arial Nova Bold"/>
              <a:sym typeface="Arial Nova Bold"/>
            </a:endParaRPr>
          </a:p>
        </p:txBody>
      </p:sp>
    </p:spTree>
    <p:extLst>
      <p:ext uri="{BB962C8B-B14F-4D97-AF65-F5344CB8AC3E}">
        <p14:creationId xmlns:p14="http://schemas.microsoft.com/office/powerpoint/2010/main" val="3093257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7EFF6F57A6FF14D908319B3100EDB26" ma:contentTypeVersion="11" ma:contentTypeDescription="Crie um novo documento." ma:contentTypeScope="" ma:versionID="de2844f57d3aefddcb66bea25408144d">
  <xsd:schema xmlns:xsd="http://www.w3.org/2001/XMLSchema" xmlns:xs="http://www.w3.org/2001/XMLSchema" xmlns:p="http://schemas.microsoft.com/office/2006/metadata/properties" xmlns:ns2="2eb0be03-3007-4f2e-92d6-f43d7f6157bc" targetNamespace="http://schemas.microsoft.com/office/2006/metadata/properties" ma:root="true" ma:fieldsID="05aab8277a99c7b7f0327592244287d5" ns2:_="">
    <xsd:import namespace="2eb0be03-3007-4f2e-92d6-f43d7f6157b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0be03-3007-4f2e-92d6-f43d7f6157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Marcações de imagem" ma:readOnly="false" ma:fieldId="{5cf76f15-5ced-4ddc-b409-7134ff3c332f}" ma:taxonomyMulti="true" ma:sspId="ec1b4f35-4ec5-48d7-9fcb-2ebf400b8d4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b0be03-3007-4f2e-92d6-f43d7f6157b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5C021B-9AB0-4831-96C6-D3AE360A9CDE}"/>
</file>

<file path=customXml/itemProps2.xml><?xml version="1.0" encoding="utf-8"?>
<ds:datastoreItem xmlns:ds="http://schemas.openxmlformats.org/officeDocument/2006/customXml" ds:itemID="{63AFCB5D-44C0-476F-B5B5-206A6E33D27A}">
  <ds:schemaRef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schemas.microsoft.com/office/2006/documentManagement/types"/>
    <ds:schemaRef ds:uri="http://purl.org/dc/terms/"/>
    <ds:schemaRef ds:uri="http://purl.org/dc/elements/1.1/"/>
    <ds:schemaRef ds:uri="c502a21a-bff2-42b7-b9d6-9b20ed4f5516"/>
    <ds:schemaRef ds:uri="e5fcb8f3-a19f-40d3-a12c-51963f402879"/>
    <ds:schemaRef ds:uri="http://www.w3.org/XML/1998/namespace"/>
  </ds:schemaRefs>
</ds:datastoreItem>
</file>

<file path=customXml/itemProps3.xml><?xml version="1.0" encoding="utf-8"?>
<ds:datastoreItem xmlns:ds="http://schemas.openxmlformats.org/officeDocument/2006/customXml" ds:itemID="{D55D3D21-90DA-4571-994E-A7F25AC6FF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284</TotalTime>
  <Words>1076</Words>
  <Application>Microsoft Office PowerPoint</Application>
  <PresentationFormat>Custom</PresentationFormat>
  <Paragraphs>102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 Nova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 Congresso</dc:title>
  <dc:creator>Win10</dc:creator>
  <cp:lastModifiedBy>Rubens Carmo Filho</cp:lastModifiedBy>
  <cp:revision>16</cp:revision>
  <dcterms:created xsi:type="dcterms:W3CDTF">2006-08-16T00:00:00Z</dcterms:created>
  <dcterms:modified xsi:type="dcterms:W3CDTF">2025-08-28T12:07:41Z</dcterms:modified>
  <dc:identifier>DAGuwxSwP7o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0x01010097EFF6F57A6FF14D908319B3100EDB26</vt:lpwstr>
  </property>
</Properties>
</file>