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71" r:id="rId7"/>
    <p:sldId id="272" r:id="rId8"/>
    <p:sldId id="266" r:id="rId9"/>
    <p:sldId id="269" r:id="rId10"/>
    <p:sldId id="260" r:id="rId11"/>
    <p:sldId id="267" r:id="rId12"/>
    <p:sldId id="261" r:id="rId13"/>
    <p:sldId id="262" r:id="rId14"/>
    <p:sldId id="263" r:id="rId15"/>
    <p:sldId id="264" r:id="rId16"/>
    <p:sldId id="265" r:id="rId17"/>
  </p:sldIdLst>
  <p:sldSz cx="18288000" cy="10287000"/>
  <p:notesSz cx="6858000" cy="9144000"/>
  <p:embeddedFontLst>
    <p:embeddedFont>
      <p:font typeface="Calibri (MS)" panose="020B0604020202020204" charset="0"/>
      <p:regular r:id="rId18"/>
    </p:embeddedFont>
    <p:embeddedFont>
      <p:font typeface="Calibri (MS) Bold" panose="020B0604020202020204" charset="0"/>
      <p:regular r:id="rId19"/>
    </p:embeddedFont>
    <p:embeddedFont>
      <p:font typeface="Impact" panose="020B0806030902050204" pitchFamily="34" charset="0"/>
      <p:regular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Bold" panose="0000080000000000000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o Freitas" userId="f5e29b9b-6a26-418f-8322-2790ca5a4ead" providerId="ADAL" clId="{34F28CA8-A7D0-4CE8-9B11-5D2F91E5EAB1}"/>
    <pc:docChg chg="undo custSel addSld modSld">
      <pc:chgData name="Leonardo Freitas" userId="f5e29b9b-6a26-418f-8322-2790ca5a4ead" providerId="ADAL" clId="{34F28CA8-A7D0-4CE8-9B11-5D2F91E5EAB1}" dt="2025-08-28T20:23:28.152" v="9" actId="14100"/>
      <pc:docMkLst>
        <pc:docMk/>
      </pc:docMkLst>
      <pc:sldChg chg="addSp delSp mod">
        <pc:chgData name="Leonardo Freitas" userId="f5e29b9b-6a26-418f-8322-2790ca5a4ead" providerId="ADAL" clId="{34F28CA8-A7D0-4CE8-9B11-5D2F91E5EAB1}" dt="2025-08-28T20:19:10.299" v="1" actId="22"/>
        <pc:sldMkLst>
          <pc:docMk/>
          <pc:sldMk cId="0" sldId="259"/>
        </pc:sldMkLst>
        <pc:picChg chg="add del">
          <ac:chgData name="Leonardo Freitas" userId="f5e29b9b-6a26-418f-8322-2790ca5a4ead" providerId="ADAL" clId="{34F28CA8-A7D0-4CE8-9B11-5D2F91E5EAB1}" dt="2025-08-28T20:19:10.299" v="1" actId="22"/>
          <ac:picMkLst>
            <pc:docMk/>
            <pc:sldMk cId="0" sldId="259"/>
            <ac:picMk id="8" creationId="{F9E585BF-FBED-C7BB-04D1-7150CB0963D4}"/>
          </ac:picMkLst>
        </pc:picChg>
      </pc:sldChg>
      <pc:sldChg chg="addSp modSp add mod">
        <pc:chgData name="Leonardo Freitas" userId="f5e29b9b-6a26-418f-8322-2790ca5a4ead" providerId="ADAL" clId="{34F28CA8-A7D0-4CE8-9B11-5D2F91E5EAB1}" dt="2025-08-28T20:23:28.152" v="9" actId="14100"/>
        <pc:sldMkLst>
          <pc:docMk/>
          <pc:sldMk cId="174954768" sldId="270"/>
        </pc:sldMkLst>
        <pc:picChg chg="add mod">
          <ac:chgData name="Leonardo Freitas" userId="f5e29b9b-6a26-418f-8322-2790ca5a4ead" providerId="ADAL" clId="{34F28CA8-A7D0-4CE8-9B11-5D2F91E5EAB1}" dt="2025-08-28T20:23:28.152" v="9" actId="14100"/>
          <ac:picMkLst>
            <pc:docMk/>
            <pc:sldMk cId="174954768" sldId="270"/>
            <ac:picMk id="8" creationId="{2869F252-A5C8-F0A7-0BDF-2E7A37BFB9AA}"/>
          </ac:picMkLst>
        </pc:picChg>
      </pc:sldChg>
      <pc:sldChg chg="add">
        <pc:chgData name="Leonardo Freitas" userId="f5e29b9b-6a26-418f-8322-2790ca5a4ead" providerId="ADAL" clId="{34F28CA8-A7D0-4CE8-9B11-5D2F91E5EAB1}" dt="2025-08-28T20:19:13.901" v="3" actId="2890"/>
        <pc:sldMkLst>
          <pc:docMk/>
          <pc:sldMk cId="2531853699" sldId="271"/>
        </pc:sldMkLst>
      </pc:sldChg>
      <pc:sldChg chg="add">
        <pc:chgData name="Leonardo Freitas" userId="f5e29b9b-6a26-418f-8322-2790ca5a4ead" providerId="ADAL" clId="{34F28CA8-A7D0-4CE8-9B11-5D2F91E5EAB1}" dt="2025-08-28T20:19:15.913" v="4" actId="2890"/>
        <pc:sldMkLst>
          <pc:docMk/>
          <pc:sldMk cId="621954063" sldId="27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9.jpe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6.svg"/><Relationship Id="rId9" Type="http://schemas.openxmlformats.org/officeDocument/2006/relationships/image" Target="../media/image18.svg"/><Relationship Id="rId1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3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9.jpe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32.svg"/><Relationship Id="rId12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32.svg"/><Relationship Id="rId12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8.svg"/><Relationship Id="rId5" Type="http://schemas.openxmlformats.org/officeDocument/2006/relationships/image" Target="../media/image30.sv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32.svg"/><Relationship Id="rId12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8.svg"/><Relationship Id="rId5" Type="http://schemas.openxmlformats.org/officeDocument/2006/relationships/image" Target="../media/image30.sv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9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75" y="98"/>
            <a:ext cx="18287650" cy="10286803"/>
            <a:chOff x="0" y="0"/>
            <a:chExt cx="24383533" cy="13715737"/>
          </a:xfrm>
        </p:grpSpPr>
        <p:sp>
          <p:nvSpPr>
            <p:cNvPr id="3" name="Freeform 3" descr="Padrão do plano de fundo  O conteúdo gerado por IA pode estar incorreto."/>
            <p:cNvSpPr/>
            <p:nvPr/>
          </p:nvSpPr>
          <p:spPr>
            <a:xfrm>
              <a:off x="0" y="0"/>
              <a:ext cx="24383492" cy="13715746"/>
            </a:xfrm>
            <a:custGeom>
              <a:avLst/>
              <a:gdLst/>
              <a:ahLst/>
              <a:cxnLst/>
              <a:rect l="l" t="t" r="r" b="b"/>
              <a:pathLst>
                <a:path w="24383492" h="13715746">
                  <a:moveTo>
                    <a:pt x="0" y="0"/>
                  </a:moveTo>
                  <a:lnTo>
                    <a:pt x="24383492" y="0"/>
                  </a:lnTo>
                  <a:lnTo>
                    <a:pt x="24383492" y="13715746"/>
                  </a:lnTo>
                  <a:lnTo>
                    <a:pt x="0" y="13715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1028700"/>
            <a:ext cx="4142126" cy="2899488"/>
            <a:chOff x="0" y="0"/>
            <a:chExt cx="5522835" cy="38659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22849" cy="3866007"/>
            </a:xfrm>
            <a:custGeom>
              <a:avLst/>
              <a:gdLst/>
              <a:ahLst/>
              <a:cxnLst/>
              <a:rect l="l" t="t" r="r" b="b"/>
              <a:pathLst>
                <a:path w="5522849" h="3866007">
                  <a:moveTo>
                    <a:pt x="0" y="0"/>
                  </a:moveTo>
                  <a:lnTo>
                    <a:pt x="5522849" y="0"/>
                  </a:lnTo>
                  <a:lnTo>
                    <a:pt x="5522849" y="3866007"/>
                  </a:lnTo>
                  <a:lnTo>
                    <a:pt x="0" y="3866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7" b="-1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671701" y="314680"/>
            <a:ext cx="7258792" cy="9719886"/>
            <a:chOff x="0" y="0"/>
            <a:chExt cx="9678389" cy="129598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78416" cy="12959842"/>
            </a:xfrm>
            <a:custGeom>
              <a:avLst/>
              <a:gdLst/>
              <a:ahLst/>
              <a:cxnLst/>
              <a:rect l="l" t="t" r="r" b="b"/>
              <a:pathLst>
                <a:path w="9678416" h="12959842">
                  <a:moveTo>
                    <a:pt x="3297428" y="6416040"/>
                  </a:moveTo>
                  <a:cubicBezTo>
                    <a:pt x="3297428" y="5898896"/>
                    <a:pt x="3300603" y="5381752"/>
                    <a:pt x="3297428" y="4864735"/>
                  </a:cubicBezTo>
                  <a:cubicBezTo>
                    <a:pt x="3294253" y="3859276"/>
                    <a:pt x="2591943" y="3150616"/>
                    <a:pt x="1586484" y="3125089"/>
                  </a:cubicBezTo>
                  <a:cubicBezTo>
                    <a:pt x="727837" y="3080385"/>
                    <a:pt x="67056" y="2349373"/>
                    <a:pt x="111760" y="1487551"/>
                  </a:cubicBezTo>
                  <a:cubicBezTo>
                    <a:pt x="153162" y="683133"/>
                    <a:pt x="804418" y="41529"/>
                    <a:pt x="1608836" y="12827"/>
                  </a:cubicBezTo>
                  <a:cubicBezTo>
                    <a:pt x="2454656" y="6350"/>
                    <a:pt x="3144139" y="686308"/>
                    <a:pt x="3166491" y="1541780"/>
                  </a:cubicBezTo>
                  <a:cubicBezTo>
                    <a:pt x="3188843" y="2537714"/>
                    <a:pt x="3875151" y="3227197"/>
                    <a:pt x="4871085" y="3259074"/>
                  </a:cubicBezTo>
                  <a:cubicBezTo>
                    <a:pt x="5752084" y="3287776"/>
                    <a:pt x="6403340" y="3954907"/>
                    <a:pt x="6406515" y="4839208"/>
                  </a:cubicBezTo>
                  <a:cubicBezTo>
                    <a:pt x="6409690" y="5883021"/>
                    <a:pt x="6406515" y="6930009"/>
                    <a:pt x="6406515" y="7973822"/>
                  </a:cubicBezTo>
                  <a:cubicBezTo>
                    <a:pt x="6406515" y="9017635"/>
                    <a:pt x="7099173" y="9719945"/>
                    <a:pt x="8133461" y="9754997"/>
                  </a:cubicBezTo>
                  <a:cubicBezTo>
                    <a:pt x="8992108" y="9764522"/>
                    <a:pt x="9678416" y="10470007"/>
                    <a:pt x="9668891" y="11328654"/>
                  </a:cubicBezTo>
                  <a:cubicBezTo>
                    <a:pt x="9659366" y="12187301"/>
                    <a:pt x="8953881" y="12873610"/>
                    <a:pt x="8095234" y="12864085"/>
                  </a:cubicBezTo>
                  <a:cubicBezTo>
                    <a:pt x="7249287" y="12864085"/>
                    <a:pt x="6566281" y="12184126"/>
                    <a:pt x="6543929" y="11325479"/>
                  </a:cubicBezTo>
                  <a:cubicBezTo>
                    <a:pt x="6521577" y="10345547"/>
                    <a:pt x="5819267" y="9640062"/>
                    <a:pt x="4845685" y="9614535"/>
                  </a:cubicBezTo>
                  <a:cubicBezTo>
                    <a:pt x="3964686" y="9595358"/>
                    <a:pt x="3307080" y="8928227"/>
                    <a:pt x="3300730" y="8044053"/>
                  </a:cubicBezTo>
                  <a:cubicBezTo>
                    <a:pt x="3294380" y="7501382"/>
                    <a:pt x="3300730" y="6958711"/>
                    <a:pt x="3297555" y="6416040"/>
                  </a:cubicBezTo>
                  <a:close/>
                  <a:moveTo>
                    <a:pt x="9652889" y="4816856"/>
                  </a:moveTo>
                  <a:lnTo>
                    <a:pt x="9652889" y="8012176"/>
                  </a:lnTo>
                  <a:cubicBezTo>
                    <a:pt x="9649714" y="8921877"/>
                    <a:pt x="8976106" y="9617837"/>
                    <a:pt x="8095107" y="9614662"/>
                  </a:cubicBezTo>
                  <a:cubicBezTo>
                    <a:pt x="7214108" y="9611487"/>
                    <a:pt x="6546977" y="8922004"/>
                    <a:pt x="6543802" y="8021828"/>
                  </a:cubicBezTo>
                  <a:cubicBezTo>
                    <a:pt x="6543802" y="5870321"/>
                    <a:pt x="6543802" y="3718941"/>
                    <a:pt x="6546977" y="1570609"/>
                  </a:cubicBezTo>
                  <a:cubicBezTo>
                    <a:pt x="6540627" y="715010"/>
                    <a:pt x="7230110" y="12827"/>
                    <a:pt x="8085582" y="6350"/>
                  </a:cubicBezTo>
                  <a:cubicBezTo>
                    <a:pt x="8854821" y="0"/>
                    <a:pt x="9509251" y="555371"/>
                    <a:pt x="9630537" y="1315085"/>
                  </a:cubicBezTo>
                  <a:cubicBezTo>
                    <a:pt x="9646538" y="1417193"/>
                    <a:pt x="9652888" y="1522603"/>
                    <a:pt x="9649713" y="1624711"/>
                  </a:cubicBezTo>
                  <a:cubicBezTo>
                    <a:pt x="9652888" y="2690876"/>
                    <a:pt x="9656063" y="3753866"/>
                    <a:pt x="9652888" y="4816729"/>
                  </a:cubicBezTo>
                  <a:close/>
                  <a:moveTo>
                    <a:pt x="1618361" y="6499098"/>
                  </a:moveTo>
                  <a:cubicBezTo>
                    <a:pt x="2470658" y="6508623"/>
                    <a:pt x="3147314" y="7188581"/>
                    <a:pt x="3166491" y="8060055"/>
                  </a:cubicBezTo>
                  <a:cubicBezTo>
                    <a:pt x="3182493" y="8842121"/>
                    <a:pt x="3661283" y="9480550"/>
                    <a:pt x="4404995" y="9688068"/>
                  </a:cubicBezTo>
                  <a:cubicBezTo>
                    <a:pt x="4564634" y="9729597"/>
                    <a:pt x="4727448" y="9748774"/>
                    <a:pt x="4893437" y="9751949"/>
                  </a:cubicBezTo>
                  <a:cubicBezTo>
                    <a:pt x="5713857" y="9787001"/>
                    <a:pt x="6371336" y="10425430"/>
                    <a:pt x="6406515" y="11229848"/>
                  </a:cubicBezTo>
                  <a:cubicBezTo>
                    <a:pt x="6448044" y="12053443"/>
                    <a:pt x="5838317" y="12765278"/>
                    <a:pt x="5017897" y="12854559"/>
                  </a:cubicBezTo>
                  <a:cubicBezTo>
                    <a:pt x="4111371" y="12959842"/>
                    <a:pt x="3329305" y="12260834"/>
                    <a:pt x="3300603" y="11309604"/>
                  </a:cubicBezTo>
                  <a:cubicBezTo>
                    <a:pt x="3275076" y="10597769"/>
                    <a:pt x="2952623" y="10071100"/>
                    <a:pt x="2304669" y="9777349"/>
                  </a:cubicBezTo>
                  <a:cubicBezTo>
                    <a:pt x="2087626" y="9675241"/>
                    <a:pt x="1829054" y="9633712"/>
                    <a:pt x="1586484" y="9620885"/>
                  </a:cubicBezTo>
                  <a:cubicBezTo>
                    <a:pt x="775716" y="9582658"/>
                    <a:pt x="124460" y="8979281"/>
                    <a:pt x="63881" y="8184515"/>
                  </a:cubicBezTo>
                  <a:cubicBezTo>
                    <a:pt x="0" y="7386447"/>
                    <a:pt x="552196" y="6668262"/>
                    <a:pt x="1340612" y="6527800"/>
                  </a:cubicBezTo>
                  <a:cubicBezTo>
                    <a:pt x="1433195" y="6511798"/>
                    <a:pt x="1525778" y="6508623"/>
                    <a:pt x="1618361" y="6499098"/>
                  </a:cubicBezTo>
                  <a:close/>
                  <a:moveTo>
                    <a:pt x="60706" y="4810506"/>
                  </a:moveTo>
                  <a:cubicBezTo>
                    <a:pt x="63881" y="3951859"/>
                    <a:pt x="759714" y="3256026"/>
                    <a:pt x="1618488" y="3259201"/>
                  </a:cubicBezTo>
                  <a:cubicBezTo>
                    <a:pt x="2477262" y="3262376"/>
                    <a:pt x="3172968" y="3958209"/>
                    <a:pt x="3169793" y="4816983"/>
                  </a:cubicBezTo>
                  <a:cubicBezTo>
                    <a:pt x="3166618" y="5675757"/>
                    <a:pt x="2473960" y="6368288"/>
                    <a:pt x="1615313" y="6368288"/>
                  </a:cubicBezTo>
                  <a:cubicBezTo>
                    <a:pt x="756666" y="6368288"/>
                    <a:pt x="60706" y="5672328"/>
                    <a:pt x="60706" y="4813681"/>
                  </a:cubicBezTo>
                  <a:cubicBezTo>
                    <a:pt x="60706" y="4813681"/>
                    <a:pt x="60706" y="4810506"/>
                    <a:pt x="60706" y="4810506"/>
                  </a:cubicBezTo>
                  <a:close/>
                  <a:moveTo>
                    <a:pt x="4855210" y="12827"/>
                  </a:moveTo>
                  <a:cubicBezTo>
                    <a:pt x="3993261" y="9525"/>
                    <a:pt x="3294253" y="702310"/>
                    <a:pt x="3291078" y="1564132"/>
                  </a:cubicBezTo>
                  <a:cubicBezTo>
                    <a:pt x="3287903" y="2425954"/>
                    <a:pt x="3980561" y="3125089"/>
                    <a:pt x="4842383" y="3128264"/>
                  </a:cubicBezTo>
                  <a:cubicBezTo>
                    <a:pt x="5704205" y="3131439"/>
                    <a:pt x="6403340" y="2438781"/>
                    <a:pt x="6406515" y="1576832"/>
                  </a:cubicBezTo>
                  <a:cubicBezTo>
                    <a:pt x="6406515" y="1570482"/>
                    <a:pt x="6406515" y="1567307"/>
                    <a:pt x="6406515" y="1560830"/>
                  </a:cubicBezTo>
                  <a:cubicBezTo>
                    <a:pt x="6400165" y="708660"/>
                    <a:pt x="5707380" y="19177"/>
                    <a:pt x="4855210" y="12827"/>
                  </a:cubicBezTo>
                  <a:close/>
                  <a:moveTo>
                    <a:pt x="1615186" y="9751822"/>
                  </a:moveTo>
                  <a:cubicBezTo>
                    <a:pt x="753364" y="9748647"/>
                    <a:pt x="54229" y="10441305"/>
                    <a:pt x="51054" y="11303127"/>
                  </a:cubicBezTo>
                  <a:cubicBezTo>
                    <a:pt x="47879" y="12164949"/>
                    <a:pt x="740537" y="12864085"/>
                    <a:pt x="1602359" y="12867260"/>
                  </a:cubicBezTo>
                  <a:cubicBezTo>
                    <a:pt x="2464181" y="12870435"/>
                    <a:pt x="3163316" y="12177776"/>
                    <a:pt x="3166491" y="11315954"/>
                  </a:cubicBezTo>
                  <a:cubicBezTo>
                    <a:pt x="3166491" y="11309604"/>
                    <a:pt x="3166491" y="11306429"/>
                    <a:pt x="3166491" y="11299952"/>
                  </a:cubicBezTo>
                  <a:cubicBezTo>
                    <a:pt x="3160141" y="10447655"/>
                    <a:pt x="2467483" y="9758172"/>
                    <a:pt x="1615186" y="9751822"/>
                  </a:cubicBezTo>
                  <a:close/>
                </a:path>
              </a:pathLst>
            </a:custGeom>
            <a:blipFill>
              <a:blip r:embed="rId4"/>
              <a:stretch>
                <a:fillRect l="-51350" t="-48" r="-50917" b="-71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836596" y="7890394"/>
            <a:ext cx="2072350" cy="2072350"/>
            <a:chOff x="0" y="0"/>
            <a:chExt cx="2763133" cy="27631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63139" cy="2763139"/>
            </a:xfrm>
            <a:custGeom>
              <a:avLst/>
              <a:gdLst/>
              <a:ahLst/>
              <a:cxnLst/>
              <a:rect l="l" t="t" r="r" b="b"/>
              <a:pathLst>
                <a:path w="2763139" h="2763139">
                  <a:moveTo>
                    <a:pt x="0" y="0"/>
                  </a:moveTo>
                  <a:lnTo>
                    <a:pt x="2763139" y="0"/>
                  </a:lnTo>
                  <a:lnTo>
                    <a:pt x="2763139" y="2763139"/>
                  </a:lnTo>
                  <a:lnTo>
                    <a:pt x="0" y="2763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4642033"/>
            <a:ext cx="8479064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 Papel do Notário na </a:t>
            </a:r>
          </a:p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Incorporação Imobiliária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87920" y="0"/>
            <a:ext cx="9000080" cy="10287000"/>
          </a:xfrm>
          <a:custGeom>
            <a:avLst/>
            <a:gdLst/>
            <a:ahLst/>
            <a:cxnLst/>
            <a:rect l="l" t="t" r="r" b="b"/>
            <a:pathLst>
              <a:path w="9000080" h="10287000">
                <a:moveTo>
                  <a:pt x="0" y="0"/>
                </a:moveTo>
                <a:lnTo>
                  <a:pt x="9000080" y="0"/>
                </a:lnTo>
                <a:lnTo>
                  <a:pt x="9000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22841" r="-11111" b="-22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5121000"/>
          </a:xfrm>
          <a:custGeom>
            <a:avLst/>
            <a:gdLst/>
            <a:ahLst/>
            <a:cxnLst/>
            <a:rect l="l" t="t" r="r" b="b"/>
            <a:pathLst>
              <a:path w="18288000" h="5121000">
                <a:moveTo>
                  <a:pt x="0" y="0"/>
                </a:moveTo>
                <a:lnTo>
                  <a:pt x="18288000" y="0"/>
                </a:lnTo>
                <a:lnTo>
                  <a:pt x="18288000" y="5121000"/>
                </a:lnTo>
                <a:lnTo>
                  <a:pt x="0" y="5121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734007" y="5121000"/>
            <a:ext cx="1101156" cy="1754831"/>
          </a:xfrm>
          <a:custGeom>
            <a:avLst/>
            <a:gdLst/>
            <a:ahLst/>
            <a:cxnLst/>
            <a:rect l="l" t="t" r="r" b="b"/>
            <a:pathLst>
              <a:path w="1101156" h="1754831">
                <a:moveTo>
                  <a:pt x="0" y="0"/>
                </a:moveTo>
                <a:lnTo>
                  <a:pt x="1101157" y="0"/>
                </a:lnTo>
                <a:lnTo>
                  <a:pt x="1101157" y="1754831"/>
                </a:lnTo>
                <a:lnTo>
                  <a:pt x="0" y="1754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4992105" y="2138232"/>
            <a:ext cx="1850843" cy="1862484"/>
          </a:xfrm>
          <a:custGeom>
            <a:avLst/>
            <a:gdLst/>
            <a:ahLst/>
            <a:cxnLst/>
            <a:rect l="l" t="t" r="r" b="b"/>
            <a:pathLst>
              <a:path w="1850843" h="1862484">
                <a:moveTo>
                  <a:pt x="0" y="0"/>
                </a:moveTo>
                <a:lnTo>
                  <a:pt x="1850844" y="0"/>
                </a:lnTo>
                <a:lnTo>
                  <a:pt x="1850844" y="1862484"/>
                </a:lnTo>
                <a:lnTo>
                  <a:pt x="0" y="18624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5024783" y="5334209"/>
            <a:ext cx="1818166" cy="1602258"/>
          </a:xfrm>
          <a:custGeom>
            <a:avLst/>
            <a:gdLst/>
            <a:ahLst/>
            <a:cxnLst/>
            <a:rect l="l" t="t" r="r" b="b"/>
            <a:pathLst>
              <a:path w="1818166" h="1602258">
                <a:moveTo>
                  <a:pt x="0" y="0"/>
                </a:moveTo>
                <a:lnTo>
                  <a:pt x="1818166" y="0"/>
                </a:lnTo>
                <a:lnTo>
                  <a:pt x="1818166" y="1602259"/>
                </a:lnTo>
                <a:lnTo>
                  <a:pt x="0" y="1602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8807323" y="5250594"/>
            <a:ext cx="1577811" cy="1792968"/>
          </a:xfrm>
          <a:custGeom>
            <a:avLst/>
            <a:gdLst/>
            <a:ahLst/>
            <a:cxnLst/>
            <a:rect l="l" t="t" r="r" b="b"/>
            <a:pathLst>
              <a:path w="1577811" h="1792968">
                <a:moveTo>
                  <a:pt x="0" y="0"/>
                </a:moveTo>
                <a:lnTo>
                  <a:pt x="1577812" y="0"/>
                </a:lnTo>
                <a:lnTo>
                  <a:pt x="1577812" y="1792967"/>
                </a:lnTo>
                <a:lnTo>
                  <a:pt x="0" y="1792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3547232" y="5820432"/>
            <a:ext cx="2715109" cy="2708321"/>
          </a:xfrm>
          <a:custGeom>
            <a:avLst/>
            <a:gdLst/>
            <a:ahLst/>
            <a:cxnLst/>
            <a:rect l="l" t="t" r="r" b="b"/>
            <a:pathLst>
              <a:path w="2715109" h="2708321">
                <a:moveTo>
                  <a:pt x="0" y="0"/>
                </a:moveTo>
                <a:lnTo>
                  <a:pt x="2715108" y="0"/>
                </a:lnTo>
                <a:lnTo>
                  <a:pt x="2715108" y="2708321"/>
                </a:lnTo>
                <a:lnTo>
                  <a:pt x="0" y="2708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 rot="-6656226">
            <a:off x="2474484" y="7992182"/>
            <a:ext cx="2418457" cy="1789658"/>
          </a:xfrm>
          <a:custGeom>
            <a:avLst/>
            <a:gdLst/>
            <a:ahLst/>
            <a:cxnLst/>
            <a:rect l="l" t="t" r="r" b="b"/>
            <a:pathLst>
              <a:path w="2418457" h="1789658">
                <a:moveTo>
                  <a:pt x="0" y="0"/>
                </a:moveTo>
                <a:lnTo>
                  <a:pt x="2418457" y="0"/>
                </a:lnTo>
                <a:lnTo>
                  <a:pt x="2418457" y="1789659"/>
                </a:lnTo>
                <a:lnTo>
                  <a:pt x="0" y="17896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1280679">
            <a:off x="2106870" y="3077484"/>
            <a:ext cx="2406887" cy="1477227"/>
          </a:xfrm>
          <a:custGeom>
            <a:avLst/>
            <a:gdLst/>
            <a:ahLst/>
            <a:cxnLst/>
            <a:rect l="l" t="t" r="r" b="b"/>
            <a:pathLst>
              <a:path w="2406887" h="1477227">
                <a:moveTo>
                  <a:pt x="0" y="0"/>
                </a:moveTo>
                <a:lnTo>
                  <a:pt x="2406887" y="0"/>
                </a:lnTo>
                <a:lnTo>
                  <a:pt x="2406887" y="1477227"/>
                </a:lnTo>
                <a:lnTo>
                  <a:pt x="0" y="14772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3490241">
            <a:off x="7478829" y="3012426"/>
            <a:ext cx="2521055" cy="1547298"/>
          </a:xfrm>
          <a:custGeom>
            <a:avLst/>
            <a:gdLst/>
            <a:ahLst/>
            <a:cxnLst/>
            <a:rect l="l" t="t" r="r" b="b"/>
            <a:pathLst>
              <a:path w="2521055" h="1547298">
                <a:moveTo>
                  <a:pt x="0" y="0"/>
                </a:moveTo>
                <a:lnTo>
                  <a:pt x="2521055" y="0"/>
                </a:lnTo>
                <a:lnTo>
                  <a:pt x="2521055" y="1547298"/>
                </a:lnTo>
                <a:lnTo>
                  <a:pt x="0" y="154729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 rot="-10800000">
            <a:off x="3433986" y="6121903"/>
            <a:ext cx="1517582" cy="931416"/>
          </a:xfrm>
          <a:custGeom>
            <a:avLst/>
            <a:gdLst/>
            <a:ahLst/>
            <a:cxnLst/>
            <a:rect l="l" t="t" r="r" b="b"/>
            <a:pathLst>
              <a:path w="1517582" h="931416">
                <a:moveTo>
                  <a:pt x="0" y="0"/>
                </a:moveTo>
                <a:lnTo>
                  <a:pt x="1517582" y="0"/>
                </a:lnTo>
                <a:lnTo>
                  <a:pt x="1517582" y="931416"/>
                </a:lnTo>
                <a:lnTo>
                  <a:pt x="0" y="9314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 rot="-8378822">
            <a:off x="9915478" y="7603278"/>
            <a:ext cx="2764166" cy="2733069"/>
          </a:xfrm>
          <a:custGeom>
            <a:avLst/>
            <a:gdLst/>
            <a:ahLst/>
            <a:cxnLst/>
            <a:rect l="l" t="t" r="r" b="b"/>
            <a:pathLst>
              <a:path w="2764166" h="2733069">
                <a:moveTo>
                  <a:pt x="0" y="0"/>
                </a:moveTo>
                <a:lnTo>
                  <a:pt x="2764166" y="0"/>
                </a:lnTo>
                <a:lnTo>
                  <a:pt x="2764166" y="2733069"/>
                </a:lnTo>
                <a:lnTo>
                  <a:pt x="0" y="27330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028700" y="331279"/>
            <a:ext cx="17259300" cy="134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49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ALIENAÇÃO FIDUCIÁRIA SUPERVENIENTE</a:t>
            </a:r>
          </a:p>
          <a:p>
            <a:pPr algn="l">
              <a:lnSpc>
                <a:spcPts val="4224"/>
              </a:lnSpc>
            </a:pPr>
            <a:endParaRPr lang="en-US" sz="4999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21755" y="7034269"/>
            <a:ext cx="2112231" cy="821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 adquirente quer comprar o imóvel da incorporadora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48287" y="4045458"/>
            <a:ext cx="3544782" cy="1098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 adquirente formaliza um empréstimo com o banco de R$ 900.000,00, cuja garantia é o próprio imóvel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64563" y="7155543"/>
            <a:ext cx="2112231" cy="545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Imóvel no valor de R$ 1.000.000,00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54428" y="7155543"/>
            <a:ext cx="3407844" cy="545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 valor é repassado integralmente à Incorporadora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254848" y="8672647"/>
            <a:ext cx="3299876" cy="545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Cessão de Crédito a agentes financeiros, mas com lastro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47232" y="9559187"/>
            <a:ext cx="3299876" cy="269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* Antecipação de recebíveis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552951" y="2119182"/>
            <a:ext cx="5435716" cy="2382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8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BENEFÍCIOS:</a:t>
            </a:r>
          </a:p>
          <a:p>
            <a:pPr algn="l">
              <a:lnSpc>
                <a:spcPts val="3168"/>
              </a:lnSpc>
            </a:pPr>
            <a:endParaRPr lang="en-US" sz="2400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518165" lvl="1" indent="-259082" algn="l">
              <a:lnSpc>
                <a:spcPts val="31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Maior segurança;</a:t>
            </a:r>
          </a:p>
          <a:p>
            <a:pPr marL="518165" lvl="1" indent="-259082" algn="l">
              <a:lnSpc>
                <a:spcPts val="31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Maior controle do fluxo de caixa;</a:t>
            </a:r>
          </a:p>
          <a:p>
            <a:pPr marL="518165" lvl="1" indent="-259082" algn="l">
              <a:lnSpc>
                <a:spcPts val="31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Facilitação na cessão  de crédito ao investidor.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586745" y="8253891"/>
            <a:ext cx="3152611" cy="821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 Soluto: Adquirente financia diretamente com a Incorporadora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586745" y="9363640"/>
            <a:ext cx="3152611" cy="545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Garantia real: propriedade superveniente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83F7E-F8AD-F9F9-7147-2E4B60701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1D25042-A023-8C47-95B0-8B7F6B72C704}"/>
              </a:ext>
            </a:extLst>
          </p:cNvPr>
          <p:cNvSpPr/>
          <p:nvPr/>
        </p:nvSpPr>
        <p:spPr>
          <a:xfrm>
            <a:off x="9287920" y="0"/>
            <a:ext cx="9000080" cy="10287000"/>
          </a:xfrm>
          <a:custGeom>
            <a:avLst/>
            <a:gdLst/>
            <a:ahLst/>
            <a:cxnLst/>
            <a:rect l="l" t="t" r="r" b="b"/>
            <a:pathLst>
              <a:path w="9000080" h="10287000">
                <a:moveTo>
                  <a:pt x="0" y="0"/>
                </a:moveTo>
                <a:lnTo>
                  <a:pt x="9000080" y="0"/>
                </a:lnTo>
                <a:lnTo>
                  <a:pt x="9000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22841" r="-11111" b="-22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1092EBB-32C0-F1EB-8187-14D357878EA7}"/>
              </a:ext>
            </a:extLst>
          </p:cNvPr>
          <p:cNvSpPr/>
          <p:nvPr/>
        </p:nvSpPr>
        <p:spPr>
          <a:xfrm>
            <a:off x="0" y="0"/>
            <a:ext cx="18288000" cy="5121000"/>
          </a:xfrm>
          <a:custGeom>
            <a:avLst/>
            <a:gdLst/>
            <a:ahLst/>
            <a:cxnLst/>
            <a:rect l="l" t="t" r="r" b="b"/>
            <a:pathLst>
              <a:path w="18288000" h="5121000">
                <a:moveTo>
                  <a:pt x="0" y="0"/>
                </a:moveTo>
                <a:lnTo>
                  <a:pt x="18288000" y="0"/>
                </a:lnTo>
                <a:lnTo>
                  <a:pt x="18288000" y="5121000"/>
                </a:lnTo>
                <a:lnTo>
                  <a:pt x="0" y="5121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26" name="Imagem 25" descr="Texto&#10;&#10;O conteúdo gerado por IA pode estar incorreto.">
            <a:extLst>
              <a:ext uri="{FF2B5EF4-FFF2-40B4-BE49-F238E27FC236}">
                <a16:creationId xmlns:a16="http://schemas.microsoft.com/office/drawing/2014/main" id="{4D7AE67C-598A-4D6B-244E-265BE1A8C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46"/>
          <a:stretch>
            <a:fillRect/>
          </a:stretch>
        </p:blipFill>
        <p:spPr>
          <a:xfrm>
            <a:off x="5532981" y="1651283"/>
            <a:ext cx="6934200" cy="8635717"/>
          </a:xfrm>
          <a:prstGeom prst="rect">
            <a:avLst/>
          </a:prstGeom>
        </p:spPr>
      </p:pic>
      <p:sp>
        <p:nvSpPr>
          <p:cNvPr id="28" name="TextBox 5">
            <a:extLst>
              <a:ext uri="{FF2B5EF4-FFF2-40B4-BE49-F238E27FC236}">
                <a16:creationId xmlns:a16="http://schemas.microsoft.com/office/drawing/2014/main" id="{93B5270D-1763-58C2-1C14-BAD9B71E81EF}"/>
              </a:ext>
            </a:extLst>
          </p:cNvPr>
          <p:cNvSpPr txBox="1"/>
          <p:nvPr/>
        </p:nvSpPr>
        <p:spPr>
          <a:xfrm>
            <a:off x="370431" y="952500"/>
            <a:ext cx="17259300" cy="562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4"/>
              </a:lnSpc>
            </a:pPr>
            <a:r>
              <a:rPr lang="en-US" sz="5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SORTEIO</a:t>
            </a:r>
          </a:p>
        </p:txBody>
      </p:sp>
    </p:spTree>
    <p:extLst>
      <p:ext uri="{BB962C8B-B14F-4D97-AF65-F5344CB8AC3E}">
        <p14:creationId xmlns:p14="http://schemas.microsoft.com/office/powerpoint/2010/main" val="1986092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21000"/>
          </a:xfrm>
          <a:custGeom>
            <a:avLst/>
            <a:gdLst/>
            <a:ahLst/>
            <a:cxnLst/>
            <a:rect l="l" t="t" r="r" b="b"/>
            <a:pathLst>
              <a:path w="18288000" h="5121000">
                <a:moveTo>
                  <a:pt x="0" y="0"/>
                </a:moveTo>
                <a:lnTo>
                  <a:pt x="18288000" y="0"/>
                </a:lnTo>
                <a:lnTo>
                  <a:pt x="18288000" y="5121000"/>
                </a:lnTo>
                <a:lnTo>
                  <a:pt x="0" y="5121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2896737" y="2397981"/>
            <a:ext cx="12528645" cy="3821778"/>
            <a:chOff x="0" y="0"/>
            <a:chExt cx="16704860" cy="50957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04818" cy="5095748"/>
            </a:xfrm>
            <a:custGeom>
              <a:avLst/>
              <a:gdLst/>
              <a:ahLst/>
              <a:cxnLst/>
              <a:rect l="l" t="t" r="r" b="b"/>
              <a:pathLst>
                <a:path w="16704818" h="5095748">
                  <a:moveTo>
                    <a:pt x="0" y="0"/>
                  </a:moveTo>
                  <a:lnTo>
                    <a:pt x="16704818" y="0"/>
                  </a:lnTo>
                  <a:lnTo>
                    <a:pt x="16704818" y="5095748"/>
                  </a:lnTo>
                  <a:lnTo>
                    <a:pt x="0" y="50957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 descr="Agricultura com preenchimento sólido"/>
          <p:cNvSpPr/>
          <p:nvPr/>
        </p:nvSpPr>
        <p:spPr>
          <a:xfrm>
            <a:off x="7456975" y="2504138"/>
            <a:ext cx="3293838" cy="3293838"/>
          </a:xfrm>
          <a:custGeom>
            <a:avLst/>
            <a:gdLst/>
            <a:ahLst/>
            <a:cxnLst/>
            <a:rect l="l" t="t" r="r" b="b"/>
            <a:pathLst>
              <a:path w="3293838" h="3293838">
                <a:moveTo>
                  <a:pt x="0" y="0"/>
                </a:moveTo>
                <a:lnTo>
                  <a:pt x="3293838" y="0"/>
                </a:lnTo>
                <a:lnTo>
                  <a:pt x="3293838" y="3293838"/>
                </a:lnTo>
                <a:lnTo>
                  <a:pt x="0" y="32938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 descr="Funcionário de escritório com preenchimento sólido"/>
          <p:cNvSpPr/>
          <p:nvPr/>
        </p:nvSpPr>
        <p:spPr>
          <a:xfrm>
            <a:off x="11433400" y="2397982"/>
            <a:ext cx="3293838" cy="3293838"/>
          </a:xfrm>
          <a:custGeom>
            <a:avLst/>
            <a:gdLst/>
            <a:ahLst/>
            <a:cxnLst/>
            <a:rect l="l" t="t" r="r" b="b"/>
            <a:pathLst>
              <a:path w="3293838" h="3293838">
                <a:moveTo>
                  <a:pt x="0" y="0"/>
                </a:moveTo>
                <a:lnTo>
                  <a:pt x="3293838" y="0"/>
                </a:lnTo>
                <a:lnTo>
                  <a:pt x="3293838" y="3293838"/>
                </a:lnTo>
                <a:lnTo>
                  <a:pt x="0" y="32938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 descr="Funcionária de escritório estrutura de tópicos"/>
          <p:cNvSpPr/>
          <p:nvPr/>
        </p:nvSpPr>
        <p:spPr>
          <a:xfrm>
            <a:off x="3529937" y="2526029"/>
            <a:ext cx="3293839" cy="3293839"/>
          </a:xfrm>
          <a:custGeom>
            <a:avLst/>
            <a:gdLst/>
            <a:ahLst/>
            <a:cxnLst/>
            <a:rect l="l" t="t" r="r" b="b"/>
            <a:pathLst>
              <a:path w="3293839" h="3293839">
                <a:moveTo>
                  <a:pt x="0" y="0"/>
                </a:moveTo>
                <a:lnTo>
                  <a:pt x="3293839" y="0"/>
                </a:lnTo>
                <a:lnTo>
                  <a:pt x="3293839" y="3293839"/>
                </a:lnTo>
                <a:lnTo>
                  <a:pt x="0" y="32938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2057400" y="6474951"/>
            <a:ext cx="14186647" cy="2554749"/>
            <a:chOff x="0" y="0"/>
            <a:chExt cx="18915529" cy="34063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915529" cy="3406332"/>
            </a:xfrm>
            <a:custGeom>
              <a:avLst/>
              <a:gdLst/>
              <a:ahLst/>
              <a:cxnLst/>
              <a:rect l="l" t="t" r="r" b="b"/>
              <a:pathLst>
                <a:path w="18915529" h="3406332">
                  <a:moveTo>
                    <a:pt x="0" y="0"/>
                  </a:moveTo>
                  <a:lnTo>
                    <a:pt x="18915529" y="0"/>
                  </a:lnTo>
                  <a:lnTo>
                    <a:pt x="18915529" y="3406332"/>
                  </a:lnTo>
                  <a:lnTo>
                    <a:pt x="0" y="34063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8915529" cy="343490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85090" lvl="1" indent="-42545" algn="ctr">
                <a:lnSpc>
                  <a:spcPts val="2808"/>
                </a:lnSpc>
                <a:buFont typeface="Arial"/>
                <a:buChar char="•"/>
              </a:pPr>
              <a:r>
                <a:rPr lang="en-US" sz="26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COMPRA E VENDA </a:t>
              </a:r>
            </a:p>
            <a:p>
              <a:pPr marL="85090" lvl="1" indent="-42545" algn="ctr">
                <a:lnSpc>
                  <a:spcPts val="2808"/>
                </a:lnSpc>
                <a:buFont typeface="Arial"/>
                <a:buChar char="•"/>
              </a:pPr>
              <a:r>
                <a:rPr lang="en-US" sz="2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Escritura de Venda e Compra;</a:t>
              </a:r>
            </a:p>
            <a:p>
              <a:pPr marL="85090" lvl="1" indent="-42545" algn="ctr">
                <a:lnSpc>
                  <a:spcPts val="2808"/>
                </a:lnSpc>
                <a:buFont typeface="Arial"/>
                <a:buChar char="•"/>
              </a:pPr>
              <a:r>
                <a:rPr lang="en-US" sz="2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Confissão de Dívida</a:t>
              </a:r>
            </a:p>
            <a:p>
              <a:pPr marL="85090" lvl="1" indent="-42545" algn="ctr">
                <a:lnSpc>
                  <a:spcPts val="2808"/>
                </a:lnSpc>
                <a:buFont typeface="Arial"/>
                <a:buChar char="•"/>
              </a:pPr>
              <a:r>
                <a:rPr lang="en-US" sz="2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Garantias Imobiliárias;</a:t>
              </a:r>
            </a:p>
            <a:p>
              <a:pPr marL="85090" lvl="1" indent="-42545" algn="ctr">
                <a:lnSpc>
                  <a:spcPts val="2808"/>
                </a:lnSpc>
              </a:pPr>
              <a:endParaRPr lang="en-US" sz="2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 rot="4614">
            <a:off x="5024434" y="6057900"/>
            <a:ext cx="709613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9287920" y="0"/>
            <a:ext cx="9000080" cy="10287000"/>
          </a:xfrm>
          <a:custGeom>
            <a:avLst/>
            <a:gdLst/>
            <a:ahLst/>
            <a:cxnLst/>
            <a:rect l="l" t="t" r="r" b="b"/>
            <a:pathLst>
              <a:path w="9000080" h="10287000">
                <a:moveTo>
                  <a:pt x="0" y="0"/>
                </a:moveTo>
                <a:lnTo>
                  <a:pt x="9000080" y="0"/>
                </a:lnTo>
                <a:lnTo>
                  <a:pt x="9000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1999"/>
            </a:blip>
            <a:stretch>
              <a:fillRect t="-22841" r="-11111" b="-2284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21000"/>
          </a:xfrm>
          <a:custGeom>
            <a:avLst/>
            <a:gdLst/>
            <a:ahLst/>
            <a:cxnLst/>
            <a:rect l="l" t="t" r="r" b="b"/>
            <a:pathLst>
              <a:path w="18288000" h="5121000">
                <a:moveTo>
                  <a:pt x="0" y="0"/>
                </a:moveTo>
                <a:lnTo>
                  <a:pt x="18288000" y="0"/>
                </a:lnTo>
                <a:lnTo>
                  <a:pt x="18288000" y="5121000"/>
                </a:lnTo>
                <a:lnTo>
                  <a:pt x="0" y="5121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2896737" y="2397981"/>
            <a:ext cx="12528645" cy="3821778"/>
            <a:chOff x="0" y="0"/>
            <a:chExt cx="16704860" cy="50957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04818" cy="5095748"/>
            </a:xfrm>
            <a:custGeom>
              <a:avLst/>
              <a:gdLst/>
              <a:ahLst/>
              <a:cxnLst/>
              <a:rect l="l" t="t" r="r" b="b"/>
              <a:pathLst>
                <a:path w="16704818" h="5095748">
                  <a:moveTo>
                    <a:pt x="0" y="0"/>
                  </a:moveTo>
                  <a:lnTo>
                    <a:pt x="16704818" y="0"/>
                  </a:lnTo>
                  <a:lnTo>
                    <a:pt x="16704818" y="5095748"/>
                  </a:lnTo>
                  <a:lnTo>
                    <a:pt x="0" y="50957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 descr="Agricultura com preenchimento sólido"/>
          <p:cNvSpPr/>
          <p:nvPr/>
        </p:nvSpPr>
        <p:spPr>
          <a:xfrm>
            <a:off x="7580781" y="2363297"/>
            <a:ext cx="2031879" cy="2031879"/>
          </a:xfrm>
          <a:custGeom>
            <a:avLst/>
            <a:gdLst/>
            <a:ahLst/>
            <a:cxnLst/>
            <a:rect l="l" t="t" r="r" b="b"/>
            <a:pathLst>
              <a:path w="2031879" h="2031879">
                <a:moveTo>
                  <a:pt x="0" y="0"/>
                </a:moveTo>
                <a:lnTo>
                  <a:pt x="2031879" y="0"/>
                </a:lnTo>
                <a:lnTo>
                  <a:pt x="2031879" y="2031879"/>
                </a:lnTo>
                <a:lnTo>
                  <a:pt x="0" y="2031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 descr="Funcionário de escritório com preenchimento sólido"/>
          <p:cNvSpPr/>
          <p:nvPr/>
        </p:nvSpPr>
        <p:spPr>
          <a:xfrm>
            <a:off x="11061029" y="2551429"/>
            <a:ext cx="3293838" cy="3293838"/>
          </a:xfrm>
          <a:custGeom>
            <a:avLst/>
            <a:gdLst/>
            <a:ahLst/>
            <a:cxnLst/>
            <a:rect l="l" t="t" r="r" b="b"/>
            <a:pathLst>
              <a:path w="3293838" h="3293838">
                <a:moveTo>
                  <a:pt x="0" y="0"/>
                </a:moveTo>
                <a:lnTo>
                  <a:pt x="3293838" y="0"/>
                </a:lnTo>
                <a:lnTo>
                  <a:pt x="3293838" y="3293838"/>
                </a:lnTo>
                <a:lnTo>
                  <a:pt x="0" y="32938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 descr="Funcionária de escritório estrutura de tópicos"/>
          <p:cNvSpPr/>
          <p:nvPr/>
        </p:nvSpPr>
        <p:spPr>
          <a:xfrm>
            <a:off x="2975454" y="2576829"/>
            <a:ext cx="3293839" cy="3293839"/>
          </a:xfrm>
          <a:custGeom>
            <a:avLst/>
            <a:gdLst/>
            <a:ahLst/>
            <a:cxnLst/>
            <a:rect l="l" t="t" r="r" b="b"/>
            <a:pathLst>
              <a:path w="3293839" h="3293839">
                <a:moveTo>
                  <a:pt x="0" y="0"/>
                </a:moveTo>
                <a:lnTo>
                  <a:pt x="3293839" y="0"/>
                </a:lnTo>
                <a:lnTo>
                  <a:pt x="3293839" y="3293839"/>
                </a:lnTo>
                <a:lnTo>
                  <a:pt x="0" y="32938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981200" y="6591300"/>
            <a:ext cx="14262847" cy="2786818"/>
            <a:chOff x="0" y="0"/>
            <a:chExt cx="19017129" cy="37157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017129" cy="3715757"/>
            </a:xfrm>
            <a:custGeom>
              <a:avLst/>
              <a:gdLst/>
              <a:ahLst/>
              <a:cxnLst/>
              <a:rect l="l" t="t" r="r" b="b"/>
              <a:pathLst>
                <a:path w="19017129" h="3715757">
                  <a:moveTo>
                    <a:pt x="0" y="0"/>
                  </a:moveTo>
                  <a:lnTo>
                    <a:pt x="19017129" y="0"/>
                  </a:lnTo>
                  <a:lnTo>
                    <a:pt x="19017129" y="3715757"/>
                  </a:lnTo>
                  <a:lnTo>
                    <a:pt x="0" y="37157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19017129" cy="36871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79057" lvl="1" indent="-39529" algn="ctr">
                <a:lnSpc>
                  <a:spcPts val="2203"/>
                </a:lnSpc>
                <a:buFont typeface="Arial"/>
                <a:buChar char="•"/>
              </a:pPr>
              <a:r>
                <a:rPr lang="en-US" sz="255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PERMUTA FÍSICA </a:t>
              </a:r>
            </a:p>
            <a:p>
              <a:pPr marL="79057" lvl="1" indent="-39529" algn="ctr">
                <a:lnSpc>
                  <a:spcPts val="2203"/>
                </a:lnSpc>
                <a:buFont typeface="Arial"/>
                <a:buChar char="•"/>
              </a:pPr>
              <a:r>
                <a:rPr lang="en-US" sz="25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Escritura de Compra e Venda;</a:t>
              </a:r>
            </a:p>
            <a:p>
              <a:pPr marL="79057" lvl="1" indent="-39529" algn="ctr">
                <a:lnSpc>
                  <a:spcPts val="2203"/>
                </a:lnSpc>
                <a:buFont typeface="Arial"/>
                <a:buChar char="•"/>
              </a:pPr>
              <a:r>
                <a:rPr lang="en-US" sz="25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Confissão de Dívida com Promessa de Dação em Pagamento;</a:t>
              </a:r>
            </a:p>
            <a:p>
              <a:pPr marL="79057" lvl="1" indent="-39529" algn="ctr">
                <a:lnSpc>
                  <a:spcPts val="2203"/>
                </a:lnSpc>
              </a:pPr>
              <a:r>
                <a:rPr lang="en-US" sz="2550" b="1" u="sng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OU</a:t>
              </a:r>
              <a:r>
                <a:rPr lang="en-US" sz="25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Escritura de Permuta;</a:t>
              </a:r>
            </a:p>
            <a:p>
              <a:pPr marL="79057" lvl="1" indent="-39529" algn="ctr">
                <a:lnSpc>
                  <a:spcPts val="2203"/>
                </a:lnSpc>
                <a:buFont typeface="Arial"/>
                <a:buChar char="•"/>
              </a:pPr>
              <a:r>
                <a:rPr lang="en-US" sz="25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Escritura de Atribuição de Unidades– art. 39;</a:t>
              </a:r>
            </a:p>
            <a:p>
              <a:pPr marL="79057" lvl="1" indent="-39529" algn="ctr">
                <a:lnSpc>
                  <a:spcPts val="2203"/>
                </a:lnSpc>
                <a:buFont typeface="Arial"/>
                <a:buChar char="•"/>
              </a:pPr>
              <a:r>
                <a:rPr lang="en-US" sz="25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Garantias Imobiliárias;</a:t>
              </a:r>
            </a:p>
            <a:p>
              <a:pPr marL="79057" lvl="1" indent="-39529" algn="ctr">
                <a:lnSpc>
                  <a:spcPts val="2203"/>
                </a:lnSpc>
                <a:buFont typeface="Arial"/>
                <a:buChar char="•"/>
              </a:pPr>
              <a:r>
                <a:rPr lang="en-US" sz="25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Vistoria de Entrega.</a:t>
              </a:r>
            </a:p>
            <a:p>
              <a:pPr marL="79057" lvl="1" indent="-39529" algn="ctr">
                <a:lnSpc>
                  <a:spcPts val="2203"/>
                </a:lnSpc>
              </a:pPr>
              <a:endParaRPr lang="en-US" sz="25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 rot="3832">
            <a:off x="4872034" y="1790700"/>
            <a:ext cx="854393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/>
          </a:p>
        </p:txBody>
      </p:sp>
      <p:sp>
        <p:nvSpPr>
          <p:cNvPr id="12" name="AutoShape 12"/>
          <p:cNvSpPr/>
          <p:nvPr/>
        </p:nvSpPr>
        <p:spPr>
          <a:xfrm rot="10796331">
            <a:off x="5150195" y="6423789"/>
            <a:ext cx="892493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/>
          </a:p>
        </p:txBody>
      </p:sp>
      <p:sp>
        <p:nvSpPr>
          <p:cNvPr id="13" name="Freeform 13" descr="Trabalho remoto estrutura de tópicos"/>
          <p:cNvSpPr/>
          <p:nvPr/>
        </p:nvSpPr>
        <p:spPr>
          <a:xfrm>
            <a:off x="7717662" y="4419124"/>
            <a:ext cx="2031879" cy="2031879"/>
          </a:xfrm>
          <a:custGeom>
            <a:avLst/>
            <a:gdLst/>
            <a:ahLst/>
            <a:cxnLst/>
            <a:rect l="l" t="t" r="r" b="b"/>
            <a:pathLst>
              <a:path w="2031879" h="2031879">
                <a:moveTo>
                  <a:pt x="0" y="0"/>
                </a:moveTo>
                <a:lnTo>
                  <a:pt x="2031879" y="0"/>
                </a:lnTo>
                <a:lnTo>
                  <a:pt x="2031879" y="2031879"/>
                </a:lnTo>
                <a:lnTo>
                  <a:pt x="0" y="2031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9287920" y="0"/>
            <a:ext cx="9000080" cy="10287000"/>
          </a:xfrm>
          <a:custGeom>
            <a:avLst/>
            <a:gdLst/>
            <a:ahLst/>
            <a:cxnLst/>
            <a:rect l="l" t="t" r="r" b="b"/>
            <a:pathLst>
              <a:path w="9000080" h="10287000">
                <a:moveTo>
                  <a:pt x="0" y="0"/>
                </a:moveTo>
                <a:lnTo>
                  <a:pt x="9000080" y="0"/>
                </a:lnTo>
                <a:lnTo>
                  <a:pt x="9000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21999"/>
            </a:blip>
            <a:stretch>
              <a:fillRect t="-22841" r="-11111" b="-2284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21000"/>
          </a:xfrm>
          <a:custGeom>
            <a:avLst/>
            <a:gdLst/>
            <a:ahLst/>
            <a:cxnLst/>
            <a:rect l="l" t="t" r="r" b="b"/>
            <a:pathLst>
              <a:path w="18288000" h="5121000">
                <a:moveTo>
                  <a:pt x="0" y="0"/>
                </a:moveTo>
                <a:lnTo>
                  <a:pt x="18288000" y="0"/>
                </a:lnTo>
                <a:lnTo>
                  <a:pt x="18288000" y="5121000"/>
                </a:lnTo>
                <a:lnTo>
                  <a:pt x="0" y="5121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2896737" y="2397981"/>
            <a:ext cx="12528645" cy="3821778"/>
            <a:chOff x="0" y="0"/>
            <a:chExt cx="16704860" cy="50957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04818" cy="5095748"/>
            </a:xfrm>
            <a:custGeom>
              <a:avLst/>
              <a:gdLst/>
              <a:ahLst/>
              <a:cxnLst/>
              <a:rect l="l" t="t" r="r" b="b"/>
              <a:pathLst>
                <a:path w="16704818" h="5095748">
                  <a:moveTo>
                    <a:pt x="0" y="0"/>
                  </a:moveTo>
                  <a:lnTo>
                    <a:pt x="16704818" y="0"/>
                  </a:lnTo>
                  <a:lnTo>
                    <a:pt x="16704818" y="5095748"/>
                  </a:lnTo>
                  <a:lnTo>
                    <a:pt x="0" y="50957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 descr="Agricultura com preenchimento sólido"/>
          <p:cNvSpPr/>
          <p:nvPr/>
        </p:nvSpPr>
        <p:spPr>
          <a:xfrm>
            <a:off x="7580781" y="2363297"/>
            <a:ext cx="2031879" cy="2031879"/>
          </a:xfrm>
          <a:custGeom>
            <a:avLst/>
            <a:gdLst/>
            <a:ahLst/>
            <a:cxnLst/>
            <a:rect l="l" t="t" r="r" b="b"/>
            <a:pathLst>
              <a:path w="2031879" h="2031879">
                <a:moveTo>
                  <a:pt x="0" y="0"/>
                </a:moveTo>
                <a:lnTo>
                  <a:pt x="2031879" y="0"/>
                </a:lnTo>
                <a:lnTo>
                  <a:pt x="2031879" y="2031879"/>
                </a:lnTo>
                <a:lnTo>
                  <a:pt x="0" y="2031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 descr="Funcionário de escritório com preenchimento sólido"/>
          <p:cNvSpPr/>
          <p:nvPr/>
        </p:nvSpPr>
        <p:spPr>
          <a:xfrm>
            <a:off x="11061029" y="2551429"/>
            <a:ext cx="3293838" cy="3293838"/>
          </a:xfrm>
          <a:custGeom>
            <a:avLst/>
            <a:gdLst/>
            <a:ahLst/>
            <a:cxnLst/>
            <a:rect l="l" t="t" r="r" b="b"/>
            <a:pathLst>
              <a:path w="3293838" h="3293838">
                <a:moveTo>
                  <a:pt x="0" y="0"/>
                </a:moveTo>
                <a:lnTo>
                  <a:pt x="3293838" y="0"/>
                </a:lnTo>
                <a:lnTo>
                  <a:pt x="3293838" y="3293838"/>
                </a:lnTo>
                <a:lnTo>
                  <a:pt x="0" y="32938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 descr="Funcionária de escritório estrutura de tópicos"/>
          <p:cNvSpPr/>
          <p:nvPr/>
        </p:nvSpPr>
        <p:spPr>
          <a:xfrm>
            <a:off x="2975454" y="2576829"/>
            <a:ext cx="3293839" cy="3293839"/>
          </a:xfrm>
          <a:custGeom>
            <a:avLst/>
            <a:gdLst/>
            <a:ahLst/>
            <a:cxnLst/>
            <a:rect l="l" t="t" r="r" b="b"/>
            <a:pathLst>
              <a:path w="3293839" h="3293839">
                <a:moveTo>
                  <a:pt x="0" y="0"/>
                </a:moveTo>
                <a:lnTo>
                  <a:pt x="3293839" y="0"/>
                </a:lnTo>
                <a:lnTo>
                  <a:pt x="3293839" y="3293839"/>
                </a:lnTo>
                <a:lnTo>
                  <a:pt x="0" y="32938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00200" y="6474951"/>
            <a:ext cx="14643847" cy="2554749"/>
            <a:chOff x="0" y="0"/>
            <a:chExt cx="19525129" cy="34063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25129" cy="3406332"/>
            </a:xfrm>
            <a:custGeom>
              <a:avLst/>
              <a:gdLst/>
              <a:ahLst/>
              <a:cxnLst/>
              <a:rect l="l" t="t" r="r" b="b"/>
              <a:pathLst>
                <a:path w="19525129" h="3406332">
                  <a:moveTo>
                    <a:pt x="0" y="0"/>
                  </a:moveTo>
                  <a:lnTo>
                    <a:pt x="19525129" y="0"/>
                  </a:lnTo>
                  <a:lnTo>
                    <a:pt x="19525129" y="3406332"/>
                  </a:lnTo>
                  <a:lnTo>
                    <a:pt x="0" y="34063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9525129" cy="34063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527"/>
                </a:lnSpc>
              </a:pPr>
              <a:endParaRPr/>
            </a:p>
            <a:p>
              <a:pPr algn="ctr">
                <a:lnSpc>
                  <a:spcPts val="2527"/>
                </a:lnSpc>
              </a:pPr>
              <a:endParaRPr/>
            </a:p>
            <a:p>
              <a:pPr marL="313690" lvl="1" indent="-156845" algn="ctr">
                <a:lnSpc>
                  <a:spcPts val="2527"/>
                </a:lnSpc>
                <a:buFont typeface="Arial"/>
                <a:buChar char="•"/>
              </a:pPr>
              <a:r>
                <a:rPr lang="en-US" sz="26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PERMUTA FINANCEIRA</a:t>
              </a:r>
            </a:p>
            <a:p>
              <a:pPr marL="85090" lvl="1" indent="-42545" algn="ctr">
                <a:lnSpc>
                  <a:spcPts val="2527"/>
                </a:lnSpc>
                <a:buFont typeface="Arial"/>
                <a:buChar char="•"/>
              </a:pPr>
              <a:r>
                <a:rPr lang="en-US" sz="2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Escritura de Compra e Venda;</a:t>
              </a:r>
            </a:p>
            <a:p>
              <a:pPr marL="85090" lvl="1" indent="-42545" algn="ctr">
                <a:lnSpc>
                  <a:spcPts val="2527"/>
                </a:lnSpc>
                <a:buFont typeface="Arial"/>
                <a:buChar char="•"/>
              </a:pPr>
              <a:r>
                <a:rPr lang="en-US" sz="2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Confissão de Dívida;</a:t>
              </a:r>
            </a:p>
            <a:p>
              <a:pPr marL="85090" lvl="1" indent="-42545" algn="ctr">
                <a:lnSpc>
                  <a:spcPts val="2527"/>
                </a:lnSpc>
                <a:buFont typeface="Arial"/>
                <a:buChar char="•"/>
              </a:pPr>
              <a:r>
                <a:rPr lang="en-US" sz="2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Garantias.</a:t>
              </a:r>
            </a:p>
            <a:p>
              <a:pPr marL="85090" lvl="1" indent="-42545" algn="ctr">
                <a:lnSpc>
                  <a:spcPts val="2527"/>
                </a:lnSpc>
              </a:pPr>
              <a:endParaRPr lang="en-US" sz="2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85090" lvl="1" indent="-42545" algn="ctr">
                <a:lnSpc>
                  <a:spcPts val="2527"/>
                </a:lnSpc>
              </a:pPr>
              <a:endParaRPr lang="en-US" sz="2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 rot="3832">
            <a:off x="4872034" y="1790700"/>
            <a:ext cx="854393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/>
          </a:p>
        </p:txBody>
      </p:sp>
      <p:sp>
        <p:nvSpPr>
          <p:cNvPr id="12" name="AutoShape 12"/>
          <p:cNvSpPr/>
          <p:nvPr/>
        </p:nvSpPr>
        <p:spPr>
          <a:xfrm rot="10796331">
            <a:off x="5172091" y="6591300"/>
            <a:ext cx="892493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/>
          </a:p>
        </p:txBody>
      </p:sp>
      <p:sp>
        <p:nvSpPr>
          <p:cNvPr id="13" name="Freeform 13" descr="Dinheiro voador com preenchimento sólido"/>
          <p:cNvSpPr/>
          <p:nvPr/>
        </p:nvSpPr>
        <p:spPr>
          <a:xfrm>
            <a:off x="8001000" y="5098031"/>
            <a:ext cx="1183490" cy="1183490"/>
          </a:xfrm>
          <a:custGeom>
            <a:avLst/>
            <a:gdLst/>
            <a:ahLst/>
            <a:cxnLst/>
            <a:rect l="l" t="t" r="r" b="b"/>
            <a:pathLst>
              <a:path w="1183490" h="1183490">
                <a:moveTo>
                  <a:pt x="0" y="0"/>
                </a:moveTo>
                <a:lnTo>
                  <a:pt x="1183490" y="0"/>
                </a:lnTo>
                <a:lnTo>
                  <a:pt x="1183490" y="1183490"/>
                </a:lnTo>
                <a:lnTo>
                  <a:pt x="0" y="11834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9287920" y="0"/>
            <a:ext cx="9000080" cy="10287000"/>
          </a:xfrm>
          <a:custGeom>
            <a:avLst/>
            <a:gdLst/>
            <a:ahLst/>
            <a:cxnLst/>
            <a:rect l="l" t="t" r="r" b="b"/>
            <a:pathLst>
              <a:path w="9000080" h="10287000">
                <a:moveTo>
                  <a:pt x="0" y="0"/>
                </a:moveTo>
                <a:lnTo>
                  <a:pt x="9000080" y="0"/>
                </a:lnTo>
                <a:lnTo>
                  <a:pt x="9000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21999"/>
            </a:blip>
            <a:stretch>
              <a:fillRect t="-22841" r="-11111" b="-2284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21000"/>
          </a:xfrm>
          <a:custGeom>
            <a:avLst/>
            <a:gdLst/>
            <a:ahLst/>
            <a:cxnLst/>
            <a:rect l="l" t="t" r="r" b="b"/>
            <a:pathLst>
              <a:path w="18288000" h="5121000">
                <a:moveTo>
                  <a:pt x="0" y="0"/>
                </a:moveTo>
                <a:lnTo>
                  <a:pt x="18288000" y="0"/>
                </a:lnTo>
                <a:lnTo>
                  <a:pt x="18288000" y="5121000"/>
                </a:lnTo>
                <a:lnTo>
                  <a:pt x="0" y="5121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2896737" y="2397981"/>
            <a:ext cx="12528645" cy="3821778"/>
            <a:chOff x="0" y="0"/>
            <a:chExt cx="16704860" cy="50957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04818" cy="5095748"/>
            </a:xfrm>
            <a:custGeom>
              <a:avLst/>
              <a:gdLst/>
              <a:ahLst/>
              <a:cxnLst/>
              <a:rect l="l" t="t" r="r" b="b"/>
              <a:pathLst>
                <a:path w="16704818" h="5095748">
                  <a:moveTo>
                    <a:pt x="0" y="0"/>
                  </a:moveTo>
                  <a:lnTo>
                    <a:pt x="16704818" y="0"/>
                  </a:lnTo>
                  <a:lnTo>
                    <a:pt x="16704818" y="5095748"/>
                  </a:lnTo>
                  <a:lnTo>
                    <a:pt x="0" y="50957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 descr="Agricultura com preenchimento sólido"/>
          <p:cNvSpPr/>
          <p:nvPr/>
        </p:nvSpPr>
        <p:spPr>
          <a:xfrm>
            <a:off x="7580781" y="2363297"/>
            <a:ext cx="2031879" cy="2031879"/>
          </a:xfrm>
          <a:custGeom>
            <a:avLst/>
            <a:gdLst/>
            <a:ahLst/>
            <a:cxnLst/>
            <a:rect l="l" t="t" r="r" b="b"/>
            <a:pathLst>
              <a:path w="2031879" h="2031879">
                <a:moveTo>
                  <a:pt x="0" y="0"/>
                </a:moveTo>
                <a:lnTo>
                  <a:pt x="2031879" y="0"/>
                </a:lnTo>
                <a:lnTo>
                  <a:pt x="2031879" y="2031879"/>
                </a:lnTo>
                <a:lnTo>
                  <a:pt x="0" y="2031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 descr="Funcionário de escritório com preenchimento sólido"/>
          <p:cNvSpPr/>
          <p:nvPr/>
        </p:nvSpPr>
        <p:spPr>
          <a:xfrm>
            <a:off x="11061029" y="2551429"/>
            <a:ext cx="3293838" cy="3293838"/>
          </a:xfrm>
          <a:custGeom>
            <a:avLst/>
            <a:gdLst/>
            <a:ahLst/>
            <a:cxnLst/>
            <a:rect l="l" t="t" r="r" b="b"/>
            <a:pathLst>
              <a:path w="3293838" h="3293838">
                <a:moveTo>
                  <a:pt x="0" y="0"/>
                </a:moveTo>
                <a:lnTo>
                  <a:pt x="3293838" y="0"/>
                </a:lnTo>
                <a:lnTo>
                  <a:pt x="3293838" y="3293838"/>
                </a:lnTo>
                <a:lnTo>
                  <a:pt x="0" y="32938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 descr="Funcionária de escritório estrutura de tópicos"/>
          <p:cNvSpPr/>
          <p:nvPr/>
        </p:nvSpPr>
        <p:spPr>
          <a:xfrm>
            <a:off x="2975454" y="2576829"/>
            <a:ext cx="3293839" cy="3293839"/>
          </a:xfrm>
          <a:custGeom>
            <a:avLst/>
            <a:gdLst/>
            <a:ahLst/>
            <a:cxnLst/>
            <a:rect l="l" t="t" r="r" b="b"/>
            <a:pathLst>
              <a:path w="3293839" h="3293839">
                <a:moveTo>
                  <a:pt x="0" y="0"/>
                </a:moveTo>
                <a:lnTo>
                  <a:pt x="3293839" y="0"/>
                </a:lnTo>
                <a:lnTo>
                  <a:pt x="3293839" y="3293839"/>
                </a:lnTo>
                <a:lnTo>
                  <a:pt x="0" y="32938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00200" y="6474951"/>
            <a:ext cx="14643847" cy="3545349"/>
            <a:chOff x="0" y="0"/>
            <a:chExt cx="19525129" cy="47271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25129" cy="4727132"/>
            </a:xfrm>
            <a:custGeom>
              <a:avLst/>
              <a:gdLst/>
              <a:ahLst/>
              <a:cxnLst/>
              <a:rect l="l" t="t" r="r" b="b"/>
              <a:pathLst>
                <a:path w="19525129" h="4727132">
                  <a:moveTo>
                    <a:pt x="0" y="0"/>
                  </a:moveTo>
                  <a:lnTo>
                    <a:pt x="19525129" y="0"/>
                  </a:lnTo>
                  <a:lnTo>
                    <a:pt x="19525129" y="4727132"/>
                  </a:lnTo>
                  <a:lnTo>
                    <a:pt x="0" y="47271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19525129" cy="471760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337"/>
                </a:lnSpc>
              </a:pPr>
              <a:endParaRPr/>
            </a:p>
            <a:p>
              <a:pPr marL="290163" lvl="1" indent="-145082" algn="ctr">
                <a:lnSpc>
                  <a:spcPts val="2337"/>
                </a:lnSpc>
                <a:buFont typeface="Arial"/>
                <a:buChar char="•"/>
              </a:pPr>
              <a:r>
                <a:rPr lang="en-US" sz="2404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INCORPORAÇÃO POR MANDATO</a:t>
              </a:r>
            </a:p>
            <a:p>
              <a:pPr marL="61563" lvl="1" indent="-30782" algn="ctr">
                <a:lnSpc>
                  <a:spcPts val="2337"/>
                </a:lnSpc>
                <a:buFont typeface="Arial"/>
                <a:buChar char="•"/>
              </a:pPr>
              <a:r>
                <a:rPr lang="en-US" sz="240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Escritura Pública (LF nº 4.591/1964, §1º do art. 31 e CC art. 657);</a:t>
              </a:r>
            </a:p>
            <a:p>
              <a:pPr marL="61563" lvl="1" indent="-30782" algn="ctr">
                <a:lnSpc>
                  <a:spcPts val="2337"/>
                </a:lnSpc>
                <a:buFont typeface="Arial"/>
                <a:buChar char="•"/>
              </a:pPr>
              <a:r>
                <a:rPr lang="en-US" sz="240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Poderes para concluir todos os negócios tendentes à alienação das frações ideais de terreno</a:t>
              </a:r>
            </a:p>
            <a:p>
              <a:pPr marL="61563" lvl="1" indent="-30782" algn="ctr">
                <a:lnSpc>
                  <a:spcPts val="2337"/>
                </a:lnSpc>
                <a:buFont typeface="Arial"/>
                <a:buChar char="•"/>
              </a:pPr>
              <a:r>
                <a:rPr lang="en-US" sz="240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Revogação;</a:t>
              </a:r>
            </a:p>
            <a:p>
              <a:pPr marL="61563" lvl="1" indent="-30782" algn="ctr">
                <a:lnSpc>
                  <a:spcPts val="2337"/>
                </a:lnSpc>
                <a:buFont typeface="Arial"/>
                <a:buChar char="•"/>
              </a:pPr>
              <a:r>
                <a:rPr lang="en-US" sz="2404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EXCEÇÃO AO INSTRUMENTO PÚBLICO – </a:t>
              </a:r>
              <a:r>
                <a:rPr lang="en-US" sz="240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em caso de inadimplemento da obrigação da outorga do correspondente contrato relativo à fração ideal de terreno, do contrato de construção e da convenção de condomíniom a carta-proposta ou o documento de ajuste preliminar poderão ser averbados no Registro de Imóveis, averbação que conferirá direito real oponível a terceiros, com o consequente direito à obtenção compulsória do contrato correspondente</a:t>
              </a:r>
            </a:p>
            <a:p>
              <a:pPr marL="61563" lvl="1" indent="-30782" algn="ctr">
                <a:lnSpc>
                  <a:spcPts val="2337"/>
                </a:lnSpc>
              </a:pPr>
              <a:endParaRPr lang="en-US" sz="24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61563" lvl="1" indent="-30782" algn="ctr">
                <a:lnSpc>
                  <a:spcPts val="2337"/>
                </a:lnSpc>
              </a:pPr>
              <a:endParaRPr lang="en-US" sz="24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 rot="3832">
            <a:off x="4872034" y="1790700"/>
            <a:ext cx="854393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/>
          </a:p>
        </p:txBody>
      </p:sp>
      <p:sp>
        <p:nvSpPr>
          <p:cNvPr id="12" name="AutoShape 12"/>
          <p:cNvSpPr/>
          <p:nvPr/>
        </p:nvSpPr>
        <p:spPr>
          <a:xfrm rot="10796331">
            <a:off x="5150195" y="6307898"/>
            <a:ext cx="892493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/>
          </a:p>
        </p:txBody>
      </p:sp>
      <p:sp>
        <p:nvSpPr>
          <p:cNvPr id="13" name="Freeform 13" descr="Dinheiro voador com preenchimento sólido"/>
          <p:cNvSpPr/>
          <p:nvPr/>
        </p:nvSpPr>
        <p:spPr>
          <a:xfrm>
            <a:off x="8001000" y="5098031"/>
            <a:ext cx="1183490" cy="1183490"/>
          </a:xfrm>
          <a:custGeom>
            <a:avLst/>
            <a:gdLst/>
            <a:ahLst/>
            <a:cxnLst/>
            <a:rect l="l" t="t" r="r" b="b"/>
            <a:pathLst>
              <a:path w="1183490" h="1183490">
                <a:moveTo>
                  <a:pt x="0" y="0"/>
                </a:moveTo>
                <a:lnTo>
                  <a:pt x="1183490" y="0"/>
                </a:lnTo>
                <a:lnTo>
                  <a:pt x="1183490" y="1183490"/>
                </a:lnTo>
                <a:lnTo>
                  <a:pt x="0" y="11834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9287920" y="0"/>
            <a:ext cx="9000080" cy="10287000"/>
          </a:xfrm>
          <a:custGeom>
            <a:avLst/>
            <a:gdLst/>
            <a:ahLst/>
            <a:cxnLst/>
            <a:rect l="l" t="t" r="r" b="b"/>
            <a:pathLst>
              <a:path w="9000080" h="10287000">
                <a:moveTo>
                  <a:pt x="0" y="0"/>
                </a:moveTo>
                <a:lnTo>
                  <a:pt x="9000080" y="0"/>
                </a:lnTo>
                <a:lnTo>
                  <a:pt x="9000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21999"/>
            </a:blip>
            <a:stretch>
              <a:fillRect t="-22841" r="-11111" b="-2284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 l="-6216" r="-621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9525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6000"/>
              </a:blip>
              <a:stretch>
                <a:fillRect t="-16666" b="-1666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55551" y="965903"/>
            <a:ext cx="1832660" cy="1832660"/>
            <a:chOff x="0" y="0"/>
            <a:chExt cx="2443547" cy="24435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43607" cy="2443607"/>
            </a:xfrm>
            <a:custGeom>
              <a:avLst/>
              <a:gdLst/>
              <a:ahLst/>
              <a:cxnLst/>
              <a:rect l="l" t="t" r="r" b="b"/>
              <a:pathLst>
                <a:path w="2443607" h="2443607">
                  <a:moveTo>
                    <a:pt x="0" y="0"/>
                  </a:moveTo>
                  <a:lnTo>
                    <a:pt x="2443607" y="0"/>
                  </a:lnTo>
                  <a:lnTo>
                    <a:pt x="2443607" y="2443607"/>
                  </a:lnTo>
                  <a:lnTo>
                    <a:pt x="0" y="2443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2" b="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359155" y="1071887"/>
            <a:ext cx="2315274" cy="1620692"/>
            <a:chOff x="0" y="0"/>
            <a:chExt cx="3087032" cy="21609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86989" cy="2160905"/>
            </a:xfrm>
            <a:custGeom>
              <a:avLst/>
              <a:gdLst/>
              <a:ahLst/>
              <a:cxnLst/>
              <a:rect l="l" t="t" r="r" b="b"/>
              <a:pathLst>
                <a:path w="3086989" h="2160905">
                  <a:moveTo>
                    <a:pt x="0" y="0"/>
                  </a:moveTo>
                  <a:lnTo>
                    <a:pt x="3086989" y="0"/>
                  </a:lnTo>
                  <a:lnTo>
                    <a:pt x="3086989" y="2160905"/>
                  </a:lnTo>
                  <a:lnTo>
                    <a:pt x="0" y="2160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7" r="-1" b="-1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34475" y="1415491"/>
            <a:ext cx="19050" cy="1006528"/>
            <a:chOff x="0" y="0"/>
            <a:chExt cx="25400" cy="1342037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25400" cy="1316609"/>
            </a:xfrm>
            <a:custGeom>
              <a:avLst/>
              <a:gdLst/>
              <a:ahLst/>
              <a:cxnLst/>
              <a:rect l="l" t="t" r="r" b="b"/>
              <a:pathLst>
                <a:path w="25400" h="1316609">
                  <a:moveTo>
                    <a:pt x="25400" y="0"/>
                  </a:moveTo>
                  <a:lnTo>
                    <a:pt x="25400" y="1316609"/>
                  </a:lnTo>
                  <a:lnTo>
                    <a:pt x="0" y="1316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925023" y="4383922"/>
            <a:ext cx="7061056" cy="144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63"/>
              </a:lnSpc>
            </a:pPr>
            <a:r>
              <a:rPr lang="en-US" sz="9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OBRIGADO!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21000"/>
          </a:xfrm>
          <a:custGeom>
            <a:avLst/>
            <a:gdLst/>
            <a:ahLst/>
            <a:cxnLst/>
            <a:rect l="l" t="t" r="r" b="b"/>
            <a:pathLst>
              <a:path w="18288000" h="5121000">
                <a:moveTo>
                  <a:pt x="0" y="0"/>
                </a:moveTo>
                <a:lnTo>
                  <a:pt x="18288000" y="0"/>
                </a:lnTo>
                <a:lnTo>
                  <a:pt x="18288000" y="5121000"/>
                </a:lnTo>
                <a:lnTo>
                  <a:pt x="0" y="5121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TextBox 3"/>
          <p:cNvSpPr txBox="1"/>
          <p:nvPr/>
        </p:nvSpPr>
        <p:spPr>
          <a:xfrm rot="-90090">
            <a:off x="10235830" y="6489089"/>
            <a:ext cx="4165045" cy="114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4"/>
              </a:lnSpc>
              <a:spcBef>
                <a:spcPct val="0"/>
              </a:spcBef>
            </a:pPr>
            <a:r>
              <a:rPr lang="en-US" sz="191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MEMORIAL DE INCORPORAÇÃO (QUE PODE SER FEITO POR ESCRITURA PÚBLICA)</a:t>
            </a:r>
          </a:p>
          <a:p>
            <a:pPr algn="ctr">
              <a:lnSpc>
                <a:spcPts val="2254"/>
              </a:lnSpc>
              <a:spcBef>
                <a:spcPct val="0"/>
              </a:spcBef>
            </a:pPr>
            <a:endParaRPr lang="en-US" sz="1910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63841" y="195414"/>
            <a:ext cx="13898549" cy="188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49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 NOTÁRIO </a:t>
            </a:r>
          </a:p>
          <a:p>
            <a:pPr algn="l">
              <a:lnSpc>
                <a:spcPts val="4224"/>
              </a:lnSpc>
            </a:pPr>
            <a:r>
              <a:rPr lang="en-US" sz="32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NAS INCORPORAÇÕES </a:t>
            </a:r>
          </a:p>
          <a:p>
            <a:pPr algn="l">
              <a:lnSpc>
                <a:spcPts val="4224"/>
              </a:lnSpc>
            </a:pPr>
            <a:r>
              <a:rPr lang="en-US" sz="32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IMOBILIÁRIAS</a:t>
            </a:r>
          </a:p>
        </p:txBody>
      </p:sp>
      <p:sp>
        <p:nvSpPr>
          <p:cNvPr id="5" name="TextBox 5"/>
          <p:cNvSpPr txBox="1"/>
          <p:nvPr/>
        </p:nvSpPr>
        <p:spPr>
          <a:xfrm rot="-90090">
            <a:off x="9522959" y="7046608"/>
            <a:ext cx="3467112" cy="957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6"/>
              </a:lnSpc>
              <a:spcBef>
                <a:spcPct val="0"/>
              </a:spcBef>
            </a:pPr>
            <a:r>
              <a:rPr lang="en-US" sz="159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MEMORIAL DE INCORPORAÇÃO (QUE PODE SER FEITO POR ESCRITURA PÚBLICA)</a:t>
            </a:r>
          </a:p>
          <a:p>
            <a:pPr algn="ctr">
              <a:lnSpc>
                <a:spcPts val="1876"/>
              </a:lnSpc>
              <a:spcBef>
                <a:spcPct val="0"/>
              </a:spcBef>
            </a:pPr>
            <a:endParaRPr lang="en-US" sz="1590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6" name="Freeform 6"/>
          <p:cNvSpPr/>
          <p:nvPr/>
        </p:nvSpPr>
        <p:spPr>
          <a:xfrm rot="870638">
            <a:off x="5278933" y="724897"/>
            <a:ext cx="7849094" cy="8439887"/>
          </a:xfrm>
          <a:custGeom>
            <a:avLst/>
            <a:gdLst/>
            <a:ahLst/>
            <a:cxnLst/>
            <a:rect l="l" t="t" r="r" b="b"/>
            <a:pathLst>
              <a:path w="7849094" h="8439887">
                <a:moveTo>
                  <a:pt x="0" y="0"/>
                </a:moveTo>
                <a:lnTo>
                  <a:pt x="7849094" y="0"/>
                </a:lnTo>
                <a:lnTo>
                  <a:pt x="7849094" y="8439887"/>
                </a:lnTo>
                <a:lnTo>
                  <a:pt x="0" y="8439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1254998" y="5373162"/>
            <a:ext cx="2476784" cy="247678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D8BB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060054" y="7309065"/>
            <a:ext cx="2476784" cy="247678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956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672398" y="5393196"/>
            <a:ext cx="2476784" cy="247678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D8A6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253290" y="1786868"/>
            <a:ext cx="2476784" cy="247678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06E9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36839" y="1786868"/>
            <a:ext cx="2476784" cy="247678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5A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1223282" y="6215478"/>
            <a:ext cx="2540216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96"/>
              </a:lnSpc>
              <a:spcBef>
                <a:spcPct val="0"/>
              </a:spcBef>
            </a:pPr>
            <a:r>
              <a:rPr lang="en-US" sz="135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MEM</a:t>
            </a:r>
            <a:r>
              <a:rPr lang="en-US" sz="1353" b="1" u="none" strike="noStrike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ORIAL DE INCORPORAÇÃO (QUE PODE SER FEITA POR ESCRITURA PÚBLICA)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290363" y="8261565"/>
            <a:ext cx="2016166" cy="711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70"/>
              </a:lnSpc>
              <a:spcBef>
                <a:spcPct val="0"/>
              </a:spcBef>
            </a:pPr>
            <a:r>
              <a:rPr lang="en-US" sz="158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OUT</a:t>
            </a:r>
            <a:r>
              <a:rPr lang="en-US" sz="1585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 DOS TÍTULOS DEFINITIVOS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02707" y="6303182"/>
            <a:ext cx="2016166" cy="711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70"/>
              </a:lnSpc>
              <a:spcBef>
                <a:spcPct val="0"/>
              </a:spcBef>
            </a:pPr>
            <a:r>
              <a:rPr lang="en-US" sz="158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ALIENAÇÃO FIDUCIÁ</a:t>
            </a:r>
            <a:r>
              <a:rPr lang="en-US" sz="1585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RIA SUPERVENIENTE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483600" y="2530976"/>
            <a:ext cx="2016166" cy="1183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70"/>
              </a:lnSpc>
              <a:spcBef>
                <a:spcPct val="0"/>
              </a:spcBef>
            </a:pPr>
            <a:r>
              <a:rPr lang="en-US" sz="158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ACORDOS COM O TERRENISTA (CONTA NOTA</a:t>
            </a:r>
            <a:r>
              <a:rPr lang="en-US" sz="1585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RIAL + ATA NOTARIAL DO 7A)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880263" y="2604793"/>
            <a:ext cx="1808985" cy="983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66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AQUISIÇÃO DO TERRENO (ESC</a:t>
            </a:r>
            <a:r>
              <a:rPr lang="en-US" sz="1661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RITURAS PÚBLICAS)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7635798" y="3600543"/>
            <a:ext cx="3173464" cy="3173464"/>
            <a:chOff x="0" y="0"/>
            <a:chExt cx="4231285" cy="4231285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4231285" cy="4231285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647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50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72263" y="1749120"/>
              <a:ext cx="3786102" cy="962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9"/>
                </a:lnSpc>
                <a:spcBef>
                  <a:spcPct val="0"/>
                </a:spcBef>
              </a:pPr>
              <a:r>
                <a:rPr lang="en-US" sz="238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INCORPORAÇÃO IMOBILIÁRIA</a:t>
              </a:r>
            </a:p>
          </p:txBody>
        </p:sp>
      </p:grpSp>
      <p:sp>
        <p:nvSpPr>
          <p:cNvPr id="32" name="TextBox 4">
            <a:extLst>
              <a:ext uri="{FF2B5EF4-FFF2-40B4-BE49-F238E27FC236}">
                <a16:creationId xmlns:a16="http://schemas.microsoft.com/office/drawing/2014/main" id="{90F90658-D231-FA20-5F79-A841CBD31310}"/>
              </a:ext>
            </a:extLst>
          </p:cNvPr>
          <p:cNvSpPr txBox="1"/>
          <p:nvPr/>
        </p:nvSpPr>
        <p:spPr>
          <a:xfrm>
            <a:off x="13414532" y="883057"/>
            <a:ext cx="13898549" cy="505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4"/>
              </a:lnSpc>
            </a:pPr>
            <a:r>
              <a:rPr lang="en-US" sz="32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BERNARDO CHEZZI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87920" y="0"/>
            <a:ext cx="9000080" cy="10287000"/>
          </a:xfrm>
          <a:custGeom>
            <a:avLst/>
            <a:gdLst/>
            <a:ahLst/>
            <a:cxnLst/>
            <a:rect l="l" t="t" r="r" b="b"/>
            <a:pathLst>
              <a:path w="9000080" h="10287000">
                <a:moveTo>
                  <a:pt x="0" y="0"/>
                </a:moveTo>
                <a:lnTo>
                  <a:pt x="9000080" y="0"/>
                </a:lnTo>
                <a:lnTo>
                  <a:pt x="9000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22841" r="-11111" b="-22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5121000"/>
          </a:xfrm>
          <a:custGeom>
            <a:avLst/>
            <a:gdLst/>
            <a:ahLst/>
            <a:cxnLst/>
            <a:rect l="l" t="t" r="r" b="b"/>
            <a:pathLst>
              <a:path w="18288000" h="5121000">
                <a:moveTo>
                  <a:pt x="0" y="0"/>
                </a:moveTo>
                <a:lnTo>
                  <a:pt x="18288000" y="0"/>
                </a:lnTo>
                <a:lnTo>
                  <a:pt x="18288000" y="5121000"/>
                </a:lnTo>
                <a:lnTo>
                  <a:pt x="0" y="5121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028700" y="331279"/>
            <a:ext cx="17259300" cy="134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49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ATA NOTARIAL</a:t>
            </a:r>
          </a:p>
          <a:p>
            <a:pPr algn="l">
              <a:lnSpc>
                <a:spcPts val="4224"/>
              </a:lnSpc>
            </a:pPr>
            <a:r>
              <a:rPr lang="en-US" sz="32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CERTIFICAÇÃO DE IMPLEMENTO OU FRUSTRAÇÃO DE CONDIÇÃO NEGOCIAL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144247"/>
            <a:ext cx="16230600" cy="2776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95"/>
              </a:lnSpc>
            </a:pPr>
            <a:r>
              <a:rPr lang="en-US" sz="27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Situações a serem certificadas na incorporação Imobiliária:</a:t>
            </a:r>
          </a:p>
          <a:p>
            <a:pPr algn="just">
              <a:lnSpc>
                <a:spcPts val="3695"/>
              </a:lnSpc>
            </a:pPr>
            <a:endParaRPr lang="en-US" sz="2799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604519" lvl="1" indent="-302260" algn="just">
              <a:lnSpc>
                <a:spcPts val="369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Inviabilidade de aprovação do projeto pela municipalidade</a:t>
            </a:r>
          </a:p>
          <a:p>
            <a:pPr marL="604519" lvl="1" indent="-302260" algn="just">
              <a:lnSpc>
                <a:spcPts val="369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Limitações urbanísticas ou ambientais do terreno</a:t>
            </a:r>
          </a:p>
          <a:p>
            <a:pPr marL="604519" lvl="1" indent="-302260" algn="just">
              <a:lnSpc>
                <a:spcPts val="369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Custos excessivos para implantação do empreendimento</a:t>
            </a:r>
          </a:p>
          <a:p>
            <a:pPr marL="604519" lvl="1" indent="-302260" algn="just">
              <a:lnSpc>
                <a:spcPts val="369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Qualquer situação que impossibilite a viabilidade técnica ou financeira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9903" y="6869049"/>
            <a:ext cx="8590177" cy="3417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32"/>
              </a:lnSpc>
            </a:pPr>
            <a:r>
              <a:rPr lang="en-US" sz="26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Exemplo:</a:t>
            </a:r>
            <a:r>
              <a:rPr lang="en-US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Contrato de promessa de compra e venda de terreno por incorporadora. </a:t>
            </a:r>
          </a:p>
          <a:p>
            <a:pPr algn="just">
              <a:lnSpc>
                <a:spcPts val="3432"/>
              </a:lnSpc>
            </a:pPr>
            <a:endParaRPr lang="en-US" sz="2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37566" lvl="1" indent="-268783" algn="just">
              <a:lnSpc>
                <a:spcPts val="3432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condição resolutiva seria aquela em que a incorporadora estipula que se o custo da obra for superior a certo valor, o contrato será automaticamente resolvido.</a:t>
            </a:r>
          </a:p>
          <a:p>
            <a:pPr algn="just">
              <a:lnSpc>
                <a:spcPts val="3432"/>
              </a:lnSpc>
            </a:pPr>
            <a:endParaRPr lang="en-US" sz="2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945369" y="5587725"/>
            <a:ext cx="7313931" cy="90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2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SUSPENSIVA</a:t>
            </a:r>
          </a:p>
          <a:p>
            <a:pPr algn="ctr">
              <a:lnSpc>
                <a:spcPts val="3696"/>
              </a:lnSpc>
            </a:pPr>
            <a:r>
              <a:rPr lang="en-US" sz="2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(art. 125, CC)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9337" y="5587725"/>
            <a:ext cx="7311309" cy="90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2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RESOLUTIVA</a:t>
            </a:r>
          </a:p>
          <a:p>
            <a:pPr algn="ctr">
              <a:lnSpc>
                <a:spcPts val="3696"/>
              </a:lnSpc>
            </a:pPr>
            <a:r>
              <a:rPr lang="en-US" sz="2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(art. 127, CC)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87920" y="6869049"/>
            <a:ext cx="8590177" cy="256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566" lvl="1" indent="-268783" algn="just">
              <a:lnSpc>
                <a:spcPts val="3432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Exemplo:</a:t>
            </a:r>
            <a:r>
              <a:rPr lang="en-US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Contrato de promessa de compra e venda de terreno por incorporadora. </a:t>
            </a:r>
          </a:p>
          <a:p>
            <a:pPr algn="just">
              <a:lnSpc>
                <a:spcPts val="3432"/>
              </a:lnSpc>
            </a:pPr>
            <a:endParaRPr lang="en-US" sz="2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37566" lvl="1" indent="-268783" algn="just">
              <a:lnSpc>
                <a:spcPts val="3432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condição suspensiva seria aquela em que o negócio só produzirá efeitos após constatar-se a viabilidade econômica do empreendimento.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87920" y="0"/>
            <a:ext cx="9000080" cy="10287000"/>
          </a:xfrm>
          <a:custGeom>
            <a:avLst/>
            <a:gdLst/>
            <a:ahLst/>
            <a:cxnLst/>
            <a:rect l="l" t="t" r="r" b="b"/>
            <a:pathLst>
              <a:path w="9000080" h="10287000">
                <a:moveTo>
                  <a:pt x="0" y="0"/>
                </a:moveTo>
                <a:lnTo>
                  <a:pt x="9000080" y="0"/>
                </a:lnTo>
                <a:lnTo>
                  <a:pt x="9000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22841" r="-11111" b="-22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5121000"/>
          </a:xfrm>
          <a:custGeom>
            <a:avLst/>
            <a:gdLst/>
            <a:ahLst/>
            <a:cxnLst/>
            <a:rect l="l" t="t" r="r" b="b"/>
            <a:pathLst>
              <a:path w="18288000" h="5121000">
                <a:moveTo>
                  <a:pt x="0" y="0"/>
                </a:moveTo>
                <a:lnTo>
                  <a:pt x="18288000" y="0"/>
                </a:lnTo>
                <a:lnTo>
                  <a:pt x="18288000" y="5121000"/>
                </a:lnTo>
                <a:lnTo>
                  <a:pt x="0" y="5121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429439" y="4994574"/>
            <a:ext cx="1092159" cy="1201826"/>
          </a:xfrm>
          <a:custGeom>
            <a:avLst/>
            <a:gdLst/>
            <a:ahLst/>
            <a:cxnLst/>
            <a:rect l="l" t="t" r="r" b="b"/>
            <a:pathLst>
              <a:path w="1092159" h="1201826">
                <a:moveTo>
                  <a:pt x="0" y="0"/>
                </a:moveTo>
                <a:lnTo>
                  <a:pt x="1092159" y="0"/>
                </a:lnTo>
                <a:lnTo>
                  <a:pt x="1092159" y="1201826"/>
                </a:lnTo>
                <a:lnTo>
                  <a:pt x="0" y="1201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028700" y="331279"/>
            <a:ext cx="17259300" cy="134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49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ATA NOTARIAL</a:t>
            </a:r>
          </a:p>
          <a:p>
            <a:pPr algn="l">
              <a:lnSpc>
                <a:spcPts val="4224"/>
              </a:lnSpc>
            </a:pPr>
            <a:r>
              <a:rPr lang="en-US" sz="32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CERTIFICAÇÃO DE IMPLEMENTO OU FRUSTRAÇÃO DE CONDIÇÃO NEGOCIAL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21598" y="3886397"/>
            <a:ext cx="13338110" cy="231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95"/>
              </a:lnSpc>
            </a:pPr>
            <a:r>
              <a:rPr lang="en-US" sz="2799" b="1" u="sng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Compromissos de Compra e Venda</a:t>
            </a:r>
          </a:p>
          <a:p>
            <a:pPr algn="just">
              <a:lnSpc>
                <a:spcPts val="3695"/>
              </a:lnSpc>
            </a:pPr>
            <a:endParaRPr lang="en-US" sz="2799" b="1" u="sng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604519" lvl="1" indent="-302260" algn="just">
              <a:lnSpc>
                <a:spcPts val="369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opção do usuário no exercício da faculdade do artigo 7-A da Lei 14.711 para Compromissos de Compra e Venda ou no rito do artigo 251-A da 6.015.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1A182-DB90-A6EE-CB06-4DD88D0E0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2A4C350-ADE7-D6E0-B4E1-E80DCE3B4878}"/>
              </a:ext>
            </a:extLst>
          </p:cNvPr>
          <p:cNvSpPr/>
          <p:nvPr/>
        </p:nvSpPr>
        <p:spPr>
          <a:xfrm>
            <a:off x="9287920" y="0"/>
            <a:ext cx="9000080" cy="10287000"/>
          </a:xfrm>
          <a:custGeom>
            <a:avLst/>
            <a:gdLst/>
            <a:ahLst/>
            <a:cxnLst/>
            <a:rect l="l" t="t" r="r" b="b"/>
            <a:pathLst>
              <a:path w="9000080" h="10287000">
                <a:moveTo>
                  <a:pt x="0" y="0"/>
                </a:moveTo>
                <a:lnTo>
                  <a:pt x="9000080" y="0"/>
                </a:lnTo>
                <a:lnTo>
                  <a:pt x="9000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22841" r="-11111" b="-22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038EDD3-EA56-3BC6-DC66-E0562F5450A0}"/>
              </a:ext>
            </a:extLst>
          </p:cNvPr>
          <p:cNvSpPr/>
          <p:nvPr/>
        </p:nvSpPr>
        <p:spPr>
          <a:xfrm>
            <a:off x="0" y="0"/>
            <a:ext cx="18288000" cy="5121000"/>
          </a:xfrm>
          <a:custGeom>
            <a:avLst/>
            <a:gdLst/>
            <a:ahLst/>
            <a:cxnLst/>
            <a:rect l="l" t="t" r="r" b="b"/>
            <a:pathLst>
              <a:path w="18288000" h="5121000">
                <a:moveTo>
                  <a:pt x="0" y="0"/>
                </a:moveTo>
                <a:lnTo>
                  <a:pt x="18288000" y="0"/>
                </a:lnTo>
                <a:lnTo>
                  <a:pt x="18288000" y="5121000"/>
                </a:lnTo>
                <a:lnTo>
                  <a:pt x="0" y="5121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647DEC1-C06B-549E-C4AF-6B5E9D622933}"/>
              </a:ext>
            </a:extLst>
          </p:cNvPr>
          <p:cNvSpPr/>
          <p:nvPr/>
        </p:nvSpPr>
        <p:spPr>
          <a:xfrm>
            <a:off x="1429439" y="4994574"/>
            <a:ext cx="1092159" cy="1201826"/>
          </a:xfrm>
          <a:custGeom>
            <a:avLst/>
            <a:gdLst/>
            <a:ahLst/>
            <a:cxnLst/>
            <a:rect l="l" t="t" r="r" b="b"/>
            <a:pathLst>
              <a:path w="1092159" h="1201826">
                <a:moveTo>
                  <a:pt x="0" y="0"/>
                </a:moveTo>
                <a:lnTo>
                  <a:pt x="1092159" y="0"/>
                </a:lnTo>
                <a:lnTo>
                  <a:pt x="1092159" y="1201826"/>
                </a:lnTo>
                <a:lnTo>
                  <a:pt x="0" y="1201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5FD88DC-458F-B0FD-A331-B2770952B45E}"/>
              </a:ext>
            </a:extLst>
          </p:cNvPr>
          <p:cNvSpPr txBox="1"/>
          <p:nvPr/>
        </p:nvSpPr>
        <p:spPr>
          <a:xfrm>
            <a:off x="1028700" y="331279"/>
            <a:ext cx="17259300" cy="134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49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ATA NOTARIAL</a:t>
            </a:r>
          </a:p>
          <a:p>
            <a:pPr algn="l">
              <a:lnSpc>
                <a:spcPts val="4224"/>
              </a:lnSpc>
            </a:pPr>
            <a:r>
              <a:rPr lang="en-US" sz="32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CERTIFICAÇÃO DE IMPLEMENTO OU FRUSTRAÇÃO DE CONDIÇÃO NEGOCIAL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CCC5CB2-A825-7158-D139-24391BE7BF85}"/>
              </a:ext>
            </a:extLst>
          </p:cNvPr>
          <p:cNvSpPr txBox="1"/>
          <p:nvPr/>
        </p:nvSpPr>
        <p:spPr>
          <a:xfrm>
            <a:off x="2521598" y="3886397"/>
            <a:ext cx="13338110" cy="231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95"/>
              </a:lnSpc>
            </a:pPr>
            <a:r>
              <a:rPr lang="en-US" sz="2799" b="1" u="sng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Compromissos de Compra e Venda</a:t>
            </a:r>
          </a:p>
          <a:p>
            <a:pPr algn="just">
              <a:lnSpc>
                <a:spcPts val="3695"/>
              </a:lnSpc>
            </a:pPr>
            <a:endParaRPr lang="en-US" sz="2799" b="1" u="sng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604519" lvl="1" indent="-302260" algn="just">
              <a:lnSpc>
                <a:spcPts val="369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opção do usuário no exercício da faculdade do artigo 7-A da Lei 14.711 para Compromissos de Compra e Venda ou no rito do artigo 251-A da 6.015.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869F252-A5C8-F0A7-0BDF-2E7A37BFB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1412" y="481112"/>
            <a:ext cx="18228180" cy="923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4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AB1F9-408A-E07B-2AA6-77EE627C1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8489D5-DB7B-239B-E6FB-DE34BE68C26C}"/>
              </a:ext>
            </a:extLst>
          </p:cNvPr>
          <p:cNvSpPr/>
          <p:nvPr/>
        </p:nvSpPr>
        <p:spPr>
          <a:xfrm>
            <a:off x="9287920" y="0"/>
            <a:ext cx="9000080" cy="10287000"/>
          </a:xfrm>
          <a:custGeom>
            <a:avLst/>
            <a:gdLst/>
            <a:ahLst/>
            <a:cxnLst/>
            <a:rect l="l" t="t" r="r" b="b"/>
            <a:pathLst>
              <a:path w="9000080" h="10287000">
                <a:moveTo>
                  <a:pt x="0" y="0"/>
                </a:moveTo>
                <a:lnTo>
                  <a:pt x="9000080" y="0"/>
                </a:lnTo>
                <a:lnTo>
                  <a:pt x="9000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22841" r="-11111" b="-22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C8444DB-C023-A889-DAAF-A2AB740B5B03}"/>
              </a:ext>
            </a:extLst>
          </p:cNvPr>
          <p:cNvSpPr/>
          <p:nvPr/>
        </p:nvSpPr>
        <p:spPr>
          <a:xfrm>
            <a:off x="0" y="0"/>
            <a:ext cx="18288000" cy="5121000"/>
          </a:xfrm>
          <a:custGeom>
            <a:avLst/>
            <a:gdLst/>
            <a:ahLst/>
            <a:cxnLst/>
            <a:rect l="l" t="t" r="r" b="b"/>
            <a:pathLst>
              <a:path w="18288000" h="5121000">
                <a:moveTo>
                  <a:pt x="0" y="0"/>
                </a:moveTo>
                <a:lnTo>
                  <a:pt x="18288000" y="0"/>
                </a:lnTo>
                <a:lnTo>
                  <a:pt x="18288000" y="5121000"/>
                </a:lnTo>
                <a:lnTo>
                  <a:pt x="0" y="5121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45F2DD0-A9FF-5C79-53CE-F6062994F279}"/>
              </a:ext>
            </a:extLst>
          </p:cNvPr>
          <p:cNvSpPr/>
          <p:nvPr/>
        </p:nvSpPr>
        <p:spPr>
          <a:xfrm>
            <a:off x="1429439" y="4994574"/>
            <a:ext cx="1092159" cy="1201826"/>
          </a:xfrm>
          <a:custGeom>
            <a:avLst/>
            <a:gdLst/>
            <a:ahLst/>
            <a:cxnLst/>
            <a:rect l="l" t="t" r="r" b="b"/>
            <a:pathLst>
              <a:path w="1092159" h="1201826">
                <a:moveTo>
                  <a:pt x="0" y="0"/>
                </a:moveTo>
                <a:lnTo>
                  <a:pt x="1092159" y="0"/>
                </a:lnTo>
                <a:lnTo>
                  <a:pt x="1092159" y="1201826"/>
                </a:lnTo>
                <a:lnTo>
                  <a:pt x="0" y="1201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4FDBD4A-F91A-5B6C-78C2-A6CCB6064A1E}"/>
              </a:ext>
            </a:extLst>
          </p:cNvPr>
          <p:cNvSpPr txBox="1"/>
          <p:nvPr/>
        </p:nvSpPr>
        <p:spPr>
          <a:xfrm>
            <a:off x="1028700" y="331279"/>
            <a:ext cx="17259300" cy="134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49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ATA NOTARIAL</a:t>
            </a:r>
          </a:p>
          <a:p>
            <a:pPr algn="l">
              <a:lnSpc>
                <a:spcPts val="4224"/>
              </a:lnSpc>
            </a:pPr>
            <a:r>
              <a:rPr lang="en-US" sz="32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CERTIFICAÇÃO DE IMPLEMENTO OU FRUSTRAÇÃO DE CONDIÇÃO NEGOCIAL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291F00F-FA6F-7AB8-EDD2-3A9254A82CE7}"/>
              </a:ext>
            </a:extLst>
          </p:cNvPr>
          <p:cNvSpPr txBox="1"/>
          <p:nvPr/>
        </p:nvSpPr>
        <p:spPr>
          <a:xfrm>
            <a:off x="2521598" y="3886397"/>
            <a:ext cx="13338110" cy="231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95"/>
              </a:lnSpc>
            </a:pPr>
            <a:r>
              <a:rPr lang="en-US" sz="2799" b="1" u="sng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Compromissos de Compra e Venda</a:t>
            </a:r>
          </a:p>
          <a:p>
            <a:pPr algn="just">
              <a:lnSpc>
                <a:spcPts val="3695"/>
              </a:lnSpc>
            </a:pPr>
            <a:endParaRPr lang="en-US" sz="2799" b="1" u="sng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604519" lvl="1" indent="-302260" algn="just">
              <a:lnSpc>
                <a:spcPts val="369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opção do usuário no exercício da faculdade do artigo 7-A da Lei 14.711 para Compromissos de Compra e Venda ou no rito do artigo 251-A da 6.015.</a:t>
            </a:r>
          </a:p>
        </p:txBody>
      </p:sp>
    </p:spTree>
    <p:extLst>
      <p:ext uri="{BB962C8B-B14F-4D97-AF65-F5344CB8AC3E}">
        <p14:creationId xmlns:p14="http://schemas.microsoft.com/office/powerpoint/2010/main" val="2531853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5A81E-DDEE-0D19-CD4F-3F42F664C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4926DC4-7779-CD62-819D-234ACEC4DB77}"/>
              </a:ext>
            </a:extLst>
          </p:cNvPr>
          <p:cNvSpPr/>
          <p:nvPr/>
        </p:nvSpPr>
        <p:spPr>
          <a:xfrm>
            <a:off x="9287920" y="0"/>
            <a:ext cx="9000080" cy="10287000"/>
          </a:xfrm>
          <a:custGeom>
            <a:avLst/>
            <a:gdLst/>
            <a:ahLst/>
            <a:cxnLst/>
            <a:rect l="l" t="t" r="r" b="b"/>
            <a:pathLst>
              <a:path w="9000080" h="10287000">
                <a:moveTo>
                  <a:pt x="0" y="0"/>
                </a:moveTo>
                <a:lnTo>
                  <a:pt x="9000080" y="0"/>
                </a:lnTo>
                <a:lnTo>
                  <a:pt x="9000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22841" r="-11111" b="-22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02B23FD-1CB2-1021-CD5F-EC32EEEA887A}"/>
              </a:ext>
            </a:extLst>
          </p:cNvPr>
          <p:cNvSpPr/>
          <p:nvPr/>
        </p:nvSpPr>
        <p:spPr>
          <a:xfrm>
            <a:off x="0" y="0"/>
            <a:ext cx="18288000" cy="5121000"/>
          </a:xfrm>
          <a:custGeom>
            <a:avLst/>
            <a:gdLst/>
            <a:ahLst/>
            <a:cxnLst/>
            <a:rect l="l" t="t" r="r" b="b"/>
            <a:pathLst>
              <a:path w="18288000" h="5121000">
                <a:moveTo>
                  <a:pt x="0" y="0"/>
                </a:moveTo>
                <a:lnTo>
                  <a:pt x="18288000" y="0"/>
                </a:lnTo>
                <a:lnTo>
                  <a:pt x="18288000" y="5121000"/>
                </a:lnTo>
                <a:lnTo>
                  <a:pt x="0" y="5121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6C39FCD-0997-661C-AE06-6A80F1742111}"/>
              </a:ext>
            </a:extLst>
          </p:cNvPr>
          <p:cNvSpPr/>
          <p:nvPr/>
        </p:nvSpPr>
        <p:spPr>
          <a:xfrm>
            <a:off x="1429439" y="4994574"/>
            <a:ext cx="1092159" cy="1201826"/>
          </a:xfrm>
          <a:custGeom>
            <a:avLst/>
            <a:gdLst/>
            <a:ahLst/>
            <a:cxnLst/>
            <a:rect l="l" t="t" r="r" b="b"/>
            <a:pathLst>
              <a:path w="1092159" h="1201826">
                <a:moveTo>
                  <a:pt x="0" y="0"/>
                </a:moveTo>
                <a:lnTo>
                  <a:pt x="1092159" y="0"/>
                </a:lnTo>
                <a:lnTo>
                  <a:pt x="1092159" y="1201826"/>
                </a:lnTo>
                <a:lnTo>
                  <a:pt x="0" y="1201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6128B9B-9B12-014B-49A0-A11A3D18C2EB}"/>
              </a:ext>
            </a:extLst>
          </p:cNvPr>
          <p:cNvSpPr txBox="1"/>
          <p:nvPr/>
        </p:nvSpPr>
        <p:spPr>
          <a:xfrm>
            <a:off x="1028700" y="331279"/>
            <a:ext cx="17259300" cy="134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49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ATA NOTARIAL</a:t>
            </a:r>
          </a:p>
          <a:p>
            <a:pPr algn="l">
              <a:lnSpc>
                <a:spcPts val="4224"/>
              </a:lnSpc>
            </a:pPr>
            <a:r>
              <a:rPr lang="en-US" sz="32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CERTIFICAÇÃO DE IMPLEMENTO OU FRUSTRAÇÃO DE CONDIÇÃO NEGOCIAL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979E6C4-2684-6B05-A6F4-44C6FD29CC94}"/>
              </a:ext>
            </a:extLst>
          </p:cNvPr>
          <p:cNvSpPr txBox="1"/>
          <p:nvPr/>
        </p:nvSpPr>
        <p:spPr>
          <a:xfrm>
            <a:off x="2521598" y="3886397"/>
            <a:ext cx="13338110" cy="231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95"/>
              </a:lnSpc>
            </a:pPr>
            <a:r>
              <a:rPr lang="en-US" sz="2799" b="1" u="sng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Compromissos de Compra e Venda</a:t>
            </a:r>
          </a:p>
          <a:p>
            <a:pPr algn="just">
              <a:lnSpc>
                <a:spcPts val="3695"/>
              </a:lnSpc>
            </a:pPr>
            <a:endParaRPr lang="en-US" sz="2799" b="1" u="sng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604519" lvl="1" indent="-302260" algn="just">
              <a:lnSpc>
                <a:spcPts val="369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opção do usuário no exercício da faculdade do artigo 7-A da Lei 14.711 para Compromissos de Compra e Venda ou no rito do artigo 251-A da 6.015.</a:t>
            </a:r>
          </a:p>
        </p:txBody>
      </p:sp>
    </p:spTree>
    <p:extLst>
      <p:ext uri="{BB962C8B-B14F-4D97-AF65-F5344CB8AC3E}">
        <p14:creationId xmlns:p14="http://schemas.microsoft.com/office/powerpoint/2010/main" val="62195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A9FAE-46A2-1178-B33A-C62C3984D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25D4761-FDDD-D7D5-BB21-9960B47E2C8F}"/>
              </a:ext>
            </a:extLst>
          </p:cNvPr>
          <p:cNvSpPr/>
          <p:nvPr/>
        </p:nvSpPr>
        <p:spPr>
          <a:xfrm>
            <a:off x="0" y="0"/>
            <a:ext cx="18288000" cy="5121000"/>
          </a:xfrm>
          <a:custGeom>
            <a:avLst/>
            <a:gdLst/>
            <a:ahLst/>
            <a:cxnLst/>
            <a:rect l="l" t="t" r="r" b="b"/>
            <a:pathLst>
              <a:path w="18288000" h="5121000">
                <a:moveTo>
                  <a:pt x="0" y="0"/>
                </a:moveTo>
                <a:lnTo>
                  <a:pt x="18288000" y="0"/>
                </a:lnTo>
                <a:lnTo>
                  <a:pt x="18288000" y="5121000"/>
                </a:lnTo>
                <a:lnTo>
                  <a:pt x="0" y="5121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03939AD-F5CA-2925-4D05-8C39748F94CE}"/>
              </a:ext>
            </a:extLst>
          </p:cNvPr>
          <p:cNvSpPr txBox="1"/>
          <p:nvPr/>
        </p:nvSpPr>
        <p:spPr>
          <a:xfrm rot="-90090">
            <a:off x="10235830" y="6489089"/>
            <a:ext cx="4165045" cy="114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4"/>
              </a:lnSpc>
              <a:spcBef>
                <a:spcPct val="0"/>
              </a:spcBef>
            </a:pPr>
            <a:r>
              <a:rPr lang="en-US" sz="191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MEMORIAL DE INCORPORAÇÃO (QUE PODE SER FEITO POR ESCRITURA PÚBLICA)</a:t>
            </a:r>
          </a:p>
          <a:p>
            <a:pPr algn="ctr">
              <a:lnSpc>
                <a:spcPts val="2254"/>
              </a:lnSpc>
              <a:spcBef>
                <a:spcPct val="0"/>
              </a:spcBef>
            </a:pPr>
            <a:endParaRPr lang="en-US" sz="1910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F77636E-D45A-F6C1-5D93-26F52C58F9E9}"/>
              </a:ext>
            </a:extLst>
          </p:cNvPr>
          <p:cNvSpPr txBox="1"/>
          <p:nvPr/>
        </p:nvSpPr>
        <p:spPr>
          <a:xfrm rot="-90090">
            <a:off x="9522959" y="7046608"/>
            <a:ext cx="3467112" cy="957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6"/>
              </a:lnSpc>
              <a:spcBef>
                <a:spcPct val="0"/>
              </a:spcBef>
            </a:pPr>
            <a:r>
              <a:rPr lang="en-US" sz="159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MEMORIAL DE INCORPORAÇÃO (QUE PODE SER FEITO POR ESCRITURA PÚBLICA)</a:t>
            </a:r>
          </a:p>
          <a:p>
            <a:pPr algn="ctr">
              <a:lnSpc>
                <a:spcPts val="1876"/>
              </a:lnSpc>
              <a:spcBef>
                <a:spcPct val="0"/>
              </a:spcBef>
            </a:pPr>
            <a:endParaRPr lang="en-US" sz="1590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136D376B-4A62-1897-D324-D04C2EC59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100" y="1608161"/>
            <a:ext cx="11989800" cy="7993200"/>
          </a:xfrm>
          <a:prstGeom prst="rect">
            <a:avLst/>
          </a:prstGeom>
        </p:spPr>
      </p:pic>
      <p:sp>
        <p:nvSpPr>
          <p:cNvPr id="33" name="TextBox 4">
            <a:extLst>
              <a:ext uri="{FF2B5EF4-FFF2-40B4-BE49-F238E27FC236}">
                <a16:creationId xmlns:a16="http://schemas.microsoft.com/office/drawing/2014/main" id="{556C8DBE-3346-8015-689F-78E59FF15868}"/>
              </a:ext>
            </a:extLst>
          </p:cNvPr>
          <p:cNvSpPr txBox="1"/>
          <p:nvPr/>
        </p:nvSpPr>
        <p:spPr>
          <a:xfrm>
            <a:off x="914400" y="417517"/>
            <a:ext cx="13898549" cy="73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pt-BR" sz="32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 REGISTRADOR DE IMÓVEIS QUANDO CHEGA UM TÍTULO:</a:t>
            </a:r>
            <a:endParaRPr lang="en-US" sz="3200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B4425FF-DF86-24E8-2652-01E8BF08C5DD}"/>
              </a:ext>
            </a:extLst>
          </p:cNvPr>
          <p:cNvSpPr txBox="1"/>
          <p:nvPr/>
        </p:nvSpPr>
        <p:spPr>
          <a:xfrm>
            <a:off x="3259582" y="8048949"/>
            <a:ext cx="455473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4000" b="1" cap="none" spc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  <a:ea typeface="ADLaM Display" panose="020F0502020204030204" pitchFamily="2" charset="0"/>
                <a:cs typeface="ADLaM Display" panose="020F0502020204030204" pitchFamily="2" charset="0"/>
              </a:defRPr>
            </a:lvl1pPr>
          </a:lstStyle>
          <a:p>
            <a:r>
              <a:rPr lang="pt-BR" dirty="0"/>
              <a:t>QUANDO O TÍTULO É NOTARIAL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EA4CAA7B-7F54-8ED9-1CDB-F51807557E76}"/>
              </a:ext>
            </a:extLst>
          </p:cNvPr>
          <p:cNvSpPr/>
          <p:nvPr/>
        </p:nvSpPr>
        <p:spPr>
          <a:xfrm>
            <a:off x="10904230" y="8011061"/>
            <a:ext cx="44119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QUANDO O TÍTULO NÃO É NOTARIAL</a:t>
            </a:r>
            <a:endParaRPr lang="pt-BR" sz="4000" b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2601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95B7D-7B6E-D12B-76E9-01A882CDB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B20C816-4747-3B97-74EC-14C2CDBF2309}"/>
              </a:ext>
            </a:extLst>
          </p:cNvPr>
          <p:cNvSpPr/>
          <p:nvPr/>
        </p:nvSpPr>
        <p:spPr>
          <a:xfrm>
            <a:off x="0" y="0"/>
            <a:ext cx="18288000" cy="5121000"/>
          </a:xfrm>
          <a:custGeom>
            <a:avLst/>
            <a:gdLst/>
            <a:ahLst/>
            <a:cxnLst/>
            <a:rect l="l" t="t" r="r" b="b"/>
            <a:pathLst>
              <a:path w="18288000" h="5121000">
                <a:moveTo>
                  <a:pt x="0" y="0"/>
                </a:moveTo>
                <a:lnTo>
                  <a:pt x="18288000" y="0"/>
                </a:lnTo>
                <a:lnTo>
                  <a:pt x="18288000" y="5121000"/>
                </a:lnTo>
                <a:lnTo>
                  <a:pt x="0" y="5121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2666F9C-E6BA-D415-817A-474729B531EC}"/>
              </a:ext>
            </a:extLst>
          </p:cNvPr>
          <p:cNvSpPr txBox="1"/>
          <p:nvPr/>
        </p:nvSpPr>
        <p:spPr>
          <a:xfrm rot="-90090">
            <a:off x="10235830" y="6489089"/>
            <a:ext cx="4165045" cy="114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4"/>
              </a:lnSpc>
              <a:spcBef>
                <a:spcPct val="0"/>
              </a:spcBef>
            </a:pPr>
            <a:r>
              <a:rPr lang="en-US" sz="191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MEMORIAL DE INCORPORAÇÃO (QUE PODE SER FEITO POR ESCRITURA PÚBLICA)</a:t>
            </a:r>
          </a:p>
          <a:p>
            <a:pPr algn="ctr">
              <a:lnSpc>
                <a:spcPts val="2254"/>
              </a:lnSpc>
              <a:spcBef>
                <a:spcPct val="0"/>
              </a:spcBef>
            </a:pPr>
            <a:endParaRPr lang="en-US" sz="1910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BC64FFB-4EE2-3E72-3EBB-7BF33100B8F6}"/>
              </a:ext>
            </a:extLst>
          </p:cNvPr>
          <p:cNvSpPr txBox="1"/>
          <p:nvPr/>
        </p:nvSpPr>
        <p:spPr>
          <a:xfrm>
            <a:off x="663841" y="195414"/>
            <a:ext cx="13898549" cy="188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49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 NOTÁRIO </a:t>
            </a:r>
          </a:p>
          <a:p>
            <a:pPr algn="l">
              <a:lnSpc>
                <a:spcPts val="4224"/>
              </a:lnSpc>
            </a:pPr>
            <a:r>
              <a:rPr lang="en-US" sz="32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NAS INCORPORAÇÕES </a:t>
            </a:r>
          </a:p>
          <a:p>
            <a:pPr algn="l">
              <a:lnSpc>
                <a:spcPts val="4224"/>
              </a:lnSpc>
            </a:pPr>
            <a:r>
              <a:rPr lang="en-US" sz="32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IMOBILIÁRIAS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7AF900B-214E-0AD3-54C0-EAAC0B0EE10E}"/>
              </a:ext>
            </a:extLst>
          </p:cNvPr>
          <p:cNvSpPr txBox="1"/>
          <p:nvPr/>
        </p:nvSpPr>
        <p:spPr>
          <a:xfrm rot="-90090">
            <a:off x="9522959" y="7046608"/>
            <a:ext cx="3467112" cy="957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6"/>
              </a:lnSpc>
              <a:spcBef>
                <a:spcPct val="0"/>
              </a:spcBef>
            </a:pPr>
            <a:r>
              <a:rPr lang="en-US" sz="159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MEMORIAL DE INCORPORAÇÃO (QUE PODE SER FEITO POR ESCRITURA PÚBLICA)</a:t>
            </a:r>
          </a:p>
          <a:p>
            <a:pPr algn="ctr">
              <a:lnSpc>
                <a:spcPts val="1876"/>
              </a:lnSpc>
              <a:spcBef>
                <a:spcPct val="0"/>
              </a:spcBef>
            </a:pPr>
            <a:endParaRPr lang="en-US" sz="1590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402214C-D0A7-2D93-B780-03576D822A95}"/>
              </a:ext>
            </a:extLst>
          </p:cNvPr>
          <p:cNvSpPr/>
          <p:nvPr/>
        </p:nvSpPr>
        <p:spPr>
          <a:xfrm rot="870638">
            <a:off x="5278933" y="724897"/>
            <a:ext cx="7849094" cy="8439887"/>
          </a:xfrm>
          <a:custGeom>
            <a:avLst/>
            <a:gdLst/>
            <a:ahLst/>
            <a:cxnLst/>
            <a:rect l="l" t="t" r="r" b="b"/>
            <a:pathLst>
              <a:path w="7849094" h="8439887">
                <a:moveTo>
                  <a:pt x="0" y="0"/>
                </a:moveTo>
                <a:lnTo>
                  <a:pt x="7849094" y="0"/>
                </a:lnTo>
                <a:lnTo>
                  <a:pt x="7849094" y="8439887"/>
                </a:lnTo>
                <a:lnTo>
                  <a:pt x="0" y="8439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FB76724-462F-97E8-C812-0156BF51B1C1}"/>
              </a:ext>
            </a:extLst>
          </p:cNvPr>
          <p:cNvGrpSpPr/>
          <p:nvPr/>
        </p:nvGrpSpPr>
        <p:grpSpPr>
          <a:xfrm>
            <a:off x="11254998" y="5373162"/>
            <a:ext cx="2476784" cy="2476784"/>
            <a:chOff x="0" y="0"/>
            <a:chExt cx="812800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A52D515-1B33-52F4-6198-158CB727508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D8BB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166A283-678E-85D7-A9BA-0EF2D90268ED}"/>
                </a:ext>
              </a:extLst>
            </p:cNvPr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6CF169D-90CA-9B46-B543-4F76283AEFB1}"/>
              </a:ext>
            </a:extLst>
          </p:cNvPr>
          <p:cNvGrpSpPr/>
          <p:nvPr/>
        </p:nvGrpSpPr>
        <p:grpSpPr>
          <a:xfrm>
            <a:off x="8060054" y="7309065"/>
            <a:ext cx="2476784" cy="2476784"/>
            <a:chOff x="0" y="0"/>
            <a:chExt cx="812800" cy="8128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C5E0256-6871-5A78-4285-51609A35DE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956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E7CF3CCA-F7F6-55AD-B29B-D32BDB3C31ED}"/>
                </a:ext>
              </a:extLst>
            </p:cNvPr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B1FB094B-ACF9-A40A-3486-52B53AEFDB7A}"/>
              </a:ext>
            </a:extLst>
          </p:cNvPr>
          <p:cNvGrpSpPr/>
          <p:nvPr/>
        </p:nvGrpSpPr>
        <p:grpSpPr>
          <a:xfrm>
            <a:off x="4672398" y="5393196"/>
            <a:ext cx="2476784" cy="2476784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A07E680F-7FD1-DA87-47A1-E4561A949E7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D8A6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62F1110-EFEF-9D2E-2E80-EE79F5917A69}"/>
                </a:ext>
              </a:extLst>
            </p:cNvPr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D0077EEA-20C7-8E32-6A32-315E28C49CCC}"/>
              </a:ext>
            </a:extLst>
          </p:cNvPr>
          <p:cNvGrpSpPr/>
          <p:nvPr/>
        </p:nvGrpSpPr>
        <p:grpSpPr>
          <a:xfrm>
            <a:off x="5253290" y="1786868"/>
            <a:ext cx="2476784" cy="2476784"/>
            <a:chOff x="0" y="0"/>
            <a:chExt cx="812800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0DD73E7-512A-5A5F-2391-447CA6B8A85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06E9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ABB854B8-7A5A-1563-414E-0F46024B5D6E}"/>
                </a:ext>
              </a:extLst>
            </p:cNvPr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DCC9D053-B028-925B-05A5-1A3C5810F81F}"/>
              </a:ext>
            </a:extLst>
          </p:cNvPr>
          <p:cNvGrpSpPr/>
          <p:nvPr/>
        </p:nvGrpSpPr>
        <p:grpSpPr>
          <a:xfrm>
            <a:off x="10536839" y="1786868"/>
            <a:ext cx="2476784" cy="2476784"/>
            <a:chOff x="0" y="0"/>
            <a:chExt cx="812800" cy="812800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F6EEAA03-3F5C-A060-93A7-77E99C38A9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5A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5BDC2C01-A17C-EF8C-1D3B-58EEBB0DB46A}"/>
                </a:ext>
              </a:extLst>
            </p:cNvPr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5F376E0F-E0AD-C7BE-F4DE-B4A6B39BA36C}"/>
              </a:ext>
            </a:extLst>
          </p:cNvPr>
          <p:cNvSpPr txBox="1"/>
          <p:nvPr/>
        </p:nvSpPr>
        <p:spPr>
          <a:xfrm>
            <a:off x="11223282" y="6215478"/>
            <a:ext cx="2540216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96"/>
              </a:lnSpc>
              <a:spcBef>
                <a:spcPct val="0"/>
              </a:spcBef>
            </a:pPr>
            <a:r>
              <a:rPr lang="en-US" sz="135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MEM</a:t>
            </a:r>
            <a:r>
              <a:rPr lang="en-US" sz="1353" b="1" u="none" strike="noStrike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ORIAL DE INCORPORAÇÃO (QUE PODE SER FEITA POR ESCRITURA PÚBLICA)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2F2BB12F-C4EC-0E2A-B03D-A0800DDBBED1}"/>
              </a:ext>
            </a:extLst>
          </p:cNvPr>
          <p:cNvSpPr txBox="1"/>
          <p:nvPr/>
        </p:nvSpPr>
        <p:spPr>
          <a:xfrm>
            <a:off x="8290363" y="8261565"/>
            <a:ext cx="2016166" cy="711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70"/>
              </a:lnSpc>
              <a:spcBef>
                <a:spcPct val="0"/>
              </a:spcBef>
            </a:pPr>
            <a:r>
              <a:rPr lang="en-US" sz="158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OUT</a:t>
            </a:r>
            <a:r>
              <a:rPr lang="en-US" sz="1585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 DOS TÍTULOS DEFINITIVOS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07C5E0A5-E0C0-61D0-9A76-3A50B2DB620B}"/>
              </a:ext>
            </a:extLst>
          </p:cNvPr>
          <p:cNvSpPr txBox="1"/>
          <p:nvPr/>
        </p:nvSpPr>
        <p:spPr>
          <a:xfrm>
            <a:off x="4902707" y="6303182"/>
            <a:ext cx="2016166" cy="711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70"/>
              </a:lnSpc>
              <a:spcBef>
                <a:spcPct val="0"/>
              </a:spcBef>
            </a:pPr>
            <a:r>
              <a:rPr lang="en-US" sz="158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ALIENAÇÃO FIDUCIÁ</a:t>
            </a:r>
            <a:r>
              <a:rPr lang="en-US" sz="1585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RIA SUPERVENIENTE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33D7688-BD15-730A-7965-48BB4E1E66F4}"/>
              </a:ext>
            </a:extLst>
          </p:cNvPr>
          <p:cNvSpPr txBox="1"/>
          <p:nvPr/>
        </p:nvSpPr>
        <p:spPr>
          <a:xfrm>
            <a:off x="5483600" y="2530976"/>
            <a:ext cx="2016166" cy="1183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70"/>
              </a:lnSpc>
              <a:spcBef>
                <a:spcPct val="0"/>
              </a:spcBef>
            </a:pPr>
            <a:r>
              <a:rPr lang="en-US" sz="158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ACORDOS COM O TERRENISTA (CONTA NOTA</a:t>
            </a:r>
            <a:r>
              <a:rPr lang="en-US" sz="1585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RIAL + ATA NOTARIAL DO 7A)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4F425649-C17B-49E7-24F4-E3B5315D76AC}"/>
              </a:ext>
            </a:extLst>
          </p:cNvPr>
          <p:cNvSpPr txBox="1"/>
          <p:nvPr/>
        </p:nvSpPr>
        <p:spPr>
          <a:xfrm>
            <a:off x="10880263" y="2604793"/>
            <a:ext cx="1808985" cy="983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66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AQUISIÇÃO DO TERRENO (ESC</a:t>
            </a:r>
            <a:r>
              <a:rPr lang="en-US" sz="1661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RITURAS PÚBLICAS)</a:t>
            </a:r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1F3A1639-82FE-8CB4-EF8D-0FC044433FD0}"/>
              </a:ext>
            </a:extLst>
          </p:cNvPr>
          <p:cNvGrpSpPr/>
          <p:nvPr/>
        </p:nvGrpSpPr>
        <p:grpSpPr>
          <a:xfrm>
            <a:off x="7635798" y="3600543"/>
            <a:ext cx="3173464" cy="3173464"/>
            <a:chOff x="0" y="0"/>
            <a:chExt cx="4231285" cy="4231285"/>
          </a:xfrm>
        </p:grpSpPr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5C177926-7608-E477-1E51-D4AF9D03D6A4}"/>
                </a:ext>
              </a:extLst>
            </p:cNvPr>
            <p:cNvGrpSpPr/>
            <p:nvPr/>
          </p:nvGrpSpPr>
          <p:grpSpPr>
            <a:xfrm>
              <a:off x="0" y="0"/>
              <a:ext cx="4231285" cy="4231285"/>
              <a:chOff x="0" y="0"/>
              <a:chExt cx="812800" cy="812800"/>
            </a:xfrm>
          </p:grpSpPr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id="{A7340DD0-E698-FA8B-B42B-5F447BD095A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647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TextBox 30">
                <a:extLst>
                  <a:ext uri="{FF2B5EF4-FFF2-40B4-BE49-F238E27FC236}">
                    <a16:creationId xmlns:a16="http://schemas.microsoft.com/office/drawing/2014/main" id="{63A1D717-DB2A-402B-0F79-A4396C45EB41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50"/>
                  </a:lnSpc>
                </a:pPr>
                <a:endParaRPr/>
              </a:p>
            </p:txBody>
          </p:sp>
        </p:grp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D40335AE-2E09-6623-6F96-5F20919D78F7}"/>
                </a:ext>
              </a:extLst>
            </p:cNvPr>
            <p:cNvSpPr txBox="1"/>
            <p:nvPr/>
          </p:nvSpPr>
          <p:spPr>
            <a:xfrm>
              <a:off x="272263" y="1749120"/>
              <a:ext cx="3786102" cy="962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9"/>
                </a:lnSpc>
                <a:spcBef>
                  <a:spcPct val="0"/>
                </a:spcBef>
              </a:pPr>
              <a:r>
                <a:rPr lang="en-US" sz="238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INCORPORAÇÃO IMOBILIÁRIA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25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2EEEB79-DA66-4CB6-8E23-60FF0D1E682B}"/>
</file>

<file path=customXml/itemProps2.xml><?xml version="1.0" encoding="utf-8"?>
<ds:datastoreItem xmlns:ds="http://schemas.openxmlformats.org/officeDocument/2006/customXml" ds:itemID="{3CC86BC1-9F63-4D6F-AC9D-AA7F2E15E2B2}"/>
</file>

<file path=customXml/itemProps3.xml><?xml version="1.0" encoding="utf-8"?>
<ds:datastoreItem xmlns:ds="http://schemas.openxmlformats.org/officeDocument/2006/customXml" ds:itemID="{2A2BF41C-4B49-4D0F-BB62-C31D94BA98ED}"/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786</Words>
  <Application>Microsoft Office PowerPoint</Application>
  <PresentationFormat>Personalizar</PresentationFormat>
  <Paragraphs>107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4" baseType="lpstr">
      <vt:lpstr>Impact</vt:lpstr>
      <vt:lpstr>Calibri (MS)</vt:lpstr>
      <vt:lpstr>Calibri</vt:lpstr>
      <vt:lpstr>Montserrat Bold</vt:lpstr>
      <vt:lpstr>Calibri (MS) Bold</vt:lpstr>
      <vt:lpstr>Arial</vt:lpstr>
      <vt:lpstr>Montserrat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CNB SP  - Congresso Paulista de Direito Notarial 2025 - Bernardo Chezzi</dc:title>
  <dc:creator>MKT01</dc:creator>
  <cp:lastModifiedBy>Leonardo Freitas</cp:lastModifiedBy>
  <cp:revision>3</cp:revision>
  <dcterms:created xsi:type="dcterms:W3CDTF">2006-08-16T00:00:00Z</dcterms:created>
  <dcterms:modified xsi:type="dcterms:W3CDTF">2025-08-28T20:23:39Z</dcterms:modified>
  <dc:identifier>DAGxNLfRyFw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</Properties>
</file>