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61" r:id="rId6"/>
    <p:sldId id="269" r:id="rId7"/>
    <p:sldId id="259" r:id="rId8"/>
    <p:sldId id="265" r:id="rId9"/>
    <p:sldId id="266" r:id="rId10"/>
    <p:sldId id="260" r:id="rId11"/>
    <p:sldId id="267" r:id="rId12"/>
    <p:sldId id="268" r:id="rId13"/>
    <p:sldId id="264" r:id="rId14"/>
  </p:sldIdLst>
  <p:sldSz cx="18288000" cy="10287000"/>
  <p:notesSz cx="6858000" cy="9144000"/>
  <p:embeddedFontLst>
    <p:embeddedFont>
      <p:font typeface="Agrandir" panose="020B0604020202020204" charset="0"/>
      <p:regular r:id="rId15"/>
    </p:embeddedFont>
    <p:embeddedFont>
      <p:font typeface="Arial Nova" panose="020B0504020202020204" pitchFamily="34" charset="0"/>
      <p:regular r:id="rId16"/>
      <p:bold r:id="rId17"/>
      <p:italic r:id="rId18"/>
      <p:boldItalic r:id="rId19"/>
    </p:embeddedFont>
    <p:embeddedFont>
      <p:font typeface="Arial Nova Bold" panose="020B08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7A8A"/>
    <a:srgbClr val="9FC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63F655-E2DB-4591-91CB-4994BD032A8E}" v="1" dt="2025-08-27T22:56:43.757"/>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p:scale>
          <a:sx n="66" d="100"/>
          <a:sy n="66" d="100"/>
        </p:scale>
        <p:origin x="936" y="2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sco Leocádio Ribeiro" userId="3683ac2e-8884-46d8-b296-68269c225fbc" providerId="ADAL" clId="{6463F655-E2DB-4591-91CB-4994BD032A8E}"/>
    <pc:docChg chg="custSel modSld">
      <pc:chgData name="Francisco Leocádio Ribeiro" userId="3683ac2e-8884-46d8-b296-68269c225fbc" providerId="ADAL" clId="{6463F655-E2DB-4591-91CB-4994BD032A8E}" dt="2025-08-27T22:56:56.417" v="232" actId="20577"/>
      <pc:docMkLst>
        <pc:docMk/>
      </pc:docMkLst>
      <pc:sldChg chg="modSp mod">
        <pc:chgData name="Francisco Leocádio Ribeiro" userId="3683ac2e-8884-46d8-b296-68269c225fbc" providerId="ADAL" clId="{6463F655-E2DB-4591-91CB-4994BD032A8E}" dt="2025-08-27T22:53:14.861" v="68" actId="20577"/>
        <pc:sldMkLst>
          <pc:docMk/>
          <pc:sldMk cId="0" sldId="259"/>
        </pc:sldMkLst>
        <pc:spChg chg="mod">
          <ac:chgData name="Francisco Leocádio Ribeiro" userId="3683ac2e-8884-46d8-b296-68269c225fbc" providerId="ADAL" clId="{6463F655-E2DB-4591-91CB-4994BD032A8E}" dt="2025-08-27T22:52:15.039" v="34" actId="20577"/>
          <ac:spMkLst>
            <pc:docMk/>
            <pc:sldMk cId="0" sldId="259"/>
            <ac:spMk id="22" creationId="{00000000-0000-0000-0000-000000000000}"/>
          </ac:spMkLst>
        </pc:spChg>
        <pc:spChg chg="mod">
          <ac:chgData name="Francisco Leocádio Ribeiro" userId="3683ac2e-8884-46d8-b296-68269c225fbc" providerId="ADAL" clId="{6463F655-E2DB-4591-91CB-4994BD032A8E}" dt="2025-08-27T22:53:14.861" v="68" actId="20577"/>
          <ac:spMkLst>
            <pc:docMk/>
            <pc:sldMk cId="0" sldId="259"/>
            <ac:spMk id="24" creationId="{00000000-0000-0000-0000-000000000000}"/>
          </ac:spMkLst>
        </pc:spChg>
      </pc:sldChg>
      <pc:sldChg chg="modSp mod">
        <pc:chgData name="Francisco Leocádio Ribeiro" userId="3683ac2e-8884-46d8-b296-68269c225fbc" providerId="ADAL" clId="{6463F655-E2DB-4591-91CB-4994BD032A8E}" dt="2025-08-27T22:54:02.247" v="82" actId="14100"/>
        <pc:sldMkLst>
          <pc:docMk/>
          <pc:sldMk cId="1688330443" sldId="265"/>
        </pc:sldMkLst>
        <pc:spChg chg="mod">
          <ac:chgData name="Francisco Leocádio Ribeiro" userId="3683ac2e-8884-46d8-b296-68269c225fbc" providerId="ADAL" clId="{6463F655-E2DB-4591-91CB-4994BD032A8E}" dt="2025-08-27T22:54:02.247" v="82" actId="14100"/>
          <ac:spMkLst>
            <pc:docMk/>
            <pc:sldMk cId="1688330443" sldId="265"/>
            <ac:spMk id="7" creationId="{CA1D2F95-FCCB-0492-117B-926FD0B12D08}"/>
          </ac:spMkLst>
        </pc:spChg>
        <pc:spChg chg="mod">
          <ac:chgData name="Francisco Leocádio Ribeiro" userId="3683ac2e-8884-46d8-b296-68269c225fbc" providerId="ADAL" clId="{6463F655-E2DB-4591-91CB-4994BD032A8E}" dt="2025-08-27T22:53:54.080" v="81" actId="948"/>
          <ac:spMkLst>
            <pc:docMk/>
            <pc:sldMk cId="1688330443" sldId="265"/>
            <ac:spMk id="13" creationId="{5C18C1B6-15F3-1976-0D1A-47D33191CE81}"/>
          </ac:spMkLst>
        </pc:spChg>
      </pc:sldChg>
      <pc:sldChg chg="modSp mod">
        <pc:chgData name="Francisco Leocádio Ribeiro" userId="3683ac2e-8884-46d8-b296-68269c225fbc" providerId="ADAL" clId="{6463F655-E2DB-4591-91CB-4994BD032A8E}" dt="2025-08-27T22:55:12.827" v="159" actId="6549"/>
        <pc:sldMkLst>
          <pc:docMk/>
          <pc:sldMk cId="3342108493" sldId="266"/>
        </pc:sldMkLst>
        <pc:spChg chg="mod">
          <ac:chgData name="Francisco Leocádio Ribeiro" userId="3683ac2e-8884-46d8-b296-68269c225fbc" providerId="ADAL" clId="{6463F655-E2DB-4591-91CB-4994BD032A8E}" dt="2025-08-27T22:55:12.827" v="159" actId="6549"/>
          <ac:spMkLst>
            <pc:docMk/>
            <pc:sldMk cId="3342108493" sldId="266"/>
            <ac:spMk id="12" creationId="{03CA8BD6-FD2B-DBDC-0E6C-D2519A8220EC}"/>
          </ac:spMkLst>
        </pc:spChg>
      </pc:sldChg>
      <pc:sldChg chg="modSp mod">
        <pc:chgData name="Francisco Leocádio Ribeiro" userId="3683ac2e-8884-46d8-b296-68269c225fbc" providerId="ADAL" clId="{6463F655-E2DB-4591-91CB-4994BD032A8E}" dt="2025-08-27T22:56:56.417" v="232" actId="20577"/>
        <pc:sldMkLst>
          <pc:docMk/>
          <pc:sldMk cId="3997823602" sldId="268"/>
        </pc:sldMkLst>
        <pc:spChg chg="mod">
          <ac:chgData name="Francisco Leocádio Ribeiro" userId="3683ac2e-8884-46d8-b296-68269c225fbc" providerId="ADAL" clId="{6463F655-E2DB-4591-91CB-4994BD032A8E}" dt="2025-08-27T22:56:56.417" v="232" actId="20577"/>
          <ac:spMkLst>
            <pc:docMk/>
            <pc:sldMk cId="3997823602" sldId="268"/>
            <ac:spMk id="12" creationId="{C543A3F8-4B45-BD1A-E37B-FB3687EBB2B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2.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1.sv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9CAB"/>
        </a:solidFill>
        <a:effectLst/>
      </p:bgPr>
    </p:bg>
    <p:spTree>
      <p:nvGrpSpPr>
        <p:cNvPr id="1" name=""/>
        <p:cNvGrpSpPr/>
        <p:nvPr/>
      </p:nvGrpSpPr>
      <p:grpSpPr>
        <a:xfrm>
          <a:off x="0" y="0"/>
          <a:ext cx="0" cy="0"/>
          <a:chOff x="0" y="0"/>
          <a:chExt cx="0" cy="0"/>
        </a:xfrm>
      </p:grpSpPr>
      <p:pic>
        <p:nvPicPr>
          <p:cNvPr id="22" name="Imagem 21" descr="Padrão do plano de fundo&#10;&#10;O conteúdo gerado por IA pode estar incorreto.">
            <a:extLst>
              <a:ext uri="{FF2B5EF4-FFF2-40B4-BE49-F238E27FC236}">
                <a16:creationId xmlns:a16="http://schemas.microsoft.com/office/drawing/2014/main" id="{1F004F2C-3D90-01F1-EC3C-D08E73A0CA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 y="98"/>
            <a:ext cx="18287650" cy="10286803"/>
          </a:xfrm>
          <a:prstGeom prst="rect">
            <a:avLst/>
          </a:prstGeom>
        </p:spPr>
      </p:pic>
      <p:sp>
        <p:nvSpPr>
          <p:cNvPr id="16" name="Freeform 8">
            <a:extLst>
              <a:ext uri="{FF2B5EF4-FFF2-40B4-BE49-F238E27FC236}">
                <a16:creationId xmlns:a16="http://schemas.microsoft.com/office/drawing/2014/main" id="{66301F20-07F1-0E48-8288-B770484F843B}"/>
              </a:ext>
            </a:extLst>
          </p:cNvPr>
          <p:cNvSpPr/>
          <p:nvPr/>
        </p:nvSpPr>
        <p:spPr>
          <a:xfrm>
            <a:off x="1028700" y="1028700"/>
            <a:ext cx="4142126" cy="2899488"/>
          </a:xfrm>
          <a:custGeom>
            <a:avLst/>
            <a:gdLst/>
            <a:ahLst/>
            <a:cxnLst/>
            <a:rect l="l" t="t" r="r" b="b"/>
            <a:pathLst>
              <a:path w="4142126" h="2899488">
                <a:moveTo>
                  <a:pt x="0" y="0"/>
                </a:moveTo>
                <a:lnTo>
                  <a:pt x="4142126" y="0"/>
                </a:lnTo>
                <a:lnTo>
                  <a:pt x="4142126" y="2899488"/>
                </a:lnTo>
                <a:lnTo>
                  <a:pt x="0" y="2899488"/>
                </a:lnTo>
                <a:lnTo>
                  <a:pt x="0" y="0"/>
                </a:lnTo>
                <a:close/>
              </a:path>
            </a:pathLst>
          </a:custGeom>
          <a:blipFill>
            <a:blip r:embed="rId3"/>
            <a:stretch>
              <a:fillRect/>
            </a:stretch>
          </a:blipFill>
        </p:spPr>
        <p:txBody>
          <a:bodyPr/>
          <a:lstStyle/>
          <a:p>
            <a:endParaRPr lang="pt-BR"/>
          </a:p>
        </p:txBody>
      </p:sp>
      <p:grpSp>
        <p:nvGrpSpPr>
          <p:cNvPr id="17" name="Group 9">
            <a:extLst>
              <a:ext uri="{FF2B5EF4-FFF2-40B4-BE49-F238E27FC236}">
                <a16:creationId xmlns:a16="http://schemas.microsoft.com/office/drawing/2014/main" id="{E3890E31-ECFA-52D4-CF4B-31B68E3B8F54}"/>
              </a:ext>
            </a:extLst>
          </p:cNvPr>
          <p:cNvGrpSpPr>
            <a:grpSpLocks noChangeAspect="1"/>
          </p:cNvGrpSpPr>
          <p:nvPr/>
        </p:nvGrpSpPr>
        <p:grpSpPr>
          <a:xfrm>
            <a:off x="10714794" y="324256"/>
            <a:ext cx="7194152" cy="9638488"/>
            <a:chOff x="0" y="0"/>
            <a:chExt cx="3816350" cy="5113020"/>
          </a:xfrm>
        </p:grpSpPr>
        <p:sp>
          <p:nvSpPr>
            <p:cNvPr id="18" name="Freeform 10">
              <a:extLst>
                <a:ext uri="{FF2B5EF4-FFF2-40B4-BE49-F238E27FC236}">
                  <a16:creationId xmlns:a16="http://schemas.microsoft.com/office/drawing/2014/main" id="{C49BC267-77BA-158B-73C1-DDD678C2DBD9}"/>
                </a:ext>
              </a:extLst>
            </p:cNvPr>
            <p:cNvSpPr/>
            <p:nvPr/>
          </p:nvSpPr>
          <p:spPr>
            <a:xfrm>
              <a:off x="-22860" y="-5080"/>
              <a:ext cx="3850640" cy="5156200"/>
            </a:xfrm>
            <a:custGeom>
              <a:avLst/>
              <a:gdLst/>
              <a:ahLst/>
              <a:cxnLst/>
              <a:rect l="l" t="t" r="r" b="b"/>
              <a:pathLst>
                <a:path w="3850640" h="5156200">
                  <a:moveTo>
                    <a:pt x="1311910" y="2552700"/>
                  </a:moveTo>
                  <a:cubicBezTo>
                    <a:pt x="1311910" y="2346960"/>
                    <a:pt x="1313180" y="2141220"/>
                    <a:pt x="1311910" y="1935480"/>
                  </a:cubicBezTo>
                  <a:cubicBezTo>
                    <a:pt x="1310640" y="1535430"/>
                    <a:pt x="1031240" y="1253490"/>
                    <a:pt x="631190" y="1243330"/>
                  </a:cubicBezTo>
                  <a:cubicBezTo>
                    <a:pt x="289560" y="1225550"/>
                    <a:pt x="26670" y="934720"/>
                    <a:pt x="44450" y="591820"/>
                  </a:cubicBezTo>
                  <a:cubicBezTo>
                    <a:pt x="60960" y="271780"/>
                    <a:pt x="320040" y="16510"/>
                    <a:pt x="640080" y="5080"/>
                  </a:cubicBezTo>
                  <a:cubicBezTo>
                    <a:pt x="976630" y="2540"/>
                    <a:pt x="1250950" y="273050"/>
                    <a:pt x="1259840" y="613410"/>
                  </a:cubicBezTo>
                  <a:cubicBezTo>
                    <a:pt x="1268730" y="1009650"/>
                    <a:pt x="1541780" y="1283970"/>
                    <a:pt x="1938020" y="1296670"/>
                  </a:cubicBezTo>
                  <a:cubicBezTo>
                    <a:pt x="2288540" y="1308100"/>
                    <a:pt x="2547620" y="1573530"/>
                    <a:pt x="2548890" y="1925320"/>
                  </a:cubicBezTo>
                  <a:cubicBezTo>
                    <a:pt x="2550160" y="2340610"/>
                    <a:pt x="2548890" y="2757170"/>
                    <a:pt x="2548890" y="3172460"/>
                  </a:cubicBezTo>
                  <a:cubicBezTo>
                    <a:pt x="2548890" y="3587750"/>
                    <a:pt x="2824480" y="3867150"/>
                    <a:pt x="3235960" y="3881120"/>
                  </a:cubicBezTo>
                  <a:cubicBezTo>
                    <a:pt x="3577590" y="3884930"/>
                    <a:pt x="3850640" y="4165600"/>
                    <a:pt x="3846830" y="4507230"/>
                  </a:cubicBezTo>
                  <a:cubicBezTo>
                    <a:pt x="3843020" y="4848860"/>
                    <a:pt x="3562350" y="5121910"/>
                    <a:pt x="3220720" y="5118100"/>
                  </a:cubicBezTo>
                  <a:cubicBezTo>
                    <a:pt x="2884170" y="5118100"/>
                    <a:pt x="2612390" y="4847590"/>
                    <a:pt x="2603500" y="4505960"/>
                  </a:cubicBezTo>
                  <a:cubicBezTo>
                    <a:pt x="2594610" y="4116069"/>
                    <a:pt x="2315210" y="3835400"/>
                    <a:pt x="1927860" y="3825239"/>
                  </a:cubicBezTo>
                  <a:cubicBezTo>
                    <a:pt x="1577340" y="3817619"/>
                    <a:pt x="1315720" y="3552189"/>
                    <a:pt x="1313180" y="3200399"/>
                  </a:cubicBezTo>
                  <a:cubicBezTo>
                    <a:pt x="1310640" y="2984500"/>
                    <a:pt x="1313180" y="2768600"/>
                    <a:pt x="1311910" y="2552700"/>
                  </a:cubicBezTo>
                  <a:lnTo>
                    <a:pt x="1311910" y="2552700"/>
                  </a:lnTo>
                  <a:close/>
                  <a:moveTo>
                    <a:pt x="3840480" y="1916430"/>
                  </a:moveTo>
                  <a:lnTo>
                    <a:pt x="3840480" y="3187700"/>
                  </a:lnTo>
                  <a:cubicBezTo>
                    <a:pt x="3839210" y="3549650"/>
                    <a:pt x="3571240" y="3826510"/>
                    <a:pt x="3220720" y="3825240"/>
                  </a:cubicBezTo>
                  <a:cubicBezTo>
                    <a:pt x="2870200" y="3823971"/>
                    <a:pt x="2604770" y="3549650"/>
                    <a:pt x="2603500" y="3191510"/>
                  </a:cubicBezTo>
                  <a:cubicBezTo>
                    <a:pt x="2603500" y="2335530"/>
                    <a:pt x="2603500" y="1479550"/>
                    <a:pt x="2604770" y="624840"/>
                  </a:cubicBezTo>
                  <a:cubicBezTo>
                    <a:pt x="2602230" y="284480"/>
                    <a:pt x="2876550" y="5080"/>
                    <a:pt x="3216910" y="2540"/>
                  </a:cubicBezTo>
                  <a:cubicBezTo>
                    <a:pt x="3522980" y="0"/>
                    <a:pt x="3783330" y="220980"/>
                    <a:pt x="3831590" y="523240"/>
                  </a:cubicBezTo>
                  <a:cubicBezTo>
                    <a:pt x="3837940" y="563880"/>
                    <a:pt x="3840480" y="605790"/>
                    <a:pt x="3839210" y="646430"/>
                  </a:cubicBezTo>
                  <a:cubicBezTo>
                    <a:pt x="3840480" y="1070610"/>
                    <a:pt x="3841750" y="1493520"/>
                    <a:pt x="3840480" y="1916430"/>
                  </a:cubicBezTo>
                  <a:close/>
                  <a:moveTo>
                    <a:pt x="643890" y="2585720"/>
                  </a:moveTo>
                  <a:cubicBezTo>
                    <a:pt x="982980" y="2589530"/>
                    <a:pt x="1252220" y="2860040"/>
                    <a:pt x="1259840" y="3206750"/>
                  </a:cubicBezTo>
                  <a:cubicBezTo>
                    <a:pt x="1266190" y="3517900"/>
                    <a:pt x="1456690" y="3771900"/>
                    <a:pt x="1752600" y="3854450"/>
                  </a:cubicBezTo>
                  <a:cubicBezTo>
                    <a:pt x="1816100" y="3870960"/>
                    <a:pt x="1880870" y="3878580"/>
                    <a:pt x="1946910" y="3879850"/>
                  </a:cubicBezTo>
                  <a:cubicBezTo>
                    <a:pt x="2273300" y="3893820"/>
                    <a:pt x="2534920" y="4147820"/>
                    <a:pt x="2548890" y="4467860"/>
                  </a:cubicBezTo>
                  <a:cubicBezTo>
                    <a:pt x="2565400" y="4795520"/>
                    <a:pt x="2322830" y="5078730"/>
                    <a:pt x="1996440" y="5114290"/>
                  </a:cubicBezTo>
                  <a:cubicBezTo>
                    <a:pt x="1635760" y="5156200"/>
                    <a:pt x="1324610" y="4878070"/>
                    <a:pt x="1313180" y="4499610"/>
                  </a:cubicBezTo>
                  <a:cubicBezTo>
                    <a:pt x="1303020" y="4216400"/>
                    <a:pt x="1174750" y="4006850"/>
                    <a:pt x="916940" y="3890010"/>
                  </a:cubicBezTo>
                  <a:cubicBezTo>
                    <a:pt x="830580" y="3849370"/>
                    <a:pt x="727710" y="3832860"/>
                    <a:pt x="631190" y="3827780"/>
                  </a:cubicBezTo>
                  <a:cubicBezTo>
                    <a:pt x="308610" y="3812540"/>
                    <a:pt x="49530" y="3572510"/>
                    <a:pt x="25400" y="3256280"/>
                  </a:cubicBezTo>
                  <a:cubicBezTo>
                    <a:pt x="0" y="2938780"/>
                    <a:pt x="219710" y="2653030"/>
                    <a:pt x="533400" y="2597150"/>
                  </a:cubicBezTo>
                  <a:cubicBezTo>
                    <a:pt x="570230" y="2590800"/>
                    <a:pt x="607060" y="2589530"/>
                    <a:pt x="643890" y="2585720"/>
                  </a:cubicBezTo>
                  <a:close/>
                  <a:moveTo>
                    <a:pt x="24130" y="1913890"/>
                  </a:moveTo>
                  <a:cubicBezTo>
                    <a:pt x="25400" y="1572260"/>
                    <a:pt x="302260" y="1295400"/>
                    <a:pt x="643890" y="1296670"/>
                  </a:cubicBezTo>
                  <a:cubicBezTo>
                    <a:pt x="985520" y="1297940"/>
                    <a:pt x="1262380" y="1574800"/>
                    <a:pt x="1261110" y="1916430"/>
                  </a:cubicBezTo>
                  <a:cubicBezTo>
                    <a:pt x="1259840" y="2258060"/>
                    <a:pt x="984250" y="2533650"/>
                    <a:pt x="642620" y="2533650"/>
                  </a:cubicBezTo>
                  <a:cubicBezTo>
                    <a:pt x="300990" y="2533650"/>
                    <a:pt x="24130" y="2256790"/>
                    <a:pt x="24130" y="1915160"/>
                  </a:cubicBezTo>
                  <a:cubicBezTo>
                    <a:pt x="24130" y="1915160"/>
                    <a:pt x="24130" y="1913890"/>
                    <a:pt x="24130" y="1913890"/>
                  </a:cubicBezTo>
                  <a:close/>
                  <a:moveTo>
                    <a:pt x="1931670" y="5080"/>
                  </a:moveTo>
                  <a:cubicBezTo>
                    <a:pt x="1588770" y="3810"/>
                    <a:pt x="1310640" y="279400"/>
                    <a:pt x="1309370" y="622300"/>
                  </a:cubicBezTo>
                  <a:cubicBezTo>
                    <a:pt x="1308100" y="965200"/>
                    <a:pt x="1583690" y="1243330"/>
                    <a:pt x="1926590" y="1244600"/>
                  </a:cubicBezTo>
                  <a:cubicBezTo>
                    <a:pt x="2269490" y="1245870"/>
                    <a:pt x="2547620" y="970280"/>
                    <a:pt x="2548890" y="627380"/>
                  </a:cubicBezTo>
                  <a:cubicBezTo>
                    <a:pt x="2548890" y="624840"/>
                    <a:pt x="2548890" y="623570"/>
                    <a:pt x="2548890" y="621030"/>
                  </a:cubicBezTo>
                  <a:cubicBezTo>
                    <a:pt x="2546350" y="281940"/>
                    <a:pt x="2270760" y="7620"/>
                    <a:pt x="1931670" y="5080"/>
                  </a:cubicBezTo>
                  <a:close/>
                  <a:moveTo>
                    <a:pt x="642620" y="3879850"/>
                  </a:moveTo>
                  <a:cubicBezTo>
                    <a:pt x="299720" y="3878580"/>
                    <a:pt x="21590" y="4154170"/>
                    <a:pt x="20320" y="4497070"/>
                  </a:cubicBezTo>
                  <a:cubicBezTo>
                    <a:pt x="19050" y="4839970"/>
                    <a:pt x="294640" y="5118100"/>
                    <a:pt x="637540" y="5119370"/>
                  </a:cubicBezTo>
                  <a:cubicBezTo>
                    <a:pt x="980440" y="5120640"/>
                    <a:pt x="1258570" y="4845050"/>
                    <a:pt x="1259840" y="4502150"/>
                  </a:cubicBezTo>
                  <a:cubicBezTo>
                    <a:pt x="1259840" y="4499610"/>
                    <a:pt x="1259840" y="4498340"/>
                    <a:pt x="1259840" y="4495800"/>
                  </a:cubicBezTo>
                  <a:cubicBezTo>
                    <a:pt x="1257300" y="4156710"/>
                    <a:pt x="981710" y="3882390"/>
                    <a:pt x="642620" y="3879850"/>
                  </a:cubicBezTo>
                  <a:close/>
                </a:path>
              </a:pathLst>
            </a:custGeom>
            <a:blipFill>
              <a:blip r:embed="rId4"/>
              <a:stretch>
                <a:fillRect l="-100704"/>
              </a:stretch>
            </a:blipFill>
          </p:spPr>
          <p:txBody>
            <a:bodyPr/>
            <a:lstStyle/>
            <a:p>
              <a:endParaRPr lang="pt-BR"/>
            </a:p>
          </p:txBody>
        </p:sp>
      </p:grpSp>
      <p:sp>
        <p:nvSpPr>
          <p:cNvPr id="19" name="Freeform 11">
            <a:extLst>
              <a:ext uri="{FF2B5EF4-FFF2-40B4-BE49-F238E27FC236}">
                <a16:creationId xmlns:a16="http://schemas.microsoft.com/office/drawing/2014/main" id="{5537EAEA-96D5-5941-A336-36CE6F518ECA}"/>
              </a:ext>
            </a:extLst>
          </p:cNvPr>
          <p:cNvSpPr/>
          <p:nvPr/>
        </p:nvSpPr>
        <p:spPr>
          <a:xfrm>
            <a:off x="15836596" y="7890394"/>
            <a:ext cx="2072350" cy="2072350"/>
          </a:xfrm>
          <a:custGeom>
            <a:avLst/>
            <a:gdLst/>
            <a:ahLst/>
            <a:cxnLst/>
            <a:rect l="l" t="t" r="r" b="b"/>
            <a:pathLst>
              <a:path w="2072350" h="2072350">
                <a:moveTo>
                  <a:pt x="0" y="0"/>
                </a:moveTo>
                <a:lnTo>
                  <a:pt x="2072350" y="0"/>
                </a:lnTo>
                <a:lnTo>
                  <a:pt x="2072350" y="2072350"/>
                </a:lnTo>
                <a:lnTo>
                  <a:pt x="0" y="2072350"/>
                </a:lnTo>
                <a:lnTo>
                  <a:pt x="0" y="0"/>
                </a:lnTo>
                <a:close/>
              </a:path>
            </a:pathLst>
          </a:custGeom>
          <a:blipFill>
            <a:blip r:embed="rId5"/>
            <a:stretch>
              <a:fillRect/>
            </a:stretch>
          </a:blipFill>
        </p:spPr>
        <p:txBody>
          <a:bodyPr/>
          <a:lstStyle/>
          <a:p>
            <a:endParaRPr lang="pt-BR"/>
          </a:p>
        </p:txBody>
      </p:sp>
      <p:sp>
        <p:nvSpPr>
          <p:cNvPr id="20" name="TextBox 12">
            <a:extLst>
              <a:ext uri="{FF2B5EF4-FFF2-40B4-BE49-F238E27FC236}">
                <a16:creationId xmlns:a16="http://schemas.microsoft.com/office/drawing/2014/main" id="{62FF2140-1C97-26CE-A990-D9BE3F80FEEA}"/>
              </a:ext>
            </a:extLst>
          </p:cNvPr>
          <p:cNvSpPr txBox="1"/>
          <p:nvPr/>
        </p:nvSpPr>
        <p:spPr>
          <a:xfrm>
            <a:off x="1028700" y="5173979"/>
            <a:ext cx="11239500" cy="2708947"/>
          </a:xfrm>
          <a:prstGeom prst="rect">
            <a:avLst/>
          </a:prstGeom>
        </p:spPr>
        <p:txBody>
          <a:bodyPr wrap="square" lIns="0" tIns="0" rIns="0" bIns="0" rtlCol="0" anchor="t">
            <a:spAutoFit/>
          </a:bodyPr>
          <a:lstStyle/>
          <a:p>
            <a:pPr algn="l">
              <a:lnSpc>
                <a:spcPts val="10892"/>
              </a:lnSpc>
            </a:pPr>
            <a:r>
              <a:rPr lang="en-US" sz="9076" b="1" dirty="0">
                <a:solidFill>
                  <a:srgbClr val="FFFFFF"/>
                </a:solidFill>
                <a:latin typeface="Arial Nova Bold"/>
                <a:ea typeface="Arial Nova Bold"/>
                <a:cs typeface="Arial Nova Bold"/>
                <a:sym typeface="Arial Nova Bold"/>
              </a:rPr>
              <a:t>CONTA NOTARIAL NOVOS DESAFIOS </a:t>
            </a:r>
          </a:p>
        </p:txBody>
      </p:sp>
      <p:sp>
        <p:nvSpPr>
          <p:cNvPr id="23" name="TextBox 12">
            <a:extLst>
              <a:ext uri="{FF2B5EF4-FFF2-40B4-BE49-F238E27FC236}">
                <a16:creationId xmlns:a16="http://schemas.microsoft.com/office/drawing/2014/main" id="{CEFB22E0-1741-1DE9-F4F7-B1ABC0B33BDD}"/>
              </a:ext>
            </a:extLst>
          </p:cNvPr>
          <p:cNvSpPr txBox="1"/>
          <p:nvPr/>
        </p:nvSpPr>
        <p:spPr>
          <a:xfrm>
            <a:off x="1028700" y="7505700"/>
            <a:ext cx="7033089" cy="1225528"/>
          </a:xfrm>
          <a:prstGeom prst="rect">
            <a:avLst/>
          </a:prstGeom>
        </p:spPr>
        <p:txBody>
          <a:bodyPr wrap="square" lIns="0" tIns="0" rIns="0" bIns="0" rtlCol="0" anchor="t">
            <a:spAutoFit/>
          </a:bodyPr>
          <a:lstStyle/>
          <a:p>
            <a:pPr algn="l">
              <a:lnSpc>
                <a:spcPts val="10892"/>
              </a:lnSpc>
            </a:pPr>
            <a:r>
              <a:rPr lang="en-US" sz="5400" dirty="0">
                <a:solidFill>
                  <a:srgbClr val="FFFFFF"/>
                </a:solidFill>
                <a:latin typeface="Arial Nova" panose="020B0504020202020204" pitchFamily="34" charset="0"/>
                <a:ea typeface="Arial Nova Bold"/>
                <a:cs typeface="Arial Nova Bold"/>
                <a:sym typeface="Arial Nova Bold"/>
              </a:rPr>
              <a:t>Francisco Leocádio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24000"/>
            </a:blip>
            <a:stretch>
              <a:fillRect l="-3015" t="-14305" r="-46896" b="-18949"/>
            </a:stretch>
          </a:blipFill>
        </p:spPr>
        <p:txBody>
          <a:bodyPr/>
          <a:lstStyle/>
          <a:p>
            <a:endParaRPr lang="pt-BR"/>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6000"/>
            </a:blip>
            <a:stretch>
              <a:fillRect l="-64812" t="-50249" r="-1892" b="-72024"/>
            </a:stretch>
          </a:blipFill>
        </p:spPr>
        <p:txBody>
          <a:bodyPr/>
          <a:lstStyle/>
          <a:p>
            <a:endParaRPr lang="pt-BR"/>
          </a:p>
        </p:txBody>
      </p:sp>
      <p:sp>
        <p:nvSpPr>
          <p:cNvPr id="6" name="TextBox 18">
            <a:extLst>
              <a:ext uri="{FF2B5EF4-FFF2-40B4-BE49-F238E27FC236}">
                <a16:creationId xmlns:a16="http://schemas.microsoft.com/office/drawing/2014/main" id="{3A9E074B-5F39-B9A5-D9A6-DAD749A64DCA}"/>
              </a:ext>
            </a:extLst>
          </p:cNvPr>
          <p:cNvSpPr txBox="1"/>
          <p:nvPr/>
        </p:nvSpPr>
        <p:spPr>
          <a:xfrm>
            <a:off x="2590780" y="4663493"/>
            <a:ext cx="13106440" cy="1178271"/>
          </a:xfrm>
          <a:prstGeom prst="rect">
            <a:avLst/>
          </a:prstGeom>
        </p:spPr>
        <p:txBody>
          <a:bodyPr wrap="square" lIns="0" tIns="0" rIns="0" bIns="0" rtlCol="0" anchor="t">
            <a:spAutoFit/>
          </a:bodyPr>
          <a:lstStyle/>
          <a:p>
            <a:pPr algn="ctr">
              <a:lnSpc>
                <a:spcPts val="8956"/>
              </a:lnSpc>
            </a:pPr>
            <a:r>
              <a:rPr lang="en-US" sz="8000" dirty="0">
                <a:solidFill>
                  <a:schemeClr val="bg1"/>
                </a:solidFill>
                <a:latin typeface="Arial Nova"/>
                <a:ea typeface="Arial Nova"/>
                <a:cs typeface="Arial Nova"/>
                <a:sym typeface="Arial Nova"/>
              </a:rPr>
              <a:t>OBRIGADO!</a:t>
            </a:r>
          </a:p>
        </p:txBody>
      </p:sp>
      <p:sp>
        <p:nvSpPr>
          <p:cNvPr id="19" name="Freeform 11">
            <a:extLst>
              <a:ext uri="{FF2B5EF4-FFF2-40B4-BE49-F238E27FC236}">
                <a16:creationId xmlns:a16="http://schemas.microsoft.com/office/drawing/2014/main" id="{535F5B50-5D97-B081-A089-5835AA87026F}"/>
              </a:ext>
            </a:extLst>
          </p:cNvPr>
          <p:cNvSpPr/>
          <p:nvPr/>
        </p:nvSpPr>
        <p:spPr>
          <a:xfrm>
            <a:off x="9455551" y="965903"/>
            <a:ext cx="1832660" cy="1832660"/>
          </a:xfrm>
          <a:custGeom>
            <a:avLst/>
            <a:gdLst/>
            <a:ahLst/>
            <a:cxnLst/>
            <a:rect l="l" t="t" r="r" b="b"/>
            <a:pathLst>
              <a:path w="2072350" h="2072350">
                <a:moveTo>
                  <a:pt x="0" y="0"/>
                </a:moveTo>
                <a:lnTo>
                  <a:pt x="2072350" y="0"/>
                </a:lnTo>
                <a:lnTo>
                  <a:pt x="2072350" y="2072350"/>
                </a:lnTo>
                <a:lnTo>
                  <a:pt x="0" y="2072350"/>
                </a:lnTo>
                <a:lnTo>
                  <a:pt x="0" y="0"/>
                </a:lnTo>
                <a:close/>
              </a:path>
            </a:pathLst>
          </a:custGeom>
          <a:blipFill>
            <a:blip r:embed="rId4"/>
            <a:stretch>
              <a:fillRect/>
            </a:stretch>
          </a:blipFill>
        </p:spPr>
        <p:txBody>
          <a:bodyPr/>
          <a:lstStyle/>
          <a:p>
            <a:pPr algn="r"/>
            <a:endParaRPr lang="pt-BR"/>
          </a:p>
        </p:txBody>
      </p:sp>
      <p:sp>
        <p:nvSpPr>
          <p:cNvPr id="20" name="Freeform 8">
            <a:extLst>
              <a:ext uri="{FF2B5EF4-FFF2-40B4-BE49-F238E27FC236}">
                <a16:creationId xmlns:a16="http://schemas.microsoft.com/office/drawing/2014/main" id="{EE3FE1C8-F81E-480F-31AD-05C99A71618B}"/>
              </a:ext>
            </a:extLst>
          </p:cNvPr>
          <p:cNvSpPr/>
          <p:nvPr/>
        </p:nvSpPr>
        <p:spPr>
          <a:xfrm>
            <a:off x="6359155" y="1071887"/>
            <a:ext cx="2315274" cy="1620692"/>
          </a:xfrm>
          <a:custGeom>
            <a:avLst/>
            <a:gdLst/>
            <a:ahLst/>
            <a:cxnLst/>
            <a:rect l="l" t="t" r="r" b="b"/>
            <a:pathLst>
              <a:path w="4142126" h="2899488">
                <a:moveTo>
                  <a:pt x="0" y="0"/>
                </a:moveTo>
                <a:lnTo>
                  <a:pt x="4142126" y="0"/>
                </a:lnTo>
                <a:lnTo>
                  <a:pt x="4142126" y="2899488"/>
                </a:lnTo>
                <a:lnTo>
                  <a:pt x="0" y="2899488"/>
                </a:lnTo>
                <a:lnTo>
                  <a:pt x="0" y="0"/>
                </a:lnTo>
                <a:close/>
              </a:path>
            </a:pathLst>
          </a:custGeom>
          <a:blipFill>
            <a:blip r:embed="rId5"/>
            <a:stretch>
              <a:fillRect/>
            </a:stretch>
          </a:blipFill>
        </p:spPr>
        <p:txBody>
          <a:bodyPr/>
          <a:lstStyle/>
          <a:p>
            <a:pPr algn="r"/>
            <a:endParaRPr lang="pt-BR"/>
          </a:p>
        </p:txBody>
      </p:sp>
      <p:sp>
        <p:nvSpPr>
          <p:cNvPr id="22" name="AutoShape 8">
            <a:extLst>
              <a:ext uri="{FF2B5EF4-FFF2-40B4-BE49-F238E27FC236}">
                <a16:creationId xmlns:a16="http://schemas.microsoft.com/office/drawing/2014/main" id="{E7D894DC-01A5-715E-DBBF-75DE6B5EEF97}"/>
              </a:ext>
            </a:extLst>
          </p:cNvPr>
          <p:cNvSpPr/>
          <p:nvPr/>
        </p:nvSpPr>
        <p:spPr>
          <a:xfrm flipH="1">
            <a:off x="9144000" y="1425016"/>
            <a:ext cx="0" cy="987478"/>
          </a:xfrm>
          <a:prstGeom prst="line">
            <a:avLst/>
          </a:prstGeom>
          <a:ln w="19050" cap="flat">
            <a:solidFill>
              <a:srgbClr val="D9D9D9"/>
            </a:solidFill>
            <a:prstDash val="solid"/>
            <a:headEnd type="none" w="sm" len="sm"/>
            <a:tailEnd type="none" w="sm" len="sm"/>
          </a:ln>
        </p:spPr>
        <p:txBody>
          <a:bodyPr/>
          <a:lstStyle/>
          <a:p>
            <a:pPr algn="r"/>
            <a:endParaRPr lang="pt-BR"/>
          </a:p>
        </p:txBody>
      </p:sp>
      <p:sp>
        <p:nvSpPr>
          <p:cNvPr id="7" name="Freeform 7">
            <a:extLst>
              <a:ext uri="{FF2B5EF4-FFF2-40B4-BE49-F238E27FC236}">
                <a16:creationId xmlns:a16="http://schemas.microsoft.com/office/drawing/2014/main" id="{02F584FA-D7A1-3D04-AAA3-BD005337179C}"/>
              </a:ext>
            </a:extLst>
          </p:cNvPr>
          <p:cNvSpPr/>
          <p:nvPr/>
        </p:nvSpPr>
        <p:spPr>
          <a:xfrm>
            <a:off x="3051183" y="7353300"/>
            <a:ext cx="644681" cy="644681"/>
          </a:xfrm>
          <a:custGeom>
            <a:avLst/>
            <a:gdLst/>
            <a:ahLst/>
            <a:cxnLst/>
            <a:rect l="l" t="t" r="r" b="b"/>
            <a:pathLst>
              <a:path w="644681" h="644681">
                <a:moveTo>
                  <a:pt x="0" y="0"/>
                </a:moveTo>
                <a:lnTo>
                  <a:pt x="644681" y="0"/>
                </a:lnTo>
                <a:lnTo>
                  <a:pt x="644681" y="644682"/>
                </a:lnTo>
                <a:lnTo>
                  <a:pt x="0" y="6446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
        <p:nvSpPr>
          <p:cNvPr id="8" name="Freeform 8">
            <a:extLst>
              <a:ext uri="{FF2B5EF4-FFF2-40B4-BE49-F238E27FC236}">
                <a16:creationId xmlns:a16="http://schemas.microsoft.com/office/drawing/2014/main" id="{A94FEE11-1004-5AD2-6417-233A84CC40CF}"/>
              </a:ext>
            </a:extLst>
          </p:cNvPr>
          <p:cNvSpPr/>
          <p:nvPr/>
        </p:nvSpPr>
        <p:spPr>
          <a:xfrm>
            <a:off x="13800458" y="7413792"/>
            <a:ext cx="671460" cy="491845"/>
          </a:xfrm>
          <a:custGeom>
            <a:avLst/>
            <a:gdLst/>
            <a:ahLst/>
            <a:cxnLst/>
            <a:rect l="l" t="t" r="r" b="b"/>
            <a:pathLst>
              <a:path w="671460" h="491845">
                <a:moveTo>
                  <a:pt x="0" y="0"/>
                </a:moveTo>
                <a:lnTo>
                  <a:pt x="671461" y="0"/>
                </a:lnTo>
                <a:lnTo>
                  <a:pt x="671461" y="491844"/>
                </a:lnTo>
                <a:lnTo>
                  <a:pt x="0" y="4918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t-BR"/>
          </a:p>
        </p:txBody>
      </p:sp>
      <p:sp>
        <p:nvSpPr>
          <p:cNvPr id="9" name="Freeform 11">
            <a:extLst>
              <a:ext uri="{FF2B5EF4-FFF2-40B4-BE49-F238E27FC236}">
                <a16:creationId xmlns:a16="http://schemas.microsoft.com/office/drawing/2014/main" id="{6250391D-BB26-A1EB-933C-FC4EB7EA79F5}"/>
              </a:ext>
            </a:extLst>
          </p:cNvPr>
          <p:cNvSpPr/>
          <p:nvPr/>
        </p:nvSpPr>
        <p:spPr>
          <a:xfrm>
            <a:off x="8159783" y="7353300"/>
            <a:ext cx="644223" cy="653205"/>
          </a:xfrm>
          <a:custGeom>
            <a:avLst/>
            <a:gdLst/>
            <a:ahLst/>
            <a:cxnLst/>
            <a:rect l="l" t="t" r="r" b="b"/>
            <a:pathLst>
              <a:path w="644223" h="653205">
                <a:moveTo>
                  <a:pt x="0" y="0"/>
                </a:moveTo>
                <a:lnTo>
                  <a:pt x="644224" y="0"/>
                </a:lnTo>
                <a:lnTo>
                  <a:pt x="644224" y="653204"/>
                </a:lnTo>
                <a:lnTo>
                  <a:pt x="0" y="653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pt-BR"/>
          </a:p>
        </p:txBody>
      </p:sp>
      <p:sp>
        <p:nvSpPr>
          <p:cNvPr id="13" name="TextBox 15">
            <a:extLst>
              <a:ext uri="{FF2B5EF4-FFF2-40B4-BE49-F238E27FC236}">
                <a16:creationId xmlns:a16="http://schemas.microsoft.com/office/drawing/2014/main" id="{8E803B06-E62C-E085-28DB-2B2796F8D082}"/>
              </a:ext>
            </a:extLst>
          </p:cNvPr>
          <p:cNvSpPr txBox="1"/>
          <p:nvPr/>
        </p:nvSpPr>
        <p:spPr>
          <a:xfrm>
            <a:off x="1318661" y="8322737"/>
            <a:ext cx="4472539" cy="252249"/>
          </a:xfrm>
          <a:prstGeom prst="rect">
            <a:avLst/>
          </a:prstGeom>
        </p:spPr>
        <p:txBody>
          <a:bodyPr wrap="square" lIns="0" tIns="0" rIns="0" bIns="0" rtlCol="0" anchor="t">
            <a:spAutoFit/>
          </a:bodyPr>
          <a:lstStyle/>
          <a:p>
            <a:pPr algn="ctr">
              <a:lnSpc>
                <a:spcPts val="1920"/>
              </a:lnSpc>
            </a:pPr>
            <a:r>
              <a:rPr lang="en-US" sz="2400" spc="240" dirty="0">
                <a:solidFill>
                  <a:srgbClr val="FFFFFF"/>
                </a:solidFill>
                <a:latin typeface="Arial Nova"/>
                <a:ea typeface="Arial Nova"/>
                <a:cs typeface="Arial Nova"/>
                <a:sym typeface="Arial Nova"/>
              </a:rPr>
              <a:t>https://souzaokawa.com.br/</a:t>
            </a:r>
          </a:p>
        </p:txBody>
      </p:sp>
      <p:sp>
        <p:nvSpPr>
          <p:cNvPr id="14" name="TextBox 16">
            <a:extLst>
              <a:ext uri="{FF2B5EF4-FFF2-40B4-BE49-F238E27FC236}">
                <a16:creationId xmlns:a16="http://schemas.microsoft.com/office/drawing/2014/main" id="{9B81E07C-C8E6-80F4-777F-8EC424BD2C3E}"/>
              </a:ext>
            </a:extLst>
          </p:cNvPr>
          <p:cNvSpPr txBox="1"/>
          <p:nvPr/>
        </p:nvSpPr>
        <p:spPr>
          <a:xfrm>
            <a:off x="6576461" y="8323586"/>
            <a:ext cx="3771795" cy="248914"/>
          </a:xfrm>
          <a:prstGeom prst="rect">
            <a:avLst/>
          </a:prstGeom>
        </p:spPr>
        <p:txBody>
          <a:bodyPr wrap="square" lIns="0" tIns="0" rIns="0" bIns="0" rtlCol="0" anchor="t">
            <a:spAutoFit/>
          </a:bodyPr>
          <a:lstStyle/>
          <a:p>
            <a:pPr algn="ctr">
              <a:lnSpc>
                <a:spcPts val="1760"/>
              </a:lnSpc>
            </a:pPr>
            <a:r>
              <a:rPr lang="en-US" sz="2200" spc="220" dirty="0">
                <a:solidFill>
                  <a:srgbClr val="FFFFFF"/>
                </a:solidFill>
                <a:latin typeface="Agrandir"/>
                <a:ea typeface="Agrandir"/>
                <a:cs typeface="Agrandir"/>
                <a:sym typeface="Agrandir"/>
              </a:rPr>
              <a:t>@</a:t>
            </a:r>
            <a:r>
              <a:rPr lang="en-US" sz="2400" spc="220" dirty="0">
                <a:solidFill>
                  <a:srgbClr val="FFFFFF"/>
                </a:solidFill>
                <a:latin typeface="Arial Nova" panose="020B0504020202020204" pitchFamily="34" charset="0"/>
                <a:ea typeface="Agrandir"/>
                <a:cs typeface="Agrandir"/>
                <a:sym typeface="Agrandir"/>
              </a:rPr>
              <a:t>fcoleocadio</a:t>
            </a:r>
          </a:p>
        </p:txBody>
      </p:sp>
      <p:sp>
        <p:nvSpPr>
          <p:cNvPr id="15" name="TextBox 17">
            <a:extLst>
              <a:ext uri="{FF2B5EF4-FFF2-40B4-BE49-F238E27FC236}">
                <a16:creationId xmlns:a16="http://schemas.microsoft.com/office/drawing/2014/main" id="{4EE30F48-9D59-ACD5-3A43-27292FB5AF49}"/>
              </a:ext>
            </a:extLst>
          </p:cNvPr>
          <p:cNvSpPr txBox="1"/>
          <p:nvPr/>
        </p:nvSpPr>
        <p:spPr>
          <a:xfrm>
            <a:off x="11605661" y="8335704"/>
            <a:ext cx="5234539" cy="473463"/>
          </a:xfrm>
          <a:prstGeom prst="rect">
            <a:avLst/>
          </a:prstGeom>
        </p:spPr>
        <p:txBody>
          <a:bodyPr wrap="square" lIns="0" tIns="0" rIns="0" bIns="0" rtlCol="0" anchor="t">
            <a:spAutoFit/>
          </a:bodyPr>
          <a:lstStyle/>
          <a:p>
            <a:pPr algn="ctr">
              <a:lnSpc>
                <a:spcPts val="1760"/>
              </a:lnSpc>
            </a:pPr>
            <a:r>
              <a:rPr lang="en-US" sz="2400" spc="220" dirty="0">
                <a:solidFill>
                  <a:srgbClr val="FFFFFF"/>
                </a:solidFill>
                <a:latin typeface="Arial Nova" panose="020B0504020202020204" pitchFamily="34" charset="0"/>
                <a:ea typeface="Agrandir"/>
                <a:cs typeface="Agrandir"/>
                <a:sym typeface="Agrandir"/>
              </a:rPr>
              <a:t>francisco.leocadio@souzaokawa.com.br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pt-BR"/>
          </a:p>
        </p:txBody>
      </p:sp>
      <p:grpSp>
        <p:nvGrpSpPr>
          <p:cNvPr id="3" name="Group 3"/>
          <p:cNvGrpSpPr/>
          <p:nvPr/>
        </p:nvGrpSpPr>
        <p:grpSpPr>
          <a:xfrm>
            <a:off x="0" y="0"/>
            <a:ext cx="7352672" cy="10287000"/>
            <a:chOff x="0" y="0"/>
            <a:chExt cx="1936506" cy="2709333"/>
          </a:xfrm>
        </p:grpSpPr>
        <p:sp>
          <p:nvSpPr>
            <p:cNvPr id="4" name="Freeform 4"/>
            <p:cNvSpPr/>
            <p:nvPr/>
          </p:nvSpPr>
          <p:spPr>
            <a:xfrm>
              <a:off x="0" y="0"/>
              <a:ext cx="1936506" cy="2709333"/>
            </a:xfrm>
            <a:custGeom>
              <a:avLst/>
              <a:gdLst/>
              <a:ahLst/>
              <a:cxnLst/>
              <a:rect l="l" t="t" r="r" b="b"/>
              <a:pathLst>
                <a:path w="1936506" h="2709333">
                  <a:moveTo>
                    <a:pt x="0" y="0"/>
                  </a:moveTo>
                  <a:lnTo>
                    <a:pt x="1936506" y="0"/>
                  </a:lnTo>
                  <a:lnTo>
                    <a:pt x="1936506" y="2709333"/>
                  </a:lnTo>
                  <a:lnTo>
                    <a:pt x="0" y="2709333"/>
                  </a:lnTo>
                  <a:close/>
                </a:path>
              </a:pathLst>
            </a:custGeom>
            <a:solidFill>
              <a:srgbClr val="106471"/>
            </a:solidFill>
          </p:spPr>
          <p:txBody>
            <a:bodyPr/>
            <a:lstStyle/>
            <a:p>
              <a:endParaRPr lang="pt-BR"/>
            </a:p>
          </p:txBody>
        </p:sp>
        <p:sp>
          <p:nvSpPr>
            <p:cNvPr id="5" name="TextBox 5"/>
            <p:cNvSpPr txBox="1"/>
            <p:nvPr/>
          </p:nvSpPr>
          <p:spPr>
            <a:xfrm>
              <a:off x="0" y="-38100"/>
              <a:ext cx="1936506"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0" y="0"/>
            <a:ext cx="7352672" cy="10287000"/>
          </a:xfrm>
          <a:custGeom>
            <a:avLst/>
            <a:gdLst/>
            <a:ahLst/>
            <a:cxnLst/>
            <a:rect l="l" t="t" r="r" b="b"/>
            <a:pathLst>
              <a:path w="7352672" h="10287000">
                <a:moveTo>
                  <a:pt x="0" y="0"/>
                </a:moveTo>
                <a:lnTo>
                  <a:pt x="7352672" y="0"/>
                </a:lnTo>
                <a:lnTo>
                  <a:pt x="7352672" y="10287000"/>
                </a:lnTo>
                <a:lnTo>
                  <a:pt x="0" y="10287000"/>
                </a:lnTo>
                <a:lnTo>
                  <a:pt x="0" y="0"/>
                </a:lnTo>
                <a:close/>
              </a:path>
            </a:pathLst>
          </a:custGeom>
          <a:blipFill>
            <a:blip r:embed="rId2">
              <a:alphaModFix amt="31999"/>
            </a:blip>
            <a:stretch>
              <a:fillRect l="-7500" t="-14305" r="-265368" b="-18949"/>
            </a:stretch>
          </a:blipFill>
        </p:spPr>
        <p:txBody>
          <a:bodyPr/>
          <a:lstStyle/>
          <a:p>
            <a:endParaRPr lang="pt-BR"/>
          </a:p>
        </p:txBody>
      </p:sp>
      <p:grpSp>
        <p:nvGrpSpPr>
          <p:cNvPr id="8" name="Group 8"/>
          <p:cNvGrpSpPr/>
          <p:nvPr/>
        </p:nvGrpSpPr>
        <p:grpSpPr>
          <a:xfrm>
            <a:off x="0" y="0"/>
            <a:ext cx="4506284" cy="343487"/>
            <a:chOff x="0" y="0"/>
            <a:chExt cx="1186840" cy="90466"/>
          </a:xfrm>
        </p:grpSpPr>
        <p:sp>
          <p:nvSpPr>
            <p:cNvPr id="9" name="Freeform 9"/>
            <p:cNvSpPr/>
            <p:nvPr/>
          </p:nvSpPr>
          <p:spPr>
            <a:xfrm>
              <a:off x="0" y="0"/>
              <a:ext cx="1186840" cy="90466"/>
            </a:xfrm>
            <a:custGeom>
              <a:avLst/>
              <a:gdLst/>
              <a:ahLst/>
              <a:cxnLst/>
              <a:rect l="l" t="t" r="r" b="b"/>
              <a:pathLst>
                <a:path w="1186840" h="90466">
                  <a:moveTo>
                    <a:pt x="0" y="0"/>
                  </a:moveTo>
                  <a:lnTo>
                    <a:pt x="1186840" y="0"/>
                  </a:lnTo>
                  <a:lnTo>
                    <a:pt x="1186840" y="90466"/>
                  </a:lnTo>
                  <a:lnTo>
                    <a:pt x="0" y="90466"/>
                  </a:lnTo>
                  <a:close/>
                </a:path>
              </a:pathLst>
            </a:custGeom>
            <a:solidFill>
              <a:srgbClr val="4DE1C7"/>
            </a:solidFill>
          </p:spPr>
          <p:txBody>
            <a:bodyPr/>
            <a:lstStyle/>
            <a:p>
              <a:endParaRPr lang="pt-BR"/>
            </a:p>
          </p:txBody>
        </p:sp>
        <p:sp>
          <p:nvSpPr>
            <p:cNvPr id="10" name="TextBox 10"/>
            <p:cNvSpPr txBox="1"/>
            <p:nvPr/>
          </p:nvSpPr>
          <p:spPr>
            <a:xfrm>
              <a:off x="0" y="-38100"/>
              <a:ext cx="1186840" cy="128566"/>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028700" y="1056734"/>
            <a:ext cx="5184138" cy="2493118"/>
          </a:xfrm>
          <a:prstGeom prst="rect">
            <a:avLst/>
          </a:prstGeom>
        </p:spPr>
        <p:txBody>
          <a:bodyPr wrap="square" lIns="0" tIns="0" rIns="0" bIns="0" rtlCol="0" anchor="t">
            <a:spAutoFit/>
          </a:bodyPr>
          <a:lstStyle/>
          <a:p>
            <a:pPr algn="l">
              <a:lnSpc>
                <a:spcPts val="6719"/>
              </a:lnSpc>
            </a:pPr>
            <a:r>
              <a:rPr lang="en-US" sz="5599" b="1" dirty="0">
                <a:solidFill>
                  <a:srgbClr val="FFFFFF"/>
                </a:solidFill>
                <a:latin typeface="Arial Nova Bold"/>
                <a:ea typeface="Arial Nova Bold"/>
                <a:cs typeface="Arial Nova Bold"/>
                <a:sym typeface="Arial Nova Bold"/>
              </a:rPr>
              <a:t>Conta Notarial:</a:t>
            </a:r>
          </a:p>
          <a:p>
            <a:pPr algn="l">
              <a:lnSpc>
                <a:spcPts val="6719"/>
              </a:lnSpc>
            </a:pPr>
            <a:r>
              <a:rPr lang="en-US" sz="4500" b="1" i="1" dirty="0">
                <a:solidFill>
                  <a:srgbClr val="FFFFFF"/>
                </a:solidFill>
                <a:latin typeface="Arial Nova Bold"/>
                <a:ea typeface="Arial Nova Bold"/>
                <a:cs typeface="Arial Nova Bold"/>
                <a:sym typeface="Arial Nova Bold"/>
              </a:rPr>
              <a:t>Escrow Account  /</a:t>
            </a:r>
          </a:p>
          <a:p>
            <a:pPr algn="l">
              <a:lnSpc>
                <a:spcPts val="6719"/>
              </a:lnSpc>
            </a:pPr>
            <a:r>
              <a:rPr lang="en-US" sz="4500" b="1" dirty="0">
                <a:solidFill>
                  <a:srgbClr val="FFFFFF"/>
                </a:solidFill>
                <a:latin typeface="Arial Nova Bold"/>
                <a:ea typeface="Arial Nova Bold"/>
                <a:cs typeface="Arial Nova Bold"/>
                <a:sym typeface="Arial Nova Bold"/>
              </a:rPr>
              <a:t>Conta Garantia</a:t>
            </a:r>
          </a:p>
        </p:txBody>
      </p:sp>
      <p:sp>
        <p:nvSpPr>
          <p:cNvPr id="12" name="TextBox 12"/>
          <p:cNvSpPr txBox="1"/>
          <p:nvPr/>
        </p:nvSpPr>
        <p:spPr>
          <a:xfrm>
            <a:off x="7848600" y="1056734"/>
            <a:ext cx="9410700" cy="7586692"/>
          </a:xfrm>
          <a:prstGeom prst="rect">
            <a:avLst/>
          </a:prstGeom>
        </p:spPr>
        <p:txBody>
          <a:bodyPr wrap="square" lIns="0" tIns="0" rIns="0" bIns="0" rtlCol="0" anchor="t">
            <a:spAutoFit/>
          </a:bodyPr>
          <a:lstStyle/>
          <a:p>
            <a:pPr algn="just">
              <a:lnSpc>
                <a:spcPts val="2880"/>
              </a:lnSpc>
            </a:pPr>
            <a:r>
              <a:rPr lang="pt-BR" sz="2400" dirty="0">
                <a:latin typeface="Arial Nova"/>
              </a:rPr>
              <a:t>A inclusão do artigo 7º-A na Lei nº 8.935/1994 pela Lei nº 14.711/2023 (Marco Legal das Garantias) e a sua subsequente regulamentação pelo Provimento CNJ nº 197/2025, trouxe para o ordenamento jurídico brasileiro a “conta notarial de garantia”</a:t>
            </a:r>
            <a:r>
              <a:rPr lang="pt-BR" sz="2400" i="1" dirty="0">
                <a:latin typeface="Arial Nova"/>
              </a:rPr>
              <a:t>, </a:t>
            </a:r>
            <a:r>
              <a:rPr lang="pt-BR" sz="2400" dirty="0">
                <a:latin typeface="Arial Nova"/>
              </a:rPr>
              <a:t>no âmbito dos tabelionatos de notas.</a:t>
            </a:r>
            <a:endParaRPr lang="en-US" sz="2400" dirty="0">
              <a:latin typeface="Arial Nova"/>
              <a:sym typeface="Arial Nova"/>
            </a:endParaRPr>
          </a:p>
          <a:p>
            <a:pPr algn="just">
              <a:lnSpc>
                <a:spcPts val="2880"/>
              </a:lnSpc>
            </a:pPr>
            <a:endParaRPr lang="en-US" sz="2400" dirty="0">
              <a:latin typeface="Arial Nova"/>
              <a:sym typeface="Arial Nova"/>
            </a:endParaRPr>
          </a:p>
          <a:p>
            <a:pPr marL="898525" algn="just"/>
            <a:r>
              <a:rPr lang="pt-BR" sz="2300" b="1" i="1" u="sng" dirty="0">
                <a:latin typeface="Arial Nova"/>
              </a:rPr>
              <a:t>Provimento CNJ nº 197/2025:</a:t>
            </a:r>
          </a:p>
          <a:p>
            <a:pPr marL="898525" algn="just"/>
            <a:endParaRPr lang="pt-BR" sz="2300" b="1" i="1" u="sng" dirty="0">
              <a:latin typeface="Arial Nova" panose="020B0504020202020204" pitchFamily="34" charset="0"/>
            </a:endParaRPr>
          </a:p>
          <a:p>
            <a:pPr marL="898525" algn="just"/>
            <a:r>
              <a:rPr lang="pt-BR" sz="2300" i="1" dirty="0">
                <a:latin typeface="Arial Nova" panose="020B0504020202020204" pitchFamily="34" charset="0"/>
              </a:rPr>
              <a:t>“Art. 1º Este provimento regulamenta a </a:t>
            </a:r>
            <a:r>
              <a:rPr lang="pt-BR" sz="2300" b="1" i="1" u="sng" dirty="0">
                <a:latin typeface="Arial Nova" panose="020B0504020202020204" pitchFamily="34" charset="0"/>
              </a:rPr>
              <a:t>prestação do serviço de conta notarial pelos tabeliães de notas</a:t>
            </a:r>
            <a:r>
              <a:rPr lang="pt-BR" sz="2300" i="1" dirty="0">
                <a:latin typeface="Arial Nova" panose="020B0504020202020204" pitchFamily="34" charset="0"/>
              </a:rPr>
              <a:t>, conforme autorizado pelo § 1º do art. 7º-A da Lei n. 8.935/1994.</a:t>
            </a:r>
          </a:p>
          <a:p>
            <a:pPr marL="898525" algn="just"/>
            <a:endParaRPr lang="pt-BR" sz="2300" i="1" dirty="0">
              <a:latin typeface="Arial Nova" panose="020B0504020202020204" pitchFamily="34" charset="0"/>
            </a:endParaRPr>
          </a:p>
          <a:p>
            <a:pPr marL="898525" algn="just"/>
            <a:r>
              <a:rPr lang="pt-BR" sz="2300" i="1" dirty="0">
                <a:latin typeface="Arial Nova" panose="020B0504020202020204" pitchFamily="34" charset="0"/>
              </a:rPr>
              <a:t>Parágrafo único. Entende-se por </a:t>
            </a:r>
            <a:r>
              <a:rPr lang="pt-BR" sz="2300" b="1" i="1" u="sng" dirty="0">
                <a:latin typeface="Arial Nova" panose="020B0504020202020204" pitchFamily="34" charset="0"/>
              </a:rPr>
              <a:t>conta notarial</a:t>
            </a:r>
            <a:r>
              <a:rPr lang="pt-BR" sz="2300" i="1" dirty="0">
                <a:latin typeface="Arial Nova" panose="020B0504020202020204" pitchFamily="34" charset="0"/>
              </a:rPr>
              <a:t> o serviço prestado pelos tabeliães de notas </a:t>
            </a:r>
            <a:r>
              <a:rPr lang="pt-BR" sz="2300" b="1" i="1" u="sng" dirty="0">
                <a:latin typeface="Arial Nova" panose="020B0504020202020204" pitchFamily="34" charset="0"/>
              </a:rPr>
              <a:t>que permite o recebimento, depósito e administração de valores relacionados a negócios jurídicos, mediante depósito em conta vinculada em instituição financeira conveniada, com movimentação condicionada à verificação de fatos e circunstâncias previamente estabelecidas pelas partes</a:t>
            </a:r>
            <a:r>
              <a:rPr lang="pt-BR" sz="2300" i="1" dirty="0">
                <a:latin typeface="Arial Nova" panose="020B0504020202020204" pitchFamily="34" charset="0"/>
              </a:rPr>
              <a:t>.”</a:t>
            </a:r>
            <a:endParaRPr lang="pt-BR" sz="2400" dirty="0">
              <a:latin typeface="Arial Nova"/>
            </a:endParaRPr>
          </a:p>
          <a:p>
            <a:pPr algn="just"/>
            <a:endParaRPr lang="pt-BR" sz="2400" dirty="0">
              <a:latin typeface="Arial Nova"/>
            </a:endParaRPr>
          </a:p>
          <a:p>
            <a:pPr algn="just"/>
            <a:r>
              <a:rPr lang="pt-BR" sz="2400" dirty="0">
                <a:latin typeface="Arial Nova"/>
              </a:rPr>
              <a:t>A conta notarial de garantia se assemelha à </a:t>
            </a:r>
            <a:r>
              <a:rPr lang="pt-BR" sz="2400" i="1" dirty="0" err="1">
                <a:latin typeface="Arial Nova"/>
              </a:rPr>
              <a:t>escrow</a:t>
            </a:r>
            <a:r>
              <a:rPr lang="pt-BR" sz="2400" i="1" dirty="0">
                <a:latin typeface="Arial Nova"/>
              </a:rPr>
              <a:t> account </a:t>
            </a:r>
            <a:r>
              <a:rPr lang="pt-BR" sz="2400" dirty="0">
                <a:latin typeface="Arial Nova"/>
              </a:rPr>
              <a:t>ou conta garantia, comumente utilizada junto às entidades financeiras.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7840F-D5D8-24EC-8352-5798B8228CAD}"/>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FAA94570-DDC1-C44A-684A-C20E5A24C2C3}"/>
              </a:ext>
            </a:extLst>
          </p:cNvPr>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pt-BR"/>
          </a:p>
        </p:txBody>
      </p:sp>
      <p:grpSp>
        <p:nvGrpSpPr>
          <p:cNvPr id="3" name="Group 3">
            <a:extLst>
              <a:ext uri="{FF2B5EF4-FFF2-40B4-BE49-F238E27FC236}">
                <a16:creationId xmlns:a16="http://schemas.microsoft.com/office/drawing/2014/main" id="{3579ECBE-3A4F-CC66-8E6C-F4BD68944C5D}"/>
              </a:ext>
            </a:extLst>
          </p:cNvPr>
          <p:cNvGrpSpPr/>
          <p:nvPr/>
        </p:nvGrpSpPr>
        <p:grpSpPr>
          <a:xfrm>
            <a:off x="0" y="0"/>
            <a:ext cx="7352672" cy="10287000"/>
            <a:chOff x="0" y="0"/>
            <a:chExt cx="1936506" cy="2709333"/>
          </a:xfrm>
        </p:grpSpPr>
        <p:sp>
          <p:nvSpPr>
            <p:cNvPr id="4" name="Freeform 4">
              <a:extLst>
                <a:ext uri="{FF2B5EF4-FFF2-40B4-BE49-F238E27FC236}">
                  <a16:creationId xmlns:a16="http://schemas.microsoft.com/office/drawing/2014/main" id="{C5928299-F776-79B4-2661-EE41B16FDE21}"/>
                </a:ext>
              </a:extLst>
            </p:cNvPr>
            <p:cNvSpPr/>
            <p:nvPr/>
          </p:nvSpPr>
          <p:spPr>
            <a:xfrm>
              <a:off x="0" y="0"/>
              <a:ext cx="1936506" cy="2709333"/>
            </a:xfrm>
            <a:custGeom>
              <a:avLst/>
              <a:gdLst/>
              <a:ahLst/>
              <a:cxnLst/>
              <a:rect l="l" t="t" r="r" b="b"/>
              <a:pathLst>
                <a:path w="1936506" h="2709333">
                  <a:moveTo>
                    <a:pt x="0" y="0"/>
                  </a:moveTo>
                  <a:lnTo>
                    <a:pt x="1936506" y="0"/>
                  </a:lnTo>
                  <a:lnTo>
                    <a:pt x="1936506" y="2709333"/>
                  </a:lnTo>
                  <a:lnTo>
                    <a:pt x="0" y="2709333"/>
                  </a:lnTo>
                  <a:close/>
                </a:path>
              </a:pathLst>
            </a:custGeom>
            <a:solidFill>
              <a:srgbClr val="106471"/>
            </a:solidFill>
          </p:spPr>
          <p:txBody>
            <a:bodyPr/>
            <a:lstStyle/>
            <a:p>
              <a:endParaRPr lang="pt-BR"/>
            </a:p>
          </p:txBody>
        </p:sp>
        <p:sp>
          <p:nvSpPr>
            <p:cNvPr id="5" name="TextBox 5">
              <a:extLst>
                <a:ext uri="{FF2B5EF4-FFF2-40B4-BE49-F238E27FC236}">
                  <a16:creationId xmlns:a16="http://schemas.microsoft.com/office/drawing/2014/main" id="{F148C3AA-B858-F7ED-0FA3-583BF18A5CB7}"/>
                </a:ext>
              </a:extLst>
            </p:cNvPr>
            <p:cNvSpPr txBox="1"/>
            <p:nvPr/>
          </p:nvSpPr>
          <p:spPr>
            <a:xfrm>
              <a:off x="0" y="-38100"/>
              <a:ext cx="1936506"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54EBDE2C-BC80-0107-EA07-52E476B56692}"/>
              </a:ext>
            </a:extLst>
          </p:cNvPr>
          <p:cNvSpPr/>
          <p:nvPr/>
        </p:nvSpPr>
        <p:spPr>
          <a:xfrm>
            <a:off x="0" y="0"/>
            <a:ext cx="7352672" cy="10287000"/>
          </a:xfrm>
          <a:custGeom>
            <a:avLst/>
            <a:gdLst/>
            <a:ahLst/>
            <a:cxnLst/>
            <a:rect l="l" t="t" r="r" b="b"/>
            <a:pathLst>
              <a:path w="7352672" h="10287000">
                <a:moveTo>
                  <a:pt x="0" y="0"/>
                </a:moveTo>
                <a:lnTo>
                  <a:pt x="7352672" y="0"/>
                </a:lnTo>
                <a:lnTo>
                  <a:pt x="7352672" y="10287000"/>
                </a:lnTo>
                <a:lnTo>
                  <a:pt x="0" y="10287000"/>
                </a:lnTo>
                <a:lnTo>
                  <a:pt x="0" y="0"/>
                </a:lnTo>
                <a:close/>
              </a:path>
            </a:pathLst>
          </a:custGeom>
          <a:blipFill>
            <a:blip r:embed="rId2">
              <a:alphaModFix amt="31999"/>
            </a:blip>
            <a:stretch>
              <a:fillRect l="-7500" t="-14305" r="-265368" b="-18949"/>
            </a:stretch>
          </a:blipFill>
        </p:spPr>
        <p:txBody>
          <a:bodyPr/>
          <a:lstStyle/>
          <a:p>
            <a:endParaRPr lang="pt-BR"/>
          </a:p>
        </p:txBody>
      </p:sp>
      <p:grpSp>
        <p:nvGrpSpPr>
          <p:cNvPr id="8" name="Group 8">
            <a:extLst>
              <a:ext uri="{FF2B5EF4-FFF2-40B4-BE49-F238E27FC236}">
                <a16:creationId xmlns:a16="http://schemas.microsoft.com/office/drawing/2014/main" id="{3B63A695-A9BE-5D55-FB01-7F7A781FAA04}"/>
              </a:ext>
            </a:extLst>
          </p:cNvPr>
          <p:cNvGrpSpPr/>
          <p:nvPr/>
        </p:nvGrpSpPr>
        <p:grpSpPr>
          <a:xfrm>
            <a:off x="0" y="0"/>
            <a:ext cx="4506284" cy="343487"/>
            <a:chOff x="0" y="0"/>
            <a:chExt cx="1186840" cy="90466"/>
          </a:xfrm>
        </p:grpSpPr>
        <p:sp>
          <p:nvSpPr>
            <p:cNvPr id="9" name="Freeform 9">
              <a:extLst>
                <a:ext uri="{FF2B5EF4-FFF2-40B4-BE49-F238E27FC236}">
                  <a16:creationId xmlns:a16="http://schemas.microsoft.com/office/drawing/2014/main" id="{0D46B0D2-8F87-9307-E24F-005801CE7842}"/>
                </a:ext>
              </a:extLst>
            </p:cNvPr>
            <p:cNvSpPr/>
            <p:nvPr/>
          </p:nvSpPr>
          <p:spPr>
            <a:xfrm>
              <a:off x="0" y="0"/>
              <a:ext cx="1186840" cy="90466"/>
            </a:xfrm>
            <a:custGeom>
              <a:avLst/>
              <a:gdLst/>
              <a:ahLst/>
              <a:cxnLst/>
              <a:rect l="l" t="t" r="r" b="b"/>
              <a:pathLst>
                <a:path w="1186840" h="90466">
                  <a:moveTo>
                    <a:pt x="0" y="0"/>
                  </a:moveTo>
                  <a:lnTo>
                    <a:pt x="1186840" y="0"/>
                  </a:lnTo>
                  <a:lnTo>
                    <a:pt x="1186840" y="90466"/>
                  </a:lnTo>
                  <a:lnTo>
                    <a:pt x="0" y="90466"/>
                  </a:lnTo>
                  <a:close/>
                </a:path>
              </a:pathLst>
            </a:custGeom>
            <a:solidFill>
              <a:srgbClr val="4DE1C7"/>
            </a:solidFill>
          </p:spPr>
          <p:txBody>
            <a:bodyPr/>
            <a:lstStyle/>
            <a:p>
              <a:endParaRPr lang="pt-BR"/>
            </a:p>
          </p:txBody>
        </p:sp>
        <p:sp>
          <p:nvSpPr>
            <p:cNvPr id="10" name="TextBox 10">
              <a:extLst>
                <a:ext uri="{FF2B5EF4-FFF2-40B4-BE49-F238E27FC236}">
                  <a16:creationId xmlns:a16="http://schemas.microsoft.com/office/drawing/2014/main" id="{FA7937AC-1988-951B-C634-EF6D2437BE83}"/>
                </a:ext>
              </a:extLst>
            </p:cNvPr>
            <p:cNvSpPr txBox="1"/>
            <p:nvPr/>
          </p:nvSpPr>
          <p:spPr>
            <a:xfrm>
              <a:off x="0" y="-38100"/>
              <a:ext cx="1186840" cy="128566"/>
            </a:xfrm>
            <a:prstGeom prst="rect">
              <a:avLst/>
            </a:prstGeom>
          </p:spPr>
          <p:txBody>
            <a:bodyPr lIns="50800" tIns="50800" rIns="50800" bIns="50800" rtlCol="0" anchor="ctr"/>
            <a:lstStyle/>
            <a:p>
              <a:pPr algn="ctr">
                <a:lnSpc>
                  <a:spcPts val="2659"/>
                </a:lnSpc>
              </a:pPr>
              <a:endParaRPr/>
            </a:p>
          </p:txBody>
        </p:sp>
      </p:grpSp>
      <p:sp>
        <p:nvSpPr>
          <p:cNvPr id="11" name="TextBox 11">
            <a:extLst>
              <a:ext uri="{FF2B5EF4-FFF2-40B4-BE49-F238E27FC236}">
                <a16:creationId xmlns:a16="http://schemas.microsoft.com/office/drawing/2014/main" id="{0DEC0CF1-CA48-99AA-EB7E-C1E4E37F95CF}"/>
              </a:ext>
            </a:extLst>
          </p:cNvPr>
          <p:cNvSpPr txBox="1"/>
          <p:nvPr/>
        </p:nvSpPr>
        <p:spPr>
          <a:xfrm>
            <a:off x="1028700" y="1104900"/>
            <a:ext cx="5753100" cy="774699"/>
          </a:xfrm>
          <a:prstGeom prst="rect">
            <a:avLst/>
          </a:prstGeom>
        </p:spPr>
        <p:txBody>
          <a:bodyPr wrap="square" lIns="0" tIns="0" rIns="0" bIns="0" rtlCol="0" anchor="t">
            <a:spAutoFit/>
          </a:bodyPr>
          <a:lstStyle/>
          <a:p>
            <a:pPr>
              <a:lnSpc>
                <a:spcPts val="6719"/>
              </a:lnSpc>
            </a:pPr>
            <a:r>
              <a:rPr lang="pt-BR" sz="4500" dirty="0">
                <a:solidFill>
                  <a:srgbClr val="FFFFFF"/>
                </a:solidFill>
                <a:latin typeface="Arial Nova Bold"/>
              </a:rPr>
              <a:t>Lei nº 14.711/2023</a:t>
            </a:r>
            <a:endParaRPr lang="en-US" sz="4500" dirty="0">
              <a:solidFill>
                <a:srgbClr val="FFFFFF"/>
              </a:solidFill>
              <a:latin typeface="Arial Nova Bold"/>
              <a:sym typeface="Arial Nova Bold"/>
            </a:endParaRPr>
          </a:p>
        </p:txBody>
      </p:sp>
      <p:sp>
        <p:nvSpPr>
          <p:cNvPr id="12" name="TextBox 12">
            <a:extLst>
              <a:ext uri="{FF2B5EF4-FFF2-40B4-BE49-F238E27FC236}">
                <a16:creationId xmlns:a16="http://schemas.microsoft.com/office/drawing/2014/main" id="{14F3D8EA-CB2F-E0A3-0325-845B64127F8E}"/>
              </a:ext>
            </a:extLst>
          </p:cNvPr>
          <p:cNvSpPr txBox="1"/>
          <p:nvPr/>
        </p:nvSpPr>
        <p:spPr>
          <a:xfrm>
            <a:off x="7848600" y="1104900"/>
            <a:ext cx="9410700" cy="7939930"/>
          </a:xfrm>
          <a:prstGeom prst="rect">
            <a:avLst/>
          </a:prstGeom>
        </p:spPr>
        <p:txBody>
          <a:bodyPr wrap="square" lIns="0" tIns="0" rIns="0" bIns="0" rtlCol="0" anchor="t">
            <a:spAutoFit/>
          </a:bodyPr>
          <a:lstStyle/>
          <a:p>
            <a:pPr marL="342900" indent="-342900" algn="just">
              <a:lnSpc>
                <a:spcPts val="2880"/>
              </a:lnSpc>
              <a:buFont typeface="Arial" panose="020B0604020202020204" pitchFamily="34" charset="0"/>
              <a:buChar char="•"/>
            </a:pPr>
            <a:r>
              <a:rPr lang="pt-BR" sz="2400" b="1" u="sng" dirty="0">
                <a:latin typeface="Arial Nova"/>
              </a:rPr>
              <a:t>Regime de Afetação - Separação Patrimonial – §1º, do Art. 7º-A, da Lei nº 8.935/1994 (incluído pela Lei nº 14.711/2023):</a:t>
            </a:r>
          </a:p>
          <a:p>
            <a:pPr algn="just">
              <a:lnSpc>
                <a:spcPts val="2880"/>
              </a:lnSpc>
            </a:pPr>
            <a:endParaRPr lang="pt-BR" sz="2400" dirty="0">
              <a:latin typeface="Arial Nova" panose="020B0504020202020204" pitchFamily="34" charset="0"/>
            </a:endParaRPr>
          </a:p>
          <a:p>
            <a:pPr marL="898525" algn="just"/>
            <a:r>
              <a:rPr lang="pt-BR" sz="2300" i="1" dirty="0">
                <a:latin typeface="Arial Nova" panose="020B0504020202020204" pitchFamily="34" charset="0"/>
              </a:rPr>
              <a:t>“Art. 7º-A Aos tabeliães de notas também compete, sem exclusividade, entre outras atividades:  (...)</a:t>
            </a:r>
          </a:p>
          <a:p>
            <a:pPr marL="898525" algn="just"/>
            <a:r>
              <a:rPr lang="pt-BR" sz="2300" i="1" dirty="0">
                <a:latin typeface="Arial Nova" panose="020B0504020202020204" pitchFamily="34" charset="0"/>
              </a:rPr>
              <a:t>§ 1º O preço do negócio ou os valores conexos poderão ser recebidos ou consignados por meio do tabelião de notas, que repassará o montante à parte devida ao constatar a ocorrência ou a frustração das condições negociais aplicáveis, </a:t>
            </a:r>
            <a:r>
              <a:rPr lang="pt-BR" sz="2300" b="1" i="1" u="sng" dirty="0">
                <a:latin typeface="Arial Nova" panose="020B0504020202020204" pitchFamily="34" charset="0"/>
              </a:rPr>
              <a:t>não podendo o depósito feito em conta vinculada ao negócio, nos termos de convênio firmado entre a entidade de classe de âmbito nacional e instituição financeira credenciada, que constituirá patrimônio segregado, ser constrito por autoridade judicial ou fiscal em razão de obrigação do depositante, de qualquer parte ou do tabelião de notas, por motivo estranho ao próprio negócio</a:t>
            </a:r>
            <a:r>
              <a:rPr lang="pt-BR" sz="2300" i="1" dirty="0">
                <a:latin typeface="Arial Nova" panose="020B0504020202020204" pitchFamily="34" charset="0"/>
              </a:rPr>
              <a:t>.”</a:t>
            </a:r>
          </a:p>
          <a:p>
            <a:pPr algn="just">
              <a:lnSpc>
                <a:spcPts val="2880"/>
              </a:lnSpc>
            </a:pPr>
            <a:endParaRPr lang="pt-BR" sz="3200" i="1" dirty="0">
              <a:latin typeface="Arial Nova" panose="020B0504020202020204" pitchFamily="34" charset="0"/>
            </a:endParaRPr>
          </a:p>
          <a:p>
            <a:pPr marL="876300" indent="-342900" algn="just">
              <a:lnSpc>
                <a:spcPts val="2880"/>
              </a:lnSpc>
              <a:buFontTx/>
              <a:buChar char="-"/>
            </a:pPr>
            <a:r>
              <a:rPr lang="pt-BR" sz="2300" dirty="0">
                <a:latin typeface="Arial Nova" panose="020B0504020202020204" pitchFamily="34" charset="0"/>
              </a:rPr>
              <a:t>Os valores depositados na conta notarial </a:t>
            </a:r>
            <a:r>
              <a:rPr lang="pt-BR" sz="2300" b="1" u="sng" dirty="0">
                <a:latin typeface="Arial Nova" panose="020B0504020202020204" pitchFamily="34" charset="0"/>
              </a:rPr>
              <a:t>não se confundem com o patrimônio do tabelião ou das partes envolvidas</a:t>
            </a:r>
            <a:r>
              <a:rPr lang="pt-BR" sz="2300" dirty="0">
                <a:latin typeface="Arial Nova" panose="020B0504020202020204" pitchFamily="34" charset="0"/>
              </a:rPr>
              <a:t>, garantindo máxima segurança às transações, e assegurando que o valor estará disponível exclusivamente para a finalidade acordada entre as partes, não podendo ser penhorado por dívidas alheias ao negócio jurídico.</a:t>
            </a:r>
            <a:endParaRPr lang="pt-BR" sz="2200" dirty="0">
              <a:latin typeface="Arial Nova"/>
            </a:endParaRPr>
          </a:p>
        </p:txBody>
      </p:sp>
    </p:spTree>
    <p:extLst>
      <p:ext uri="{BB962C8B-B14F-4D97-AF65-F5344CB8AC3E}">
        <p14:creationId xmlns:p14="http://schemas.microsoft.com/office/powerpoint/2010/main" val="307632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pt-BR"/>
          </a:p>
        </p:txBody>
      </p:sp>
      <p:grpSp>
        <p:nvGrpSpPr>
          <p:cNvPr id="3" name="Group 3"/>
          <p:cNvGrpSpPr/>
          <p:nvPr/>
        </p:nvGrpSpPr>
        <p:grpSpPr>
          <a:xfrm>
            <a:off x="7401128" y="0"/>
            <a:ext cx="5443436" cy="5143500"/>
            <a:chOff x="0" y="0"/>
            <a:chExt cx="1290296" cy="1219200"/>
          </a:xfrm>
        </p:grpSpPr>
        <p:sp>
          <p:nvSpPr>
            <p:cNvPr id="4" name="Freeform 4"/>
            <p:cNvSpPr/>
            <p:nvPr/>
          </p:nvSpPr>
          <p:spPr>
            <a:xfrm>
              <a:off x="0" y="0"/>
              <a:ext cx="1290296" cy="1219200"/>
            </a:xfrm>
            <a:custGeom>
              <a:avLst/>
              <a:gdLst/>
              <a:ahLst/>
              <a:cxnLst/>
              <a:rect l="l" t="t" r="r" b="b"/>
              <a:pathLst>
                <a:path w="1290296" h="1219200">
                  <a:moveTo>
                    <a:pt x="0" y="0"/>
                  </a:moveTo>
                  <a:lnTo>
                    <a:pt x="1290296" y="0"/>
                  </a:lnTo>
                  <a:lnTo>
                    <a:pt x="1290296" y="1219200"/>
                  </a:lnTo>
                  <a:lnTo>
                    <a:pt x="0" y="1219200"/>
                  </a:lnTo>
                  <a:close/>
                </a:path>
              </a:pathLst>
            </a:custGeom>
            <a:solidFill>
              <a:srgbClr val="071C42"/>
            </a:solidFill>
          </p:spPr>
          <p:txBody>
            <a:bodyPr/>
            <a:lstStyle/>
            <a:p>
              <a:endParaRPr lang="pt-BR"/>
            </a:p>
          </p:txBody>
        </p:sp>
        <p:sp>
          <p:nvSpPr>
            <p:cNvPr id="5" name="TextBox 5"/>
            <p:cNvSpPr txBox="1"/>
            <p:nvPr/>
          </p:nvSpPr>
          <p:spPr>
            <a:xfrm>
              <a:off x="0" y="-38100"/>
              <a:ext cx="1290296" cy="12573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844564" y="0"/>
            <a:ext cx="5443436" cy="5143500"/>
            <a:chOff x="0" y="0"/>
            <a:chExt cx="1290296" cy="1219200"/>
          </a:xfrm>
        </p:grpSpPr>
        <p:sp>
          <p:nvSpPr>
            <p:cNvPr id="7" name="Freeform 7"/>
            <p:cNvSpPr/>
            <p:nvPr/>
          </p:nvSpPr>
          <p:spPr>
            <a:xfrm>
              <a:off x="0" y="0"/>
              <a:ext cx="1290296" cy="1219200"/>
            </a:xfrm>
            <a:custGeom>
              <a:avLst/>
              <a:gdLst/>
              <a:ahLst/>
              <a:cxnLst/>
              <a:rect l="l" t="t" r="r" b="b"/>
              <a:pathLst>
                <a:path w="1290296" h="1219200">
                  <a:moveTo>
                    <a:pt x="0" y="0"/>
                  </a:moveTo>
                  <a:lnTo>
                    <a:pt x="1290296" y="0"/>
                  </a:lnTo>
                  <a:lnTo>
                    <a:pt x="1290296" y="1219200"/>
                  </a:lnTo>
                  <a:lnTo>
                    <a:pt x="0" y="1219200"/>
                  </a:lnTo>
                  <a:close/>
                </a:path>
              </a:pathLst>
            </a:custGeom>
            <a:solidFill>
              <a:srgbClr val="4DE1C7"/>
            </a:solidFill>
          </p:spPr>
          <p:txBody>
            <a:bodyPr/>
            <a:lstStyle/>
            <a:p>
              <a:endParaRPr lang="pt-BR"/>
            </a:p>
          </p:txBody>
        </p:sp>
        <p:sp>
          <p:nvSpPr>
            <p:cNvPr id="8" name="TextBox 8"/>
            <p:cNvSpPr txBox="1"/>
            <p:nvPr/>
          </p:nvSpPr>
          <p:spPr>
            <a:xfrm>
              <a:off x="0" y="-38100"/>
              <a:ext cx="1290296" cy="12573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7401128" y="5143500"/>
            <a:ext cx="5443436" cy="5143500"/>
            <a:chOff x="0" y="0"/>
            <a:chExt cx="1290296" cy="1219200"/>
          </a:xfrm>
        </p:grpSpPr>
        <p:sp>
          <p:nvSpPr>
            <p:cNvPr id="10" name="Freeform 10"/>
            <p:cNvSpPr/>
            <p:nvPr/>
          </p:nvSpPr>
          <p:spPr>
            <a:xfrm>
              <a:off x="0" y="0"/>
              <a:ext cx="1290296" cy="1219200"/>
            </a:xfrm>
            <a:custGeom>
              <a:avLst/>
              <a:gdLst/>
              <a:ahLst/>
              <a:cxnLst/>
              <a:rect l="l" t="t" r="r" b="b"/>
              <a:pathLst>
                <a:path w="1290296" h="1219200">
                  <a:moveTo>
                    <a:pt x="0" y="0"/>
                  </a:moveTo>
                  <a:lnTo>
                    <a:pt x="1290296" y="0"/>
                  </a:lnTo>
                  <a:lnTo>
                    <a:pt x="1290296" y="1219200"/>
                  </a:lnTo>
                  <a:lnTo>
                    <a:pt x="0" y="1219200"/>
                  </a:lnTo>
                  <a:close/>
                </a:path>
              </a:pathLst>
            </a:custGeom>
            <a:solidFill>
              <a:srgbClr val="1D9CAB"/>
            </a:solidFill>
          </p:spPr>
          <p:txBody>
            <a:bodyPr/>
            <a:lstStyle/>
            <a:p>
              <a:endParaRPr lang="pt-BR"/>
            </a:p>
          </p:txBody>
        </p:sp>
        <p:sp>
          <p:nvSpPr>
            <p:cNvPr id="11" name="TextBox 11"/>
            <p:cNvSpPr txBox="1"/>
            <p:nvPr/>
          </p:nvSpPr>
          <p:spPr>
            <a:xfrm>
              <a:off x="0" y="-38100"/>
              <a:ext cx="1290296" cy="12573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2844564" y="5143500"/>
            <a:ext cx="5443436" cy="5143500"/>
            <a:chOff x="0" y="0"/>
            <a:chExt cx="1290296" cy="1219200"/>
          </a:xfrm>
        </p:grpSpPr>
        <p:sp>
          <p:nvSpPr>
            <p:cNvPr id="13" name="Freeform 13"/>
            <p:cNvSpPr/>
            <p:nvPr/>
          </p:nvSpPr>
          <p:spPr>
            <a:xfrm>
              <a:off x="0" y="0"/>
              <a:ext cx="1290296" cy="1219200"/>
            </a:xfrm>
            <a:custGeom>
              <a:avLst/>
              <a:gdLst/>
              <a:ahLst/>
              <a:cxnLst/>
              <a:rect l="l" t="t" r="r" b="b"/>
              <a:pathLst>
                <a:path w="1290296" h="1219200">
                  <a:moveTo>
                    <a:pt x="0" y="0"/>
                  </a:moveTo>
                  <a:lnTo>
                    <a:pt x="1290296" y="0"/>
                  </a:lnTo>
                  <a:lnTo>
                    <a:pt x="1290296" y="1219200"/>
                  </a:lnTo>
                  <a:lnTo>
                    <a:pt x="0" y="1219200"/>
                  </a:lnTo>
                  <a:close/>
                </a:path>
              </a:pathLst>
            </a:custGeom>
            <a:solidFill>
              <a:srgbClr val="071C42"/>
            </a:solidFill>
          </p:spPr>
          <p:txBody>
            <a:bodyPr/>
            <a:lstStyle/>
            <a:p>
              <a:endParaRPr lang="pt-BR"/>
            </a:p>
          </p:txBody>
        </p:sp>
        <p:sp>
          <p:nvSpPr>
            <p:cNvPr id="14" name="TextBox 14"/>
            <p:cNvSpPr txBox="1"/>
            <p:nvPr/>
          </p:nvSpPr>
          <p:spPr>
            <a:xfrm>
              <a:off x="0" y="-38100"/>
              <a:ext cx="1290296" cy="12573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7401128" y="0"/>
            <a:ext cx="10886872" cy="10287000"/>
          </a:xfrm>
          <a:custGeom>
            <a:avLst/>
            <a:gdLst/>
            <a:ahLst/>
            <a:cxnLst/>
            <a:rect l="l" t="t" r="r" b="b"/>
            <a:pathLst>
              <a:path w="10886872" h="10287000">
                <a:moveTo>
                  <a:pt x="0" y="0"/>
                </a:moveTo>
                <a:lnTo>
                  <a:pt x="10886872" y="0"/>
                </a:lnTo>
                <a:lnTo>
                  <a:pt x="10886872" y="10287000"/>
                </a:lnTo>
                <a:lnTo>
                  <a:pt x="0" y="10287000"/>
                </a:lnTo>
                <a:lnTo>
                  <a:pt x="0" y="0"/>
                </a:lnTo>
                <a:close/>
              </a:path>
            </a:pathLst>
          </a:custGeom>
          <a:blipFill>
            <a:blip r:embed="rId2">
              <a:alphaModFix amt="24000"/>
            </a:blip>
            <a:stretch>
              <a:fillRect l="-73047" t="-14305" r="-78777" b="-18949"/>
            </a:stretch>
          </a:blipFill>
        </p:spPr>
        <p:txBody>
          <a:bodyPr/>
          <a:lstStyle/>
          <a:p>
            <a:endParaRPr lang="pt-BR"/>
          </a:p>
        </p:txBody>
      </p:sp>
      <p:sp>
        <p:nvSpPr>
          <p:cNvPr id="16" name="Freeform 16"/>
          <p:cNvSpPr/>
          <p:nvPr/>
        </p:nvSpPr>
        <p:spPr>
          <a:xfrm>
            <a:off x="7401128" y="0"/>
            <a:ext cx="10886872" cy="10287000"/>
          </a:xfrm>
          <a:custGeom>
            <a:avLst/>
            <a:gdLst/>
            <a:ahLst/>
            <a:cxnLst/>
            <a:rect l="l" t="t" r="r" b="b"/>
            <a:pathLst>
              <a:path w="10886872" h="10287000">
                <a:moveTo>
                  <a:pt x="0" y="0"/>
                </a:moveTo>
                <a:lnTo>
                  <a:pt x="10886872" y="0"/>
                </a:lnTo>
                <a:lnTo>
                  <a:pt x="10886872" y="10287000"/>
                </a:lnTo>
                <a:lnTo>
                  <a:pt x="0" y="10287000"/>
                </a:lnTo>
                <a:lnTo>
                  <a:pt x="0" y="0"/>
                </a:lnTo>
                <a:close/>
              </a:path>
            </a:pathLst>
          </a:custGeom>
          <a:blipFill>
            <a:blip r:embed="rId3">
              <a:alphaModFix amt="56000"/>
            </a:blip>
            <a:stretch>
              <a:fillRect l="-176855" t="-50249" r="-3179" b="-72024"/>
            </a:stretch>
          </a:blipFill>
        </p:spPr>
        <p:txBody>
          <a:bodyPr/>
          <a:lstStyle/>
          <a:p>
            <a:endParaRPr lang="pt-BR"/>
          </a:p>
        </p:txBody>
      </p:sp>
      <p:sp>
        <p:nvSpPr>
          <p:cNvPr id="17" name="TextBox 17"/>
          <p:cNvSpPr txBox="1"/>
          <p:nvPr/>
        </p:nvSpPr>
        <p:spPr>
          <a:xfrm>
            <a:off x="8068329" y="6407840"/>
            <a:ext cx="4109035" cy="2934329"/>
          </a:xfrm>
          <a:prstGeom prst="rect">
            <a:avLst/>
          </a:prstGeom>
        </p:spPr>
        <p:txBody>
          <a:bodyPr lIns="0" tIns="0" rIns="0" bIns="0" rtlCol="0" anchor="t">
            <a:spAutoFit/>
          </a:bodyPr>
          <a:lstStyle/>
          <a:p>
            <a:pPr lvl="0">
              <a:lnSpc>
                <a:spcPts val="2880"/>
              </a:lnSpc>
              <a:spcBef>
                <a:spcPct val="0"/>
              </a:spcBef>
            </a:pPr>
            <a:r>
              <a:rPr lang="pt-BR" b="1" dirty="0">
                <a:solidFill>
                  <a:srgbClr val="FFFFFF"/>
                </a:solidFill>
                <a:latin typeface="Arial Nova"/>
              </a:rPr>
              <a:t>Pode incidir IOF em casos de  movimentação financeira em conta </a:t>
            </a:r>
            <a:r>
              <a:rPr lang="pt-BR" b="1" i="1" dirty="0">
                <a:solidFill>
                  <a:srgbClr val="FFFFFF"/>
                </a:solidFill>
                <a:latin typeface="Arial Nova"/>
              </a:rPr>
              <a:t>escrow</a:t>
            </a:r>
            <a:r>
              <a:rPr lang="pt-BR" b="1" dirty="0">
                <a:solidFill>
                  <a:srgbClr val="FFFFFF"/>
                </a:solidFill>
                <a:latin typeface="Arial Nova"/>
              </a:rPr>
              <a:t> mantida fora do Brasil/operações de câmbio e sobre aplicações financeiras da conta </a:t>
            </a:r>
            <a:r>
              <a:rPr lang="pt-BR" b="1" i="1" dirty="0">
                <a:solidFill>
                  <a:srgbClr val="FFFFFF"/>
                </a:solidFill>
                <a:latin typeface="Arial Nova"/>
              </a:rPr>
              <a:t>escrow</a:t>
            </a:r>
            <a:r>
              <a:rPr lang="pt-BR" b="1" dirty="0">
                <a:solidFill>
                  <a:srgbClr val="FFFFFF"/>
                </a:solidFill>
                <a:latin typeface="Arial Nova"/>
              </a:rPr>
              <a:t>.</a:t>
            </a:r>
          </a:p>
          <a:p>
            <a:pPr lvl="0">
              <a:lnSpc>
                <a:spcPts val="2880"/>
              </a:lnSpc>
              <a:spcBef>
                <a:spcPct val="0"/>
              </a:spcBef>
            </a:pPr>
            <a:endParaRPr lang="pt-BR" b="1" dirty="0">
              <a:solidFill>
                <a:srgbClr val="FFFFFF"/>
              </a:solidFill>
              <a:latin typeface="Arial Nova"/>
            </a:endParaRPr>
          </a:p>
          <a:p>
            <a:pPr lvl="0">
              <a:lnSpc>
                <a:spcPts val="2880"/>
              </a:lnSpc>
              <a:spcBef>
                <a:spcPct val="0"/>
              </a:spcBef>
            </a:pPr>
            <a:endParaRPr lang="pt-BR" b="1" dirty="0">
              <a:solidFill>
                <a:srgbClr val="FFFFFF"/>
              </a:solidFill>
              <a:latin typeface="Arial Nova"/>
            </a:endParaRPr>
          </a:p>
        </p:txBody>
      </p:sp>
      <p:sp>
        <p:nvSpPr>
          <p:cNvPr id="18" name="TextBox 18"/>
          <p:cNvSpPr txBox="1"/>
          <p:nvPr/>
        </p:nvSpPr>
        <p:spPr>
          <a:xfrm>
            <a:off x="13511765" y="1186885"/>
            <a:ext cx="4109035" cy="2190536"/>
          </a:xfrm>
          <a:prstGeom prst="rect">
            <a:avLst/>
          </a:prstGeom>
        </p:spPr>
        <p:txBody>
          <a:bodyPr lIns="0" tIns="0" rIns="0" bIns="0" rtlCol="0" anchor="t">
            <a:spAutoFit/>
          </a:bodyPr>
          <a:lstStyle/>
          <a:p>
            <a:pPr marL="0" lvl="0" indent="0" algn="l">
              <a:lnSpc>
                <a:spcPts val="2880"/>
              </a:lnSpc>
              <a:spcBef>
                <a:spcPct val="0"/>
              </a:spcBef>
            </a:pPr>
            <a:r>
              <a:rPr lang="en-US" b="1" dirty="0">
                <a:solidFill>
                  <a:srgbClr val="FFFFFF"/>
                </a:solidFill>
                <a:latin typeface="Arial Nova"/>
                <a:ea typeface="Arial Nova"/>
                <a:cs typeface="Arial Nova"/>
                <a:sym typeface="Arial Nova"/>
              </a:rPr>
              <a:t>Sobre os rendimentos e juros provenientes da </a:t>
            </a:r>
            <a:r>
              <a:rPr lang="en-US" b="1" i="1" dirty="0">
                <a:solidFill>
                  <a:srgbClr val="FFFFFF"/>
                </a:solidFill>
                <a:latin typeface="Arial Nova"/>
                <a:ea typeface="Arial Nova"/>
                <a:cs typeface="Arial Nova"/>
                <a:sym typeface="Arial Nova"/>
              </a:rPr>
              <a:t>escrow account </a:t>
            </a:r>
            <a:r>
              <a:rPr lang="en-US" b="1" dirty="0">
                <a:solidFill>
                  <a:srgbClr val="FFFFFF"/>
                </a:solidFill>
                <a:latin typeface="Arial Nova"/>
                <a:ea typeface="Arial Nova"/>
                <a:cs typeface="Arial Nova"/>
                <a:sym typeface="Arial Nova"/>
              </a:rPr>
              <a:t>deve incidir imposto de renda retido na fonte pela instituição financeira custodiante, em nome d</a:t>
            </a:r>
            <a:r>
              <a:rPr lang="pt-BR" b="1" dirty="0">
                <a:solidFill>
                  <a:srgbClr val="FFFFFF"/>
                </a:solidFill>
                <a:latin typeface="Arial Nova"/>
              </a:rPr>
              <a:t>o beneficiário dos rendimentos.</a:t>
            </a:r>
            <a:endParaRPr lang="en-US" b="1" dirty="0">
              <a:solidFill>
                <a:srgbClr val="FFFFFF"/>
              </a:solidFill>
              <a:latin typeface="Arial Nova"/>
              <a:sym typeface="Arial Nova"/>
            </a:endParaRPr>
          </a:p>
        </p:txBody>
      </p:sp>
      <p:sp>
        <p:nvSpPr>
          <p:cNvPr id="19" name="TextBox 19"/>
          <p:cNvSpPr txBox="1"/>
          <p:nvPr/>
        </p:nvSpPr>
        <p:spPr>
          <a:xfrm>
            <a:off x="8068328" y="608345"/>
            <a:ext cx="3852107" cy="396519"/>
          </a:xfrm>
          <a:prstGeom prst="rect">
            <a:avLst/>
          </a:prstGeom>
        </p:spPr>
        <p:txBody>
          <a:bodyPr wrap="square" lIns="0" tIns="0" rIns="0" bIns="0" rtlCol="0" anchor="t">
            <a:spAutoFit/>
          </a:bodyPr>
          <a:lstStyle/>
          <a:p>
            <a:pPr algn="l">
              <a:lnSpc>
                <a:spcPts val="3360"/>
              </a:lnSpc>
            </a:pPr>
            <a:r>
              <a:rPr lang="en-US" sz="2400" b="1" u="sng" dirty="0">
                <a:solidFill>
                  <a:srgbClr val="FFFFFF"/>
                </a:solidFill>
                <a:latin typeface="Arial Nova Bold"/>
                <a:ea typeface="Arial Nova Bold"/>
                <a:cs typeface="Arial Nova Bold"/>
                <a:sym typeface="Arial Nova Bold"/>
              </a:rPr>
              <a:t>IR </a:t>
            </a:r>
            <a:r>
              <a:rPr lang="en-US" sz="2400" b="1" u="sng" dirty="0" err="1">
                <a:solidFill>
                  <a:srgbClr val="FFFFFF"/>
                </a:solidFill>
                <a:latin typeface="Arial Nova Bold"/>
                <a:ea typeface="Arial Nova Bold"/>
                <a:cs typeface="Arial Nova Bold"/>
                <a:sym typeface="Arial Nova Bold"/>
              </a:rPr>
              <a:t>sobre</a:t>
            </a:r>
            <a:r>
              <a:rPr lang="en-US" sz="2400" b="1" u="sng" dirty="0">
                <a:solidFill>
                  <a:srgbClr val="FFFFFF"/>
                </a:solidFill>
                <a:latin typeface="Arial Nova Bold"/>
                <a:ea typeface="Arial Nova Bold"/>
                <a:cs typeface="Arial Nova Bold"/>
                <a:sym typeface="Arial Nova Bold"/>
              </a:rPr>
              <a:t> </a:t>
            </a:r>
            <a:r>
              <a:rPr lang="en-US" sz="2400" b="1" u="sng" dirty="0" err="1">
                <a:solidFill>
                  <a:srgbClr val="FFFFFF"/>
                </a:solidFill>
                <a:latin typeface="Arial Nova Bold"/>
                <a:ea typeface="Arial Nova Bold"/>
                <a:cs typeface="Arial Nova Bold"/>
                <a:sym typeface="Arial Nova Bold"/>
              </a:rPr>
              <a:t>os</a:t>
            </a:r>
            <a:r>
              <a:rPr lang="en-US" sz="2400" b="1" u="sng" dirty="0">
                <a:solidFill>
                  <a:srgbClr val="FFFFFF"/>
                </a:solidFill>
                <a:latin typeface="Arial Nova Bold"/>
                <a:ea typeface="Arial Nova Bold"/>
                <a:cs typeface="Arial Nova Bold"/>
                <a:sym typeface="Arial Nova Bold"/>
              </a:rPr>
              <a:t> </a:t>
            </a:r>
            <a:r>
              <a:rPr lang="en-US" sz="2400" b="1" u="sng" dirty="0" err="1">
                <a:solidFill>
                  <a:srgbClr val="FFFFFF"/>
                </a:solidFill>
                <a:latin typeface="Arial Nova Bold"/>
                <a:ea typeface="Arial Nova Bold"/>
                <a:cs typeface="Arial Nova Bold"/>
                <a:sym typeface="Arial Nova Bold"/>
              </a:rPr>
              <a:t>redimentos</a:t>
            </a:r>
            <a:endParaRPr lang="en-US" sz="2400" b="1" u="sng" dirty="0">
              <a:solidFill>
                <a:srgbClr val="FFFFFF"/>
              </a:solidFill>
              <a:latin typeface="Arial Nova Bold"/>
              <a:ea typeface="Arial Nova Bold"/>
              <a:cs typeface="Arial Nova Bold"/>
              <a:sym typeface="Arial Nova Bold"/>
            </a:endParaRPr>
          </a:p>
        </p:txBody>
      </p:sp>
      <p:sp>
        <p:nvSpPr>
          <p:cNvPr id="20" name="TextBox 20"/>
          <p:cNvSpPr txBox="1"/>
          <p:nvPr/>
        </p:nvSpPr>
        <p:spPr>
          <a:xfrm>
            <a:off x="13511765" y="608345"/>
            <a:ext cx="2687208" cy="405699"/>
          </a:xfrm>
          <a:prstGeom prst="rect">
            <a:avLst/>
          </a:prstGeom>
        </p:spPr>
        <p:txBody>
          <a:bodyPr lIns="0" tIns="0" rIns="0" bIns="0" rtlCol="0" anchor="t">
            <a:spAutoFit/>
          </a:bodyPr>
          <a:lstStyle/>
          <a:p>
            <a:pPr marL="0" lvl="0" indent="0" algn="l">
              <a:lnSpc>
                <a:spcPts val="3360"/>
              </a:lnSpc>
              <a:spcBef>
                <a:spcPct val="0"/>
              </a:spcBef>
            </a:pPr>
            <a:r>
              <a:rPr lang="en-US" sz="2400" b="1" u="sng" strike="noStrike" dirty="0">
                <a:solidFill>
                  <a:srgbClr val="FFFFFF"/>
                </a:solidFill>
                <a:latin typeface="Arial Nova Bold"/>
                <a:ea typeface="Arial Nova Bold"/>
                <a:cs typeface="Arial Nova Bold"/>
                <a:sym typeface="Arial Nova Bold"/>
              </a:rPr>
              <a:t>IR Retido na Fonte</a:t>
            </a:r>
          </a:p>
        </p:txBody>
      </p:sp>
      <p:sp>
        <p:nvSpPr>
          <p:cNvPr id="21" name="TextBox 21"/>
          <p:cNvSpPr txBox="1"/>
          <p:nvPr/>
        </p:nvSpPr>
        <p:spPr>
          <a:xfrm>
            <a:off x="8068328" y="5829300"/>
            <a:ext cx="4352271" cy="396519"/>
          </a:xfrm>
          <a:prstGeom prst="rect">
            <a:avLst/>
          </a:prstGeom>
        </p:spPr>
        <p:txBody>
          <a:bodyPr wrap="square" lIns="0" tIns="0" rIns="0" bIns="0" rtlCol="0" anchor="t">
            <a:spAutoFit/>
          </a:bodyPr>
          <a:lstStyle/>
          <a:p>
            <a:pPr marL="0" lvl="0" indent="0" algn="l">
              <a:lnSpc>
                <a:spcPts val="3360"/>
              </a:lnSpc>
              <a:spcBef>
                <a:spcPct val="0"/>
              </a:spcBef>
            </a:pPr>
            <a:r>
              <a:rPr lang="en-US" sz="2400" b="1" u="sng" strike="noStrike" dirty="0">
                <a:solidFill>
                  <a:srgbClr val="FFFFFF"/>
                </a:solidFill>
                <a:latin typeface="Arial Nova Bold"/>
                <a:ea typeface="Arial Nova Bold"/>
                <a:cs typeface="Arial Nova Bold"/>
                <a:sym typeface="Arial Nova Bold"/>
              </a:rPr>
              <a:t>IOF – </a:t>
            </a:r>
            <a:r>
              <a:rPr lang="en-US" sz="2400" b="1" u="sng" dirty="0">
                <a:solidFill>
                  <a:srgbClr val="FFFFFF"/>
                </a:solidFill>
                <a:latin typeface="Arial Nova Bold"/>
                <a:ea typeface="Arial Nova Bold"/>
                <a:cs typeface="Arial Nova Bold"/>
                <a:sym typeface="Arial Nova Bold"/>
              </a:rPr>
              <a:t>Operações Financeiras</a:t>
            </a:r>
            <a:endParaRPr lang="en-US" sz="2400" b="1" u="sng" strike="noStrike" dirty="0">
              <a:solidFill>
                <a:srgbClr val="FFFFFF"/>
              </a:solidFill>
              <a:latin typeface="Arial Nova Bold"/>
              <a:ea typeface="Arial Nova Bold"/>
              <a:cs typeface="Arial Nova Bold"/>
              <a:sym typeface="Arial Nova Bold"/>
            </a:endParaRPr>
          </a:p>
        </p:txBody>
      </p:sp>
      <p:sp>
        <p:nvSpPr>
          <p:cNvPr id="22" name="TextBox 22"/>
          <p:cNvSpPr txBox="1"/>
          <p:nvPr/>
        </p:nvSpPr>
        <p:spPr>
          <a:xfrm>
            <a:off x="8068329" y="1186885"/>
            <a:ext cx="4109035" cy="1446743"/>
          </a:xfrm>
          <a:prstGeom prst="rect">
            <a:avLst/>
          </a:prstGeom>
        </p:spPr>
        <p:txBody>
          <a:bodyPr lIns="0" tIns="0" rIns="0" bIns="0" rtlCol="0" anchor="t">
            <a:spAutoFit/>
          </a:bodyPr>
          <a:lstStyle/>
          <a:p>
            <a:pPr algn="l">
              <a:lnSpc>
                <a:spcPts val="2880"/>
              </a:lnSpc>
            </a:pPr>
            <a:r>
              <a:rPr lang="en-US" b="1" dirty="0">
                <a:solidFill>
                  <a:srgbClr val="FFFFFF"/>
                </a:solidFill>
                <a:latin typeface="Arial Nova"/>
                <a:sym typeface="Arial Nova"/>
              </a:rPr>
              <a:t>A Pessoa </a:t>
            </a:r>
            <a:r>
              <a:rPr lang="en-US" b="1" dirty="0" err="1">
                <a:solidFill>
                  <a:srgbClr val="FFFFFF"/>
                </a:solidFill>
                <a:latin typeface="Arial Nova"/>
                <a:sym typeface="Arial Nova"/>
              </a:rPr>
              <a:t>Física</a:t>
            </a:r>
            <a:r>
              <a:rPr lang="en-US" b="1" dirty="0">
                <a:solidFill>
                  <a:srgbClr val="FFFFFF"/>
                </a:solidFill>
                <a:latin typeface="Arial Nova"/>
                <a:sym typeface="Arial Nova"/>
              </a:rPr>
              <a:t> é </a:t>
            </a:r>
            <a:r>
              <a:rPr lang="en-US" b="1" dirty="0" err="1">
                <a:solidFill>
                  <a:srgbClr val="FFFFFF"/>
                </a:solidFill>
                <a:latin typeface="Arial Nova"/>
                <a:sym typeface="Arial Nova"/>
              </a:rPr>
              <a:t>tributada</a:t>
            </a:r>
            <a:r>
              <a:rPr lang="en-US" b="1" dirty="0">
                <a:solidFill>
                  <a:srgbClr val="FFFFFF"/>
                </a:solidFill>
                <a:latin typeface="Arial Nova"/>
                <a:sym typeface="Arial Nova"/>
              </a:rPr>
              <a:t> </a:t>
            </a:r>
            <a:r>
              <a:rPr lang="en-US" b="1" dirty="0" err="1">
                <a:solidFill>
                  <a:srgbClr val="FFFFFF"/>
                </a:solidFill>
                <a:latin typeface="Arial Nova"/>
                <a:sym typeface="Arial Nova"/>
              </a:rPr>
              <a:t>pelo</a:t>
            </a:r>
            <a:r>
              <a:rPr lang="en-US" b="1" dirty="0">
                <a:solidFill>
                  <a:srgbClr val="FFFFFF"/>
                </a:solidFill>
                <a:latin typeface="Arial Nova"/>
                <a:sym typeface="Arial Nova"/>
              </a:rPr>
              <a:t> </a:t>
            </a:r>
            <a:r>
              <a:rPr lang="en-US" b="1" dirty="0" err="1">
                <a:solidFill>
                  <a:srgbClr val="FFFFFF"/>
                </a:solidFill>
                <a:latin typeface="Arial Nova"/>
                <a:sym typeface="Arial Nova"/>
              </a:rPr>
              <a:t>Imposto</a:t>
            </a:r>
            <a:r>
              <a:rPr lang="en-US" b="1" dirty="0">
                <a:solidFill>
                  <a:srgbClr val="FFFFFF"/>
                </a:solidFill>
                <a:latin typeface="Arial Nova"/>
                <a:sym typeface="Arial Nova"/>
              </a:rPr>
              <a:t> de renda </a:t>
            </a:r>
            <a:r>
              <a:rPr lang="en-US" b="1" dirty="0" err="1">
                <a:solidFill>
                  <a:srgbClr val="FFFFFF"/>
                </a:solidFill>
                <a:latin typeface="Arial Nova"/>
                <a:sym typeface="Arial Nova"/>
              </a:rPr>
              <a:t>apurado</a:t>
            </a:r>
            <a:r>
              <a:rPr lang="en-US" b="1" dirty="0">
                <a:solidFill>
                  <a:srgbClr val="FFFFFF"/>
                </a:solidFill>
                <a:latin typeface="Arial Nova"/>
                <a:sym typeface="Arial Nova"/>
              </a:rPr>
              <a:t> </a:t>
            </a:r>
            <a:r>
              <a:rPr lang="en-US" b="1" dirty="0" err="1">
                <a:solidFill>
                  <a:srgbClr val="FFFFFF"/>
                </a:solidFill>
                <a:latin typeface="Arial Nova"/>
                <a:sym typeface="Arial Nova"/>
              </a:rPr>
              <a:t>sobre</a:t>
            </a:r>
            <a:r>
              <a:rPr lang="en-US" b="1" dirty="0">
                <a:solidFill>
                  <a:srgbClr val="FFFFFF"/>
                </a:solidFill>
                <a:latin typeface="Arial Nova"/>
                <a:sym typeface="Arial Nova"/>
              </a:rPr>
              <a:t> </a:t>
            </a:r>
            <a:r>
              <a:rPr lang="en-US" b="1" dirty="0" err="1">
                <a:solidFill>
                  <a:srgbClr val="FFFFFF"/>
                </a:solidFill>
                <a:latin typeface="Arial Nova"/>
                <a:sym typeface="Arial Nova"/>
              </a:rPr>
              <a:t>os</a:t>
            </a:r>
            <a:r>
              <a:rPr lang="en-US" b="1" dirty="0">
                <a:solidFill>
                  <a:srgbClr val="FFFFFF"/>
                </a:solidFill>
                <a:latin typeface="Arial Nova"/>
                <a:sym typeface="Arial Nova"/>
              </a:rPr>
              <a:t> </a:t>
            </a:r>
            <a:r>
              <a:rPr lang="en-US" b="1" dirty="0" err="1">
                <a:solidFill>
                  <a:srgbClr val="FFFFFF"/>
                </a:solidFill>
                <a:latin typeface="Arial Nova"/>
                <a:sym typeface="Arial Nova"/>
              </a:rPr>
              <a:t>rendimentos</a:t>
            </a:r>
            <a:r>
              <a:rPr lang="en-US" b="1" dirty="0">
                <a:solidFill>
                  <a:srgbClr val="FFFFFF"/>
                </a:solidFill>
                <a:latin typeface="Arial Nova"/>
                <a:sym typeface="Arial Nova"/>
              </a:rPr>
              <a:t> de </a:t>
            </a:r>
            <a:r>
              <a:rPr lang="en-US" b="1" dirty="0" err="1">
                <a:solidFill>
                  <a:srgbClr val="FFFFFF"/>
                </a:solidFill>
                <a:latin typeface="Arial Nova"/>
                <a:sym typeface="Arial Nova"/>
              </a:rPr>
              <a:t>juros</a:t>
            </a:r>
            <a:r>
              <a:rPr lang="en-US" b="1" dirty="0">
                <a:solidFill>
                  <a:srgbClr val="FFFFFF"/>
                </a:solidFill>
                <a:latin typeface="Arial Nova"/>
                <a:sym typeface="Arial Nova"/>
              </a:rPr>
              <a:t>, </a:t>
            </a:r>
            <a:r>
              <a:rPr lang="en-US" b="1" dirty="0" err="1">
                <a:solidFill>
                  <a:srgbClr val="FFFFFF"/>
                </a:solidFill>
                <a:latin typeface="Arial Nova"/>
                <a:sym typeface="Arial Nova"/>
              </a:rPr>
              <a:t>em</a:t>
            </a:r>
            <a:r>
              <a:rPr lang="en-US" b="1" dirty="0">
                <a:solidFill>
                  <a:srgbClr val="FFFFFF"/>
                </a:solidFill>
                <a:latin typeface="Arial Nova"/>
                <a:sym typeface="Arial Nova"/>
              </a:rPr>
              <a:t> </a:t>
            </a:r>
            <a:r>
              <a:rPr lang="en-US" b="1" dirty="0" err="1">
                <a:solidFill>
                  <a:srgbClr val="FFFFFF"/>
                </a:solidFill>
                <a:latin typeface="Arial Nova"/>
                <a:sym typeface="Arial Nova"/>
              </a:rPr>
              <a:t>regra</a:t>
            </a:r>
            <a:r>
              <a:rPr lang="en-US" b="1" dirty="0">
                <a:solidFill>
                  <a:srgbClr val="FFFFFF"/>
                </a:solidFill>
                <a:latin typeface="Arial Nova"/>
                <a:sym typeface="Arial Nova"/>
              </a:rPr>
              <a:t>, pela </a:t>
            </a:r>
            <a:r>
              <a:rPr lang="en-US" b="1" dirty="0" err="1">
                <a:solidFill>
                  <a:srgbClr val="FFFFFF"/>
                </a:solidFill>
                <a:latin typeface="Arial Nova"/>
                <a:sym typeface="Arial Nova"/>
              </a:rPr>
              <a:t>tabela</a:t>
            </a:r>
            <a:r>
              <a:rPr lang="en-US" b="1" dirty="0">
                <a:solidFill>
                  <a:srgbClr val="FFFFFF"/>
                </a:solidFill>
                <a:latin typeface="Arial Nova"/>
                <a:sym typeface="Arial Nova"/>
              </a:rPr>
              <a:t> </a:t>
            </a:r>
            <a:r>
              <a:rPr lang="en-US" b="1" dirty="0" err="1">
                <a:solidFill>
                  <a:srgbClr val="FFFFFF"/>
                </a:solidFill>
                <a:latin typeface="Arial Nova"/>
                <a:sym typeface="Arial Nova"/>
              </a:rPr>
              <a:t>progressiva</a:t>
            </a:r>
            <a:r>
              <a:rPr lang="en-US" b="1" dirty="0">
                <a:solidFill>
                  <a:srgbClr val="FFFFFF"/>
                </a:solidFill>
                <a:latin typeface="Arial Nova"/>
                <a:sym typeface="Arial Nova"/>
              </a:rPr>
              <a:t> de </a:t>
            </a:r>
            <a:r>
              <a:rPr lang="en-US" b="1" dirty="0" err="1">
                <a:solidFill>
                  <a:srgbClr val="FFFFFF"/>
                </a:solidFill>
                <a:latin typeface="Arial Nova"/>
                <a:sym typeface="Arial Nova"/>
              </a:rPr>
              <a:t>até</a:t>
            </a:r>
            <a:r>
              <a:rPr lang="en-US" b="1" dirty="0">
                <a:solidFill>
                  <a:srgbClr val="FFFFFF"/>
                </a:solidFill>
                <a:latin typeface="Arial Nova"/>
                <a:sym typeface="Arial Nova"/>
              </a:rPr>
              <a:t> 27,5%.</a:t>
            </a:r>
          </a:p>
        </p:txBody>
      </p:sp>
      <p:sp>
        <p:nvSpPr>
          <p:cNvPr id="23" name="TextBox 23"/>
          <p:cNvSpPr txBox="1"/>
          <p:nvPr/>
        </p:nvSpPr>
        <p:spPr>
          <a:xfrm>
            <a:off x="13511764" y="5829300"/>
            <a:ext cx="3099835" cy="396519"/>
          </a:xfrm>
          <a:prstGeom prst="rect">
            <a:avLst/>
          </a:prstGeom>
        </p:spPr>
        <p:txBody>
          <a:bodyPr wrap="square" lIns="0" tIns="0" rIns="0" bIns="0" rtlCol="0" anchor="t">
            <a:spAutoFit/>
          </a:bodyPr>
          <a:lstStyle/>
          <a:p>
            <a:pPr algn="l">
              <a:lnSpc>
                <a:spcPts val="3360"/>
              </a:lnSpc>
            </a:pPr>
            <a:r>
              <a:rPr lang="en-US" sz="2400" b="1" u="sng" dirty="0">
                <a:solidFill>
                  <a:srgbClr val="FFFFFF"/>
                </a:solidFill>
                <a:latin typeface="Arial Nova Bold"/>
                <a:ea typeface="Arial Nova Bold"/>
                <a:cs typeface="Arial Nova Bold"/>
                <a:sym typeface="Arial Nova Bold"/>
              </a:rPr>
              <a:t>CSLL e PIS/COFINS</a:t>
            </a:r>
          </a:p>
        </p:txBody>
      </p:sp>
      <p:sp>
        <p:nvSpPr>
          <p:cNvPr id="24" name="TextBox 24"/>
          <p:cNvSpPr txBox="1"/>
          <p:nvPr/>
        </p:nvSpPr>
        <p:spPr>
          <a:xfrm>
            <a:off x="13511765" y="6407840"/>
            <a:ext cx="4109035" cy="2934329"/>
          </a:xfrm>
          <a:prstGeom prst="rect">
            <a:avLst/>
          </a:prstGeom>
        </p:spPr>
        <p:txBody>
          <a:bodyPr lIns="0" tIns="0" rIns="0" bIns="0" rtlCol="0" anchor="t">
            <a:spAutoFit/>
          </a:bodyPr>
          <a:lstStyle/>
          <a:p>
            <a:pPr>
              <a:lnSpc>
                <a:spcPts val="2880"/>
              </a:lnSpc>
            </a:pPr>
            <a:r>
              <a:rPr lang="pt-BR" b="1" dirty="0">
                <a:solidFill>
                  <a:srgbClr val="FFFFFF"/>
                </a:solidFill>
                <a:latin typeface="Arial Nova"/>
              </a:rPr>
              <a:t>Se os recursos depositados na </a:t>
            </a:r>
            <a:r>
              <a:rPr lang="pt-BR" b="1" i="1" dirty="0">
                <a:solidFill>
                  <a:srgbClr val="FFFFFF"/>
                </a:solidFill>
                <a:latin typeface="Arial Nova"/>
              </a:rPr>
              <a:t>escrow</a:t>
            </a:r>
            <a:r>
              <a:rPr lang="pt-BR" b="1" dirty="0">
                <a:solidFill>
                  <a:srgbClr val="FFFFFF"/>
                </a:solidFill>
                <a:latin typeface="Arial Nova"/>
              </a:rPr>
              <a:t> forem receita de uma pessoa jurídica, haverá a incidência de IRPJ/CSLL e PIS/COFINS (a depender do regime). </a:t>
            </a:r>
          </a:p>
          <a:p>
            <a:pPr>
              <a:lnSpc>
                <a:spcPts val="2880"/>
              </a:lnSpc>
            </a:pPr>
            <a:endParaRPr lang="pt-BR" b="1" dirty="0">
              <a:solidFill>
                <a:srgbClr val="FFFFFF"/>
              </a:solidFill>
              <a:latin typeface="Arial Nova"/>
            </a:endParaRPr>
          </a:p>
          <a:p>
            <a:pPr>
              <a:lnSpc>
                <a:spcPts val="2880"/>
              </a:lnSpc>
            </a:pPr>
            <a:r>
              <a:rPr lang="pt-BR" b="1" dirty="0">
                <a:solidFill>
                  <a:srgbClr val="FFFFFF"/>
                </a:solidFill>
                <a:latin typeface="Arial Nova"/>
              </a:rPr>
              <a:t>Tais </a:t>
            </a:r>
            <a:r>
              <a:rPr lang="en-US" b="1" dirty="0">
                <a:solidFill>
                  <a:srgbClr val="FFFFFF"/>
                </a:solidFill>
                <a:latin typeface="Arial Nova"/>
                <a:sym typeface="Arial Nova"/>
              </a:rPr>
              <a:t>c</a:t>
            </a:r>
            <a:r>
              <a:rPr lang="en-US" b="1" dirty="0">
                <a:solidFill>
                  <a:srgbClr val="FFFFFF"/>
                </a:solidFill>
                <a:latin typeface="Arial Nova"/>
                <a:ea typeface="Arial Nova"/>
                <a:cs typeface="Arial Nova"/>
                <a:sym typeface="Arial Nova"/>
              </a:rPr>
              <a:t>ontribuições são devidas </a:t>
            </a:r>
            <a:r>
              <a:rPr lang="en-US" b="1" dirty="0">
                <a:solidFill>
                  <a:srgbClr val="FFFFFF"/>
                </a:solidFill>
                <a:latin typeface="Arial Nova"/>
                <a:sym typeface="Arial Nova"/>
              </a:rPr>
              <a:t>pela pessoa jurídica</a:t>
            </a:r>
            <a:r>
              <a:rPr lang="pt-BR" b="1" dirty="0">
                <a:solidFill>
                  <a:srgbClr val="FFFFFF"/>
                </a:solidFill>
                <a:latin typeface="Arial Nova"/>
              </a:rPr>
              <a:t> beneficiária dos rendimentos.</a:t>
            </a:r>
            <a:endParaRPr lang="en-US" b="1" dirty="0">
              <a:solidFill>
                <a:srgbClr val="FFFFFF"/>
              </a:solidFill>
              <a:latin typeface="Arial Nova"/>
              <a:sym typeface="Arial Nova"/>
            </a:endParaRPr>
          </a:p>
        </p:txBody>
      </p:sp>
      <p:sp>
        <p:nvSpPr>
          <p:cNvPr id="25" name="TextBox 25"/>
          <p:cNvSpPr txBox="1"/>
          <p:nvPr/>
        </p:nvSpPr>
        <p:spPr>
          <a:xfrm>
            <a:off x="1028700" y="772964"/>
            <a:ext cx="5448300" cy="1718419"/>
          </a:xfrm>
          <a:prstGeom prst="rect">
            <a:avLst/>
          </a:prstGeom>
        </p:spPr>
        <p:txBody>
          <a:bodyPr wrap="square" lIns="0" tIns="0" rIns="0" bIns="0" rtlCol="0" anchor="t">
            <a:spAutoFit/>
          </a:bodyPr>
          <a:lstStyle/>
          <a:p>
            <a:pPr algn="l">
              <a:lnSpc>
                <a:spcPts val="6719"/>
              </a:lnSpc>
            </a:pPr>
            <a:r>
              <a:rPr lang="en-US" sz="5599" b="1" i="1" dirty="0">
                <a:solidFill>
                  <a:srgbClr val="101010"/>
                </a:solidFill>
                <a:latin typeface="Arial Nova Bold"/>
                <a:ea typeface="Arial Nova Bold"/>
                <a:cs typeface="Arial Nova Bold"/>
                <a:sym typeface="Arial Nova Bold"/>
              </a:rPr>
              <a:t>Escrow Account </a:t>
            </a:r>
            <a:r>
              <a:rPr lang="en-US" sz="5599" b="1" dirty="0">
                <a:solidFill>
                  <a:srgbClr val="101010"/>
                </a:solidFill>
                <a:latin typeface="Arial Nova Bold"/>
                <a:ea typeface="Arial Nova Bold"/>
                <a:cs typeface="Arial Nova Bold"/>
                <a:sym typeface="Arial Nova Bold"/>
              </a:rPr>
              <a:t>/ Conta Garantia</a:t>
            </a:r>
          </a:p>
        </p:txBody>
      </p:sp>
      <p:sp>
        <p:nvSpPr>
          <p:cNvPr id="26" name="TextBox 26"/>
          <p:cNvSpPr txBox="1"/>
          <p:nvPr/>
        </p:nvSpPr>
        <p:spPr>
          <a:xfrm>
            <a:off x="1028700" y="2699410"/>
            <a:ext cx="5705227" cy="6679906"/>
          </a:xfrm>
          <a:prstGeom prst="rect">
            <a:avLst/>
          </a:prstGeom>
        </p:spPr>
        <p:txBody>
          <a:bodyPr wrap="square" lIns="0" tIns="0" rIns="0" bIns="0" rtlCol="0" anchor="t">
            <a:spAutoFit/>
          </a:bodyPr>
          <a:lstStyle/>
          <a:p>
            <a:pPr>
              <a:lnSpc>
                <a:spcPts val="2880"/>
              </a:lnSpc>
            </a:pPr>
            <a:r>
              <a:rPr lang="pt-BR" sz="2400" dirty="0">
                <a:solidFill>
                  <a:srgbClr val="545454"/>
                </a:solidFill>
                <a:latin typeface="Arial Nova"/>
              </a:rPr>
              <a:t>A </a:t>
            </a:r>
            <a:r>
              <a:rPr lang="pt-BR" sz="2400" i="1" dirty="0">
                <a:solidFill>
                  <a:srgbClr val="545454"/>
                </a:solidFill>
                <a:latin typeface="Arial Nova"/>
              </a:rPr>
              <a:t>escrow account </a:t>
            </a:r>
            <a:r>
              <a:rPr lang="pt-BR" sz="2400" dirty="0">
                <a:solidFill>
                  <a:srgbClr val="545454"/>
                </a:solidFill>
                <a:latin typeface="Arial Nova"/>
              </a:rPr>
              <a:t>é usualmente utilizada em operações como:</a:t>
            </a:r>
          </a:p>
          <a:p>
            <a:pPr>
              <a:lnSpc>
                <a:spcPts val="2880"/>
              </a:lnSpc>
            </a:pPr>
            <a:endParaRPr lang="pt-BR" sz="2400" dirty="0">
              <a:solidFill>
                <a:srgbClr val="545454"/>
              </a:solidFill>
              <a:latin typeface="Arial Nova"/>
            </a:endParaRPr>
          </a:p>
          <a:p>
            <a:pPr marL="625475" indent="-625475">
              <a:lnSpc>
                <a:spcPts val="2880"/>
              </a:lnSpc>
              <a:buFont typeface="Arial" panose="020B0604020202020204" pitchFamily="34" charset="0"/>
              <a:buChar char="•"/>
            </a:pPr>
            <a:r>
              <a:rPr lang="pt-BR" sz="2400" dirty="0">
                <a:solidFill>
                  <a:srgbClr val="545454"/>
                </a:solidFill>
                <a:latin typeface="Arial Nova"/>
              </a:rPr>
              <a:t>Compra e venda de imóveis condicionada;</a:t>
            </a:r>
          </a:p>
          <a:p>
            <a:pPr>
              <a:lnSpc>
                <a:spcPts val="2880"/>
              </a:lnSpc>
            </a:pPr>
            <a:endParaRPr lang="pt-BR" sz="2400" dirty="0">
              <a:solidFill>
                <a:srgbClr val="545454"/>
              </a:solidFill>
              <a:latin typeface="Arial Nova"/>
            </a:endParaRPr>
          </a:p>
          <a:p>
            <a:pPr marL="625475" indent="-625475">
              <a:lnSpc>
                <a:spcPts val="2880"/>
              </a:lnSpc>
              <a:buFont typeface="Arial" panose="020B0604020202020204" pitchFamily="34" charset="0"/>
              <a:buChar char="•"/>
            </a:pPr>
            <a:r>
              <a:rPr lang="pt-BR" sz="2400" dirty="0">
                <a:solidFill>
                  <a:srgbClr val="545454"/>
                </a:solidFill>
                <a:latin typeface="Arial Nova"/>
              </a:rPr>
              <a:t>Negócios com condição suspensiva ou resolutiva;</a:t>
            </a:r>
          </a:p>
          <a:p>
            <a:pPr>
              <a:lnSpc>
                <a:spcPts val="2880"/>
              </a:lnSpc>
            </a:pPr>
            <a:endParaRPr lang="pt-BR" sz="2400" dirty="0">
              <a:solidFill>
                <a:srgbClr val="545454"/>
              </a:solidFill>
              <a:latin typeface="Arial Nova"/>
            </a:endParaRPr>
          </a:p>
          <a:p>
            <a:pPr marL="625475" indent="-625475">
              <a:lnSpc>
                <a:spcPts val="2880"/>
              </a:lnSpc>
              <a:buFont typeface="Arial" panose="020B0604020202020204" pitchFamily="34" charset="0"/>
              <a:buChar char="•"/>
            </a:pPr>
            <a:r>
              <a:rPr lang="pt-BR" sz="2400" dirty="0">
                <a:solidFill>
                  <a:srgbClr val="545454"/>
                </a:solidFill>
                <a:latin typeface="Arial Nova"/>
              </a:rPr>
              <a:t>Transferência de quotas/ações com garantia de passivos; e</a:t>
            </a:r>
          </a:p>
          <a:p>
            <a:pPr>
              <a:lnSpc>
                <a:spcPts val="2880"/>
              </a:lnSpc>
            </a:pPr>
            <a:endParaRPr lang="pt-BR" sz="2400" dirty="0">
              <a:solidFill>
                <a:srgbClr val="545454"/>
              </a:solidFill>
              <a:latin typeface="Arial Nova"/>
            </a:endParaRPr>
          </a:p>
          <a:p>
            <a:pPr marL="625475" indent="-625475">
              <a:lnSpc>
                <a:spcPts val="2880"/>
              </a:lnSpc>
              <a:buFont typeface="Arial" panose="020B0604020202020204" pitchFamily="34" charset="0"/>
              <a:buChar char="•"/>
            </a:pPr>
            <a:r>
              <a:rPr lang="pt-BR" sz="2400" dirty="0">
                <a:solidFill>
                  <a:srgbClr val="545454"/>
                </a:solidFill>
                <a:latin typeface="Arial Nova"/>
              </a:rPr>
              <a:t>Obrigações contratuais de fazer ou entregar.</a:t>
            </a:r>
          </a:p>
          <a:p>
            <a:pPr marL="625475" indent="-625475">
              <a:lnSpc>
                <a:spcPts val="2880"/>
              </a:lnSpc>
              <a:buFont typeface="Arial" panose="020B0604020202020204" pitchFamily="34" charset="0"/>
              <a:buChar char="•"/>
            </a:pPr>
            <a:endParaRPr lang="pt-BR" sz="2400" dirty="0">
              <a:solidFill>
                <a:srgbClr val="545454"/>
              </a:solidFill>
              <a:latin typeface="Arial Nova"/>
            </a:endParaRPr>
          </a:p>
          <a:p>
            <a:pPr>
              <a:lnSpc>
                <a:spcPts val="2880"/>
              </a:lnSpc>
            </a:pPr>
            <a:r>
              <a:rPr lang="pt-BR" sz="2400" dirty="0">
                <a:solidFill>
                  <a:srgbClr val="545454"/>
                </a:solidFill>
                <a:latin typeface="Arial Nova"/>
              </a:rPr>
              <a:t>As operações envolvendo os rendimentos da </a:t>
            </a:r>
            <a:r>
              <a:rPr lang="pt-BR" sz="2400" i="1" dirty="0">
                <a:solidFill>
                  <a:srgbClr val="545454"/>
                </a:solidFill>
                <a:latin typeface="Arial Nova"/>
              </a:rPr>
              <a:t>escrow account  </a:t>
            </a:r>
            <a:r>
              <a:rPr lang="pt-BR" sz="2400" dirty="0">
                <a:solidFill>
                  <a:srgbClr val="545454"/>
                </a:solidFill>
                <a:latin typeface="Arial Nova"/>
              </a:rPr>
              <a:t>são passíveis de incidência de: IR/CSLL/PIS/COFINS</a:t>
            </a:r>
            <a:r>
              <a:rPr lang="pt-BR" sz="2400" i="1" dirty="0">
                <a:solidFill>
                  <a:srgbClr val="545454"/>
                </a:solidFill>
                <a:latin typeface="Arial Nova"/>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C9072-B740-5089-9D51-A50632E581EE}"/>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B98BBC84-C0A8-7C86-90F5-44D59C414715}"/>
              </a:ext>
            </a:extLst>
          </p:cNvPr>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pt-BR"/>
          </a:p>
        </p:txBody>
      </p:sp>
      <p:grpSp>
        <p:nvGrpSpPr>
          <p:cNvPr id="3" name="Group 3">
            <a:extLst>
              <a:ext uri="{FF2B5EF4-FFF2-40B4-BE49-F238E27FC236}">
                <a16:creationId xmlns:a16="http://schemas.microsoft.com/office/drawing/2014/main" id="{CFC606AA-4D70-DED2-365C-48055DDAC930}"/>
              </a:ext>
            </a:extLst>
          </p:cNvPr>
          <p:cNvGrpSpPr/>
          <p:nvPr/>
        </p:nvGrpSpPr>
        <p:grpSpPr>
          <a:xfrm>
            <a:off x="0" y="0"/>
            <a:ext cx="7352672" cy="10287000"/>
            <a:chOff x="0" y="0"/>
            <a:chExt cx="1936506" cy="2709333"/>
          </a:xfrm>
        </p:grpSpPr>
        <p:sp>
          <p:nvSpPr>
            <p:cNvPr id="4" name="Freeform 4">
              <a:extLst>
                <a:ext uri="{FF2B5EF4-FFF2-40B4-BE49-F238E27FC236}">
                  <a16:creationId xmlns:a16="http://schemas.microsoft.com/office/drawing/2014/main" id="{D4CEC889-E8C5-FAB1-9D82-136A00D6AAA0}"/>
                </a:ext>
              </a:extLst>
            </p:cNvPr>
            <p:cNvSpPr/>
            <p:nvPr/>
          </p:nvSpPr>
          <p:spPr>
            <a:xfrm>
              <a:off x="0" y="0"/>
              <a:ext cx="1936506" cy="2709333"/>
            </a:xfrm>
            <a:custGeom>
              <a:avLst/>
              <a:gdLst/>
              <a:ahLst/>
              <a:cxnLst/>
              <a:rect l="l" t="t" r="r" b="b"/>
              <a:pathLst>
                <a:path w="1936506" h="2709333">
                  <a:moveTo>
                    <a:pt x="0" y="0"/>
                  </a:moveTo>
                  <a:lnTo>
                    <a:pt x="1936506" y="0"/>
                  </a:lnTo>
                  <a:lnTo>
                    <a:pt x="1936506" y="2709333"/>
                  </a:lnTo>
                  <a:lnTo>
                    <a:pt x="0" y="2709333"/>
                  </a:lnTo>
                  <a:close/>
                </a:path>
              </a:pathLst>
            </a:custGeom>
            <a:solidFill>
              <a:srgbClr val="106471"/>
            </a:solidFill>
          </p:spPr>
          <p:txBody>
            <a:bodyPr/>
            <a:lstStyle/>
            <a:p>
              <a:endParaRPr lang="pt-BR"/>
            </a:p>
          </p:txBody>
        </p:sp>
        <p:sp>
          <p:nvSpPr>
            <p:cNvPr id="5" name="TextBox 5">
              <a:extLst>
                <a:ext uri="{FF2B5EF4-FFF2-40B4-BE49-F238E27FC236}">
                  <a16:creationId xmlns:a16="http://schemas.microsoft.com/office/drawing/2014/main" id="{03812C98-9255-36A9-9953-4B40416FBA9E}"/>
                </a:ext>
              </a:extLst>
            </p:cNvPr>
            <p:cNvSpPr txBox="1"/>
            <p:nvPr/>
          </p:nvSpPr>
          <p:spPr>
            <a:xfrm>
              <a:off x="0" y="-38100"/>
              <a:ext cx="1936506"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58E469DA-38C5-B6A3-7E6D-11F9A2A3F56B}"/>
              </a:ext>
            </a:extLst>
          </p:cNvPr>
          <p:cNvSpPr/>
          <p:nvPr/>
        </p:nvSpPr>
        <p:spPr>
          <a:xfrm>
            <a:off x="0" y="0"/>
            <a:ext cx="7352672" cy="10287000"/>
          </a:xfrm>
          <a:custGeom>
            <a:avLst/>
            <a:gdLst/>
            <a:ahLst/>
            <a:cxnLst/>
            <a:rect l="l" t="t" r="r" b="b"/>
            <a:pathLst>
              <a:path w="7352672" h="10287000">
                <a:moveTo>
                  <a:pt x="0" y="0"/>
                </a:moveTo>
                <a:lnTo>
                  <a:pt x="7352672" y="0"/>
                </a:lnTo>
                <a:lnTo>
                  <a:pt x="7352672" y="10287000"/>
                </a:lnTo>
                <a:lnTo>
                  <a:pt x="0" y="10287000"/>
                </a:lnTo>
                <a:lnTo>
                  <a:pt x="0" y="0"/>
                </a:lnTo>
                <a:close/>
              </a:path>
            </a:pathLst>
          </a:custGeom>
          <a:blipFill>
            <a:blip r:embed="rId2">
              <a:alphaModFix amt="31999"/>
            </a:blip>
            <a:stretch>
              <a:fillRect l="-7500" t="-14305" r="-265368" b="-18949"/>
            </a:stretch>
          </a:blipFill>
        </p:spPr>
        <p:txBody>
          <a:bodyPr/>
          <a:lstStyle/>
          <a:p>
            <a:endParaRPr lang="pt-BR"/>
          </a:p>
        </p:txBody>
      </p:sp>
      <p:grpSp>
        <p:nvGrpSpPr>
          <p:cNvPr id="8" name="Group 8">
            <a:extLst>
              <a:ext uri="{FF2B5EF4-FFF2-40B4-BE49-F238E27FC236}">
                <a16:creationId xmlns:a16="http://schemas.microsoft.com/office/drawing/2014/main" id="{105DDB86-D454-082D-1B65-40B27D6D259C}"/>
              </a:ext>
            </a:extLst>
          </p:cNvPr>
          <p:cNvGrpSpPr/>
          <p:nvPr/>
        </p:nvGrpSpPr>
        <p:grpSpPr>
          <a:xfrm>
            <a:off x="0" y="0"/>
            <a:ext cx="4506284" cy="343487"/>
            <a:chOff x="0" y="0"/>
            <a:chExt cx="1186840" cy="90466"/>
          </a:xfrm>
        </p:grpSpPr>
        <p:sp>
          <p:nvSpPr>
            <p:cNvPr id="9" name="Freeform 9">
              <a:extLst>
                <a:ext uri="{FF2B5EF4-FFF2-40B4-BE49-F238E27FC236}">
                  <a16:creationId xmlns:a16="http://schemas.microsoft.com/office/drawing/2014/main" id="{9FBC507E-AB6C-E7AD-7297-EF6366BE4A07}"/>
                </a:ext>
              </a:extLst>
            </p:cNvPr>
            <p:cNvSpPr/>
            <p:nvPr/>
          </p:nvSpPr>
          <p:spPr>
            <a:xfrm>
              <a:off x="0" y="0"/>
              <a:ext cx="1186840" cy="90466"/>
            </a:xfrm>
            <a:custGeom>
              <a:avLst/>
              <a:gdLst/>
              <a:ahLst/>
              <a:cxnLst/>
              <a:rect l="l" t="t" r="r" b="b"/>
              <a:pathLst>
                <a:path w="1186840" h="90466">
                  <a:moveTo>
                    <a:pt x="0" y="0"/>
                  </a:moveTo>
                  <a:lnTo>
                    <a:pt x="1186840" y="0"/>
                  </a:lnTo>
                  <a:lnTo>
                    <a:pt x="1186840" y="90466"/>
                  </a:lnTo>
                  <a:lnTo>
                    <a:pt x="0" y="90466"/>
                  </a:lnTo>
                  <a:close/>
                </a:path>
              </a:pathLst>
            </a:custGeom>
            <a:solidFill>
              <a:srgbClr val="4DE1C7"/>
            </a:solidFill>
          </p:spPr>
          <p:txBody>
            <a:bodyPr/>
            <a:lstStyle/>
            <a:p>
              <a:endParaRPr lang="pt-BR"/>
            </a:p>
          </p:txBody>
        </p:sp>
        <p:sp>
          <p:nvSpPr>
            <p:cNvPr id="10" name="TextBox 10">
              <a:extLst>
                <a:ext uri="{FF2B5EF4-FFF2-40B4-BE49-F238E27FC236}">
                  <a16:creationId xmlns:a16="http://schemas.microsoft.com/office/drawing/2014/main" id="{E5928E58-4CB3-79CC-D3A2-A6ABD0BBA408}"/>
                </a:ext>
              </a:extLst>
            </p:cNvPr>
            <p:cNvSpPr txBox="1"/>
            <p:nvPr/>
          </p:nvSpPr>
          <p:spPr>
            <a:xfrm>
              <a:off x="0" y="-38100"/>
              <a:ext cx="1186840" cy="128566"/>
            </a:xfrm>
            <a:prstGeom prst="rect">
              <a:avLst/>
            </a:prstGeom>
          </p:spPr>
          <p:txBody>
            <a:bodyPr lIns="50800" tIns="50800" rIns="50800" bIns="50800" rtlCol="0" anchor="ctr"/>
            <a:lstStyle/>
            <a:p>
              <a:pPr algn="ctr">
                <a:lnSpc>
                  <a:spcPts val="2659"/>
                </a:lnSpc>
              </a:pPr>
              <a:endParaRPr/>
            </a:p>
          </p:txBody>
        </p:sp>
      </p:grpSp>
      <p:sp>
        <p:nvSpPr>
          <p:cNvPr id="11" name="TextBox 11">
            <a:extLst>
              <a:ext uri="{FF2B5EF4-FFF2-40B4-BE49-F238E27FC236}">
                <a16:creationId xmlns:a16="http://schemas.microsoft.com/office/drawing/2014/main" id="{E2F379DD-7FC6-5F38-B47B-36D419B41420}"/>
              </a:ext>
            </a:extLst>
          </p:cNvPr>
          <p:cNvSpPr txBox="1"/>
          <p:nvPr/>
        </p:nvSpPr>
        <p:spPr>
          <a:xfrm>
            <a:off x="1028700" y="1104900"/>
            <a:ext cx="6096628" cy="5442644"/>
          </a:xfrm>
          <a:prstGeom prst="rect">
            <a:avLst/>
          </a:prstGeom>
        </p:spPr>
        <p:txBody>
          <a:bodyPr wrap="square" lIns="0" tIns="0" rIns="0" bIns="0" rtlCol="0" anchor="t">
            <a:spAutoFit/>
          </a:bodyPr>
          <a:lstStyle/>
          <a:p>
            <a:pPr>
              <a:lnSpc>
                <a:spcPts val="6719"/>
              </a:lnSpc>
            </a:pPr>
            <a:r>
              <a:rPr lang="en-US" sz="4500" i="1" dirty="0">
                <a:solidFill>
                  <a:srgbClr val="FFFFFF"/>
                </a:solidFill>
                <a:latin typeface="Arial Nova Bold"/>
                <a:ea typeface="Arial Nova Bold"/>
                <a:cs typeface="Arial Nova Bold"/>
                <a:sym typeface="Arial Nova Bold"/>
              </a:rPr>
              <a:t>Escrow Account:</a:t>
            </a:r>
          </a:p>
          <a:p>
            <a:pPr>
              <a:lnSpc>
                <a:spcPts val="6719"/>
              </a:lnSpc>
            </a:pPr>
            <a:r>
              <a:rPr lang="en-US" sz="4500" dirty="0">
                <a:solidFill>
                  <a:srgbClr val="FFFFFF"/>
                </a:solidFill>
                <a:latin typeface="Arial Nova Bold"/>
                <a:ea typeface="Arial Nova Bold"/>
                <a:cs typeface="Arial Nova Bold"/>
                <a:sym typeface="Arial Nova Bold"/>
              </a:rPr>
              <a:t>Principais Discussões Tributárias</a:t>
            </a:r>
          </a:p>
          <a:p>
            <a:pPr>
              <a:lnSpc>
                <a:spcPts val="6719"/>
              </a:lnSpc>
            </a:pPr>
            <a:endParaRPr lang="en-US" sz="4500" dirty="0">
              <a:solidFill>
                <a:srgbClr val="FFFFFF"/>
              </a:solidFill>
              <a:latin typeface="Arial Nova Bold"/>
              <a:ea typeface="Arial Nova Bold"/>
              <a:cs typeface="Arial Nova Bold"/>
              <a:sym typeface="Arial Nova Bold"/>
            </a:endParaRPr>
          </a:p>
          <a:p>
            <a:pPr>
              <a:lnSpc>
                <a:spcPts val="2880"/>
              </a:lnSpc>
            </a:pPr>
            <a:endParaRPr lang="en-US" sz="2880" dirty="0">
              <a:solidFill>
                <a:schemeClr val="bg1"/>
              </a:solidFill>
              <a:latin typeface="Arial Nova" panose="020B0504020202020204" pitchFamily="34" charset="0"/>
              <a:ea typeface="Arial Nova"/>
              <a:cs typeface="Arial Nova"/>
              <a:sym typeface="Arial Nova"/>
            </a:endParaRPr>
          </a:p>
          <a:p>
            <a:pPr>
              <a:lnSpc>
                <a:spcPts val="6719"/>
              </a:lnSpc>
            </a:pPr>
            <a:endParaRPr lang="en-US" sz="4500" dirty="0">
              <a:solidFill>
                <a:srgbClr val="FFFFFF"/>
              </a:solidFill>
              <a:latin typeface="Arial Nova Bold"/>
              <a:ea typeface="Arial Nova Bold"/>
              <a:cs typeface="Arial Nova Bold"/>
              <a:sym typeface="Arial Nova Bold"/>
            </a:endParaRPr>
          </a:p>
          <a:p>
            <a:pPr>
              <a:lnSpc>
                <a:spcPts val="6719"/>
              </a:lnSpc>
            </a:pPr>
            <a:endParaRPr lang="en-US" sz="4500" dirty="0">
              <a:solidFill>
                <a:srgbClr val="FFFFFF"/>
              </a:solidFill>
              <a:latin typeface="Arial Nova Bold"/>
              <a:ea typeface="Arial Nova Bold"/>
              <a:cs typeface="Arial Nova Bold"/>
              <a:sym typeface="Arial Nova Bold"/>
            </a:endParaRPr>
          </a:p>
        </p:txBody>
      </p:sp>
      <p:sp>
        <p:nvSpPr>
          <p:cNvPr id="12" name="TextBox 12">
            <a:extLst>
              <a:ext uri="{FF2B5EF4-FFF2-40B4-BE49-F238E27FC236}">
                <a16:creationId xmlns:a16="http://schemas.microsoft.com/office/drawing/2014/main" id="{B6E3EECA-92BE-9A9F-302B-B9DDD7A56B64}"/>
              </a:ext>
            </a:extLst>
          </p:cNvPr>
          <p:cNvSpPr txBox="1"/>
          <p:nvPr/>
        </p:nvSpPr>
        <p:spPr>
          <a:xfrm>
            <a:off x="7848600" y="1104900"/>
            <a:ext cx="9410700" cy="7411581"/>
          </a:xfrm>
          <a:prstGeom prst="rect">
            <a:avLst/>
          </a:prstGeom>
        </p:spPr>
        <p:txBody>
          <a:bodyPr wrap="square" lIns="0" tIns="0" rIns="0" bIns="0" rtlCol="0" anchor="t">
            <a:spAutoFit/>
          </a:bodyPr>
          <a:lstStyle/>
          <a:p>
            <a:pPr marL="342900" indent="-342900" algn="just">
              <a:lnSpc>
                <a:spcPts val="2880"/>
              </a:lnSpc>
              <a:buFont typeface="Arial" panose="020B0604020202020204" pitchFamily="34" charset="0"/>
              <a:buChar char="•"/>
            </a:pPr>
            <a:r>
              <a:rPr lang="pt-BR" sz="2400" b="1" u="sng" dirty="0">
                <a:latin typeface="Arial Nova"/>
              </a:rPr>
              <a:t>Titularidade do valor depositados em </a:t>
            </a:r>
            <a:r>
              <a:rPr lang="pt-BR" sz="2400" b="1" i="1" u="sng" dirty="0">
                <a:latin typeface="Arial Nova"/>
              </a:rPr>
              <a:t>escrow account:</a:t>
            </a:r>
            <a:endParaRPr lang="pt-BR" sz="2400" i="1" dirty="0">
              <a:latin typeface="Arial Nova"/>
            </a:endParaRPr>
          </a:p>
          <a:p>
            <a:pPr algn="just">
              <a:lnSpc>
                <a:spcPts val="2880"/>
              </a:lnSpc>
            </a:pPr>
            <a:r>
              <a:rPr lang="pt-BR" sz="2400" i="1" dirty="0">
                <a:latin typeface="Arial Nova"/>
              </a:rPr>
              <a:t> </a:t>
            </a:r>
          </a:p>
          <a:p>
            <a:pPr marL="876300" indent="-342900" algn="just">
              <a:lnSpc>
                <a:spcPts val="2880"/>
              </a:lnSpc>
              <a:buFontTx/>
              <a:buChar char="-"/>
            </a:pPr>
            <a:r>
              <a:rPr lang="pt-BR" sz="2300" dirty="0">
                <a:latin typeface="Arial Nova"/>
              </a:rPr>
              <a:t>Se o valor for </a:t>
            </a:r>
            <a:r>
              <a:rPr lang="pt-BR" sz="2300" b="1" u="sng" dirty="0">
                <a:latin typeface="Arial Nova"/>
              </a:rPr>
              <a:t>considerado do comprador</a:t>
            </a:r>
            <a:r>
              <a:rPr lang="pt-BR" sz="2300" dirty="0">
                <a:latin typeface="Arial Nova"/>
              </a:rPr>
              <a:t>, não haverá efetiva disponibilidade econômica por parte do vendedor, portanto, não haverá fato gerador de tributo.</a:t>
            </a:r>
          </a:p>
          <a:p>
            <a:pPr marL="533400" algn="just">
              <a:lnSpc>
                <a:spcPts val="2880"/>
              </a:lnSpc>
            </a:pPr>
            <a:endParaRPr lang="pt-BR" sz="2300" dirty="0">
              <a:latin typeface="Arial Nova"/>
            </a:endParaRPr>
          </a:p>
          <a:p>
            <a:pPr marL="876300" indent="-342900" algn="just">
              <a:lnSpc>
                <a:spcPts val="2880"/>
              </a:lnSpc>
              <a:buFontTx/>
              <a:buChar char="-"/>
            </a:pPr>
            <a:r>
              <a:rPr lang="pt-BR" sz="2300" dirty="0">
                <a:latin typeface="Arial Nova"/>
              </a:rPr>
              <a:t>Já se o valor for </a:t>
            </a:r>
            <a:r>
              <a:rPr lang="pt-BR" sz="2300" b="1" u="sng" dirty="0">
                <a:latin typeface="Arial Nova"/>
              </a:rPr>
              <a:t>considerado do vendedor</a:t>
            </a:r>
            <a:r>
              <a:rPr lang="pt-BR" sz="2300" dirty="0">
                <a:latin typeface="Arial Nova"/>
              </a:rPr>
              <a:t>, mesmo sem acesso imediato, a Receita Federal pode entender que o valor </a:t>
            </a:r>
            <a:r>
              <a:rPr lang="pt-BR" sz="2300" b="1" u="sng" dirty="0">
                <a:latin typeface="Arial Nova"/>
              </a:rPr>
              <a:t>já foi auferido</a:t>
            </a:r>
            <a:r>
              <a:rPr lang="pt-BR" sz="2300" dirty="0">
                <a:latin typeface="Arial Nova"/>
              </a:rPr>
              <a:t>, devendo ser tributado pelo imposto de renda.</a:t>
            </a:r>
          </a:p>
          <a:p>
            <a:pPr marL="533400" algn="just">
              <a:lnSpc>
                <a:spcPts val="2880"/>
              </a:lnSpc>
            </a:pPr>
            <a:endParaRPr lang="pt-BR" sz="2400" dirty="0">
              <a:latin typeface="Arial Nova"/>
            </a:endParaRPr>
          </a:p>
          <a:p>
            <a:pPr marL="342900" indent="-342900" algn="just">
              <a:lnSpc>
                <a:spcPts val="2880"/>
              </a:lnSpc>
              <a:buFont typeface="Arial" panose="020B0604020202020204" pitchFamily="34" charset="0"/>
              <a:buChar char="•"/>
            </a:pPr>
            <a:r>
              <a:rPr lang="pt-BR" sz="2400" b="1" u="sng" dirty="0">
                <a:latin typeface="Arial Nova"/>
              </a:rPr>
              <a:t>Momento do Reconhecimento da Receita:</a:t>
            </a:r>
            <a:endParaRPr lang="pt-BR" sz="2400" dirty="0">
              <a:latin typeface="Arial Nova"/>
            </a:endParaRPr>
          </a:p>
          <a:p>
            <a:pPr algn="just">
              <a:lnSpc>
                <a:spcPts val="2880"/>
              </a:lnSpc>
            </a:pPr>
            <a:r>
              <a:rPr lang="pt-BR" sz="2400" i="1" dirty="0">
                <a:latin typeface="Arial Nova"/>
              </a:rPr>
              <a:t> </a:t>
            </a:r>
          </a:p>
          <a:p>
            <a:pPr marL="876300" indent="-342900" algn="just">
              <a:lnSpc>
                <a:spcPts val="2880"/>
              </a:lnSpc>
              <a:buFontTx/>
              <a:buChar char="-"/>
            </a:pPr>
            <a:r>
              <a:rPr lang="pt-BR" sz="2300" dirty="0">
                <a:latin typeface="Arial Nova"/>
              </a:rPr>
              <a:t>Muitas pessoas jurídicas seguem o </a:t>
            </a:r>
            <a:r>
              <a:rPr lang="pt-BR" sz="2300" b="1" u="sng" dirty="0">
                <a:latin typeface="Arial Nova"/>
              </a:rPr>
              <a:t>regime de competência</a:t>
            </a:r>
            <a:r>
              <a:rPr lang="pt-BR" sz="2300" dirty="0">
                <a:latin typeface="Arial Nova"/>
              </a:rPr>
              <a:t>, ou seja, reconhecem receitas e despesas no momento em que elas </a:t>
            </a:r>
            <a:r>
              <a:rPr lang="pt-BR" sz="2300" b="1" u="sng" dirty="0">
                <a:latin typeface="Arial Nova"/>
              </a:rPr>
              <a:t>são geradas</a:t>
            </a:r>
            <a:r>
              <a:rPr lang="pt-BR" sz="2300" dirty="0">
                <a:latin typeface="Arial Nova"/>
              </a:rPr>
              <a:t>, e não quando o dinheiro entra ou sai do caixa.</a:t>
            </a:r>
          </a:p>
          <a:p>
            <a:pPr marL="876300" indent="-342900" algn="just">
              <a:lnSpc>
                <a:spcPts val="2880"/>
              </a:lnSpc>
              <a:buFontTx/>
              <a:buChar char="-"/>
            </a:pPr>
            <a:endParaRPr lang="pt-BR" sz="2300" dirty="0">
              <a:latin typeface="Arial Nova"/>
            </a:endParaRPr>
          </a:p>
          <a:p>
            <a:pPr marL="876300" indent="-342900" algn="just">
              <a:lnSpc>
                <a:spcPts val="2880"/>
              </a:lnSpc>
              <a:buFontTx/>
              <a:buChar char="-"/>
            </a:pPr>
            <a:r>
              <a:rPr lang="pt-BR" sz="2300" dirty="0">
                <a:latin typeface="Arial Nova"/>
              </a:rPr>
              <a:t>Nesse caso, se a Receita Federal considerar que o depósito em </a:t>
            </a:r>
            <a:r>
              <a:rPr lang="pt-BR" sz="2300" i="1" dirty="0">
                <a:latin typeface="Arial Nova"/>
              </a:rPr>
              <a:t>escrow</a:t>
            </a:r>
            <a:r>
              <a:rPr lang="pt-BR" sz="2300" dirty="0">
                <a:latin typeface="Arial Nova"/>
              </a:rPr>
              <a:t> já caracteriza um "direito adquirido ao recebimento", ela pode exigir a tributação </a:t>
            </a:r>
            <a:r>
              <a:rPr lang="pt-BR" sz="2300" b="1" u="sng" dirty="0">
                <a:latin typeface="Arial Nova"/>
              </a:rPr>
              <a:t>no momento do depósito</a:t>
            </a:r>
            <a:r>
              <a:rPr lang="pt-BR" sz="2300" dirty="0">
                <a:latin typeface="Arial Nova"/>
              </a:rPr>
              <a:t>, mesmo que o valor só seja liberado futuramente.</a:t>
            </a:r>
          </a:p>
        </p:txBody>
      </p:sp>
      <p:sp>
        <p:nvSpPr>
          <p:cNvPr id="7" name="Retângulo 6">
            <a:extLst>
              <a:ext uri="{FF2B5EF4-FFF2-40B4-BE49-F238E27FC236}">
                <a16:creationId xmlns:a16="http://schemas.microsoft.com/office/drawing/2014/main" id="{CA1D2F95-FCCB-0492-117B-926FD0B12D08}"/>
              </a:ext>
            </a:extLst>
          </p:cNvPr>
          <p:cNvSpPr/>
          <p:nvPr/>
        </p:nvSpPr>
        <p:spPr>
          <a:xfrm>
            <a:off x="739454" y="4317874"/>
            <a:ext cx="5867400" cy="5442644"/>
          </a:xfrm>
          <a:prstGeom prst="rect">
            <a:avLst/>
          </a:prstGeom>
          <a:no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TextBox 11">
            <a:extLst>
              <a:ext uri="{FF2B5EF4-FFF2-40B4-BE49-F238E27FC236}">
                <a16:creationId xmlns:a16="http://schemas.microsoft.com/office/drawing/2014/main" id="{5C18C1B6-15F3-1976-0D1A-47D33191CE81}"/>
              </a:ext>
            </a:extLst>
          </p:cNvPr>
          <p:cNvSpPr txBox="1"/>
          <p:nvPr/>
        </p:nvSpPr>
        <p:spPr>
          <a:xfrm>
            <a:off x="1028700" y="3457921"/>
            <a:ext cx="5402580" cy="7071295"/>
          </a:xfrm>
          <a:prstGeom prst="rect">
            <a:avLst/>
          </a:prstGeom>
        </p:spPr>
        <p:txBody>
          <a:bodyPr wrap="square" lIns="0" tIns="0" rIns="0" bIns="0" rtlCol="0" anchor="t">
            <a:spAutoFit/>
          </a:bodyPr>
          <a:lstStyle/>
          <a:p>
            <a:pPr>
              <a:lnSpc>
                <a:spcPts val="6719"/>
              </a:lnSpc>
            </a:pPr>
            <a:endParaRPr lang="en-US" sz="4500" dirty="0">
              <a:solidFill>
                <a:schemeClr val="bg1"/>
              </a:solidFill>
              <a:latin typeface="Arial Nova" panose="020B0504020202020204" pitchFamily="34" charset="0"/>
              <a:ea typeface="Arial Nova Bold"/>
              <a:cs typeface="Arial Nova Bold"/>
              <a:sym typeface="Arial Nova Bold"/>
            </a:endParaRPr>
          </a:p>
          <a:p>
            <a:pPr>
              <a:lnSpc>
                <a:spcPts val="2880"/>
              </a:lnSpc>
            </a:pPr>
            <a:endParaRPr lang="en-US" sz="2880" dirty="0">
              <a:solidFill>
                <a:schemeClr val="bg1"/>
              </a:solidFill>
              <a:latin typeface="Arial Nova" panose="020B0504020202020204" pitchFamily="34" charset="0"/>
              <a:ea typeface="Arial Nova"/>
              <a:cs typeface="Arial Nova"/>
              <a:sym typeface="Arial Nova"/>
            </a:endParaRPr>
          </a:p>
          <a:p>
            <a:pPr>
              <a:lnSpc>
                <a:spcPts val="2880"/>
              </a:lnSpc>
              <a:spcAft>
                <a:spcPts val="600"/>
              </a:spcAft>
            </a:pPr>
            <a:r>
              <a:rPr lang="pt-BR" sz="3000" dirty="0">
                <a:solidFill>
                  <a:schemeClr val="bg1"/>
                </a:solidFill>
                <a:latin typeface="Arial Nova" panose="020B0504020202020204" pitchFamily="34" charset="0"/>
              </a:rPr>
              <a:t>A utilização da </a:t>
            </a:r>
            <a:r>
              <a:rPr lang="pt-BR" sz="3000" i="1" dirty="0">
                <a:solidFill>
                  <a:schemeClr val="bg1"/>
                </a:solidFill>
                <a:latin typeface="Arial Nova" panose="020B0504020202020204" pitchFamily="34" charset="0"/>
              </a:rPr>
              <a:t>escrow account</a:t>
            </a:r>
            <a:r>
              <a:rPr lang="pt-BR" sz="3000" dirty="0">
                <a:solidFill>
                  <a:schemeClr val="bg1"/>
                </a:solidFill>
                <a:latin typeface="Arial Nova" panose="020B0504020202020204" pitchFamily="34" charset="0"/>
              </a:rPr>
              <a:t> é amplamente debatida no campo tributário, sendo as principais controvérsias relacionadas ao: </a:t>
            </a:r>
          </a:p>
          <a:p>
            <a:pPr>
              <a:lnSpc>
                <a:spcPts val="2880"/>
              </a:lnSpc>
              <a:spcAft>
                <a:spcPts val="600"/>
              </a:spcAft>
            </a:pPr>
            <a:r>
              <a:rPr lang="pt-BR" sz="3000" dirty="0">
                <a:solidFill>
                  <a:schemeClr val="bg1"/>
                </a:solidFill>
                <a:latin typeface="Arial Nova" panose="020B0504020202020204" pitchFamily="34" charset="0"/>
              </a:rPr>
              <a:t>i) </a:t>
            </a:r>
            <a:r>
              <a:rPr lang="pt-BR" sz="3000" b="1" u="sng" dirty="0">
                <a:solidFill>
                  <a:schemeClr val="bg1"/>
                </a:solidFill>
                <a:latin typeface="Arial Nova" panose="020B0504020202020204" pitchFamily="34" charset="0"/>
              </a:rPr>
              <a:t>momento da disponibilidade jurídica e econômica dos valores</a:t>
            </a:r>
            <a:r>
              <a:rPr lang="pt-BR" sz="3000" dirty="0">
                <a:solidFill>
                  <a:schemeClr val="bg1"/>
                </a:solidFill>
                <a:latin typeface="Arial Nova" panose="020B0504020202020204" pitchFamily="34" charset="0"/>
              </a:rPr>
              <a:t> para fins de incidência do imposto de renda, bem como </a:t>
            </a:r>
          </a:p>
          <a:p>
            <a:pPr>
              <a:lnSpc>
                <a:spcPts val="2880"/>
              </a:lnSpc>
              <a:spcAft>
                <a:spcPts val="600"/>
              </a:spcAft>
            </a:pPr>
            <a:r>
              <a:rPr lang="pt-BR" sz="3000" dirty="0" err="1">
                <a:solidFill>
                  <a:schemeClr val="bg1"/>
                </a:solidFill>
                <a:latin typeface="Arial Nova" panose="020B0504020202020204" pitchFamily="34" charset="0"/>
              </a:rPr>
              <a:t>ii</a:t>
            </a:r>
            <a:r>
              <a:rPr lang="pt-BR" sz="3000" dirty="0">
                <a:solidFill>
                  <a:schemeClr val="bg1"/>
                </a:solidFill>
                <a:latin typeface="Arial Nova" panose="020B0504020202020204" pitchFamily="34" charset="0"/>
              </a:rPr>
              <a:t>) à tributação sobre os </a:t>
            </a:r>
            <a:r>
              <a:rPr lang="pt-BR" sz="3000" b="1" u="sng" dirty="0">
                <a:solidFill>
                  <a:schemeClr val="bg1"/>
                </a:solidFill>
                <a:latin typeface="Arial Nova" panose="020B0504020202020204" pitchFamily="34" charset="0"/>
              </a:rPr>
              <a:t>eventuais rendimentos e juros gerados na conta.</a:t>
            </a:r>
            <a:endParaRPr lang="en-US" sz="3000" b="1" u="sng" dirty="0">
              <a:solidFill>
                <a:schemeClr val="bg1"/>
              </a:solidFill>
              <a:latin typeface="Arial Nova" panose="020B0504020202020204" pitchFamily="34" charset="0"/>
              <a:ea typeface="Arial Nova Bold"/>
              <a:cs typeface="Arial Nova Bold"/>
              <a:sym typeface="Arial Nova Bold"/>
            </a:endParaRPr>
          </a:p>
          <a:p>
            <a:pPr>
              <a:lnSpc>
                <a:spcPts val="6719"/>
              </a:lnSpc>
            </a:pPr>
            <a:endParaRPr lang="en-US" sz="4500" dirty="0">
              <a:solidFill>
                <a:schemeClr val="bg1"/>
              </a:solidFill>
              <a:latin typeface="Arial Nova" panose="020B0504020202020204" pitchFamily="34" charset="0"/>
              <a:ea typeface="Arial Nova Bold"/>
              <a:cs typeface="Arial Nova Bold"/>
              <a:sym typeface="Arial Nova Bold"/>
            </a:endParaRPr>
          </a:p>
        </p:txBody>
      </p:sp>
    </p:spTree>
    <p:extLst>
      <p:ext uri="{BB962C8B-B14F-4D97-AF65-F5344CB8AC3E}">
        <p14:creationId xmlns:p14="http://schemas.microsoft.com/office/powerpoint/2010/main" val="1688330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0F089-136F-B6EA-6956-E3024F9A9705}"/>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085B459C-F6D1-B412-C8ED-B86A89680314}"/>
              </a:ext>
            </a:extLst>
          </p:cNvPr>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pt-BR"/>
          </a:p>
        </p:txBody>
      </p:sp>
      <p:grpSp>
        <p:nvGrpSpPr>
          <p:cNvPr id="3" name="Group 3">
            <a:extLst>
              <a:ext uri="{FF2B5EF4-FFF2-40B4-BE49-F238E27FC236}">
                <a16:creationId xmlns:a16="http://schemas.microsoft.com/office/drawing/2014/main" id="{8A61DFD2-F73C-67F5-1AE4-22FFD040CC45}"/>
              </a:ext>
            </a:extLst>
          </p:cNvPr>
          <p:cNvGrpSpPr/>
          <p:nvPr/>
        </p:nvGrpSpPr>
        <p:grpSpPr>
          <a:xfrm>
            <a:off x="0" y="0"/>
            <a:ext cx="7352672" cy="10287000"/>
            <a:chOff x="0" y="0"/>
            <a:chExt cx="1936506" cy="2709333"/>
          </a:xfrm>
        </p:grpSpPr>
        <p:sp>
          <p:nvSpPr>
            <p:cNvPr id="4" name="Freeform 4">
              <a:extLst>
                <a:ext uri="{FF2B5EF4-FFF2-40B4-BE49-F238E27FC236}">
                  <a16:creationId xmlns:a16="http://schemas.microsoft.com/office/drawing/2014/main" id="{B641FE4B-1F55-418F-AAD3-C4F9023DD721}"/>
                </a:ext>
              </a:extLst>
            </p:cNvPr>
            <p:cNvSpPr/>
            <p:nvPr/>
          </p:nvSpPr>
          <p:spPr>
            <a:xfrm>
              <a:off x="0" y="0"/>
              <a:ext cx="1936506" cy="2709333"/>
            </a:xfrm>
            <a:custGeom>
              <a:avLst/>
              <a:gdLst/>
              <a:ahLst/>
              <a:cxnLst/>
              <a:rect l="l" t="t" r="r" b="b"/>
              <a:pathLst>
                <a:path w="1936506" h="2709333">
                  <a:moveTo>
                    <a:pt x="0" y="0"/>
                  </a:moveTo>
                  <a:lnTo>
                    <a:pt x="1936506" y="0"/>
                  </a:lnTo>
                  <a:lnTo>
                    <a:pt x="1936506" y="2709333"/>
                  </a:lnTo>
                  <a:lnTo>
                    <a:pt x="0" y="2709333"/>
                  </a:lnTo>
                  <a:close/>
                </a:path>
              </a:pathLst>
            </a:custGeom>
            <a:solidFill>
              <a:srgbClr val="106471"/>
            </a:solidFill>
          </p:spPr>
          <p:txBody>
            <a:bodyPr/>
            <a:lstStyle/>
            <a:p>
              <a:endParaRPr lang="pt-BR"/>
            </a:p>
          </p:txBody>
        </p:sp>
        <p:sp>
          <p:nvSpPr>
            <p:cNvPr id="5" name="TextBox 5">
              <a:extLst>
                <a:ext uri="{FF2B5EF4-FFF2-40B4-BE49-F238E27FC236}">
                  <a16:creationId xmlns:a16="http://schemas.microsoft.com/office/drawing/2014/main" id="{04D3FEB1-4B05-F5E7-50C9-58570EDB66A1}"/>
                </a:ext>
              </a:extLst>
            </p:cNvPr>
            <p:cNvSpPr txBox="1"/>
            <p:nvPr/>
          </p:nvSpPr>
          <p:spPr>
            <a:xfrm>
              <a:off x="0" y="-38100"/>
              <a:ext cx="1936506"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BEF21872-268E-3E25-5C9F-2415F91DFFA3}"/>
              </a:ext>
            </a:extLst>
          </p:cNvPr>
          <p:cNvSpPr/>
          <p:nvPr/>
        </p:nvSpPr>
        <p:spPr>
          <a:xfrm>
            <a:off x="0" y="0"/>
            <a:ext cx="7352672" cy="10287000"/>
          </a:xfrm>
          <a:custGeom>
            <a:avLst/>
            <a:gdLst/>
            <a:ahLst/>
            <a:cxnLst/>
            <a:rect l="l" t="t" r="r" b="b"/>
            <a:pathLst>
              <a:path w="7352672" h="10287000">
                <a:moveTo>
                  <a:pt x="0" y="0"/>
                </a:moveTo>
                <a:lnTo>
                  <a:pt x="7352672" y="0"/>
                </a:lnTo>
                <a:lnTo>
                  <a:pt x="7352672" y="10287000"/>
                </a:lnTo>
                <a:lnTo>
                  <a:pt x="0" y="10287000"/>
                </a:lnTo>
                <a:lnTo>
                  <a:pt x="0" y="0"/>
                </a:lnTo>
                <a:close/>
              </a:path>
            </a:pathLst>
          </a:custGeom>
          <a:blipFill>
            <a:blip r:embed="rId2">
              <a:alphaModFix amt="31999"/>
            </a:blip>
            <a:stretch>
              <a:fillRect l="-7500" t="-14305" r="-265368" b="-18949"/>
            </a:stretch>
          </a:blipFill>
        </p:spPr>
        <p:txBody>
          <a:bodyPr/>
          <a:lstStyle/>
          <a:p>
            <a:endParaRPr lang="pt-BR"/>
          </a:p>
        </p:txBody>
      </p:sp>
      <p:grpSp>
        <p:nvGrpSpPr>
          <p:cNvPr id="8" name="Group 8">
            <a:extLst>
              <a:ext uri="{FF2B5EF4-FFF2-40B4-BE49-F238E27FC236}">
                <a16:creationId xmlns:a16="http://schemas.microsoft.com/office/drawing/2014/main" id="{2D867941-08AE-9A51-3B9C-45EEB591A50A}"/>
              </a:ext>
            </a:extLst>
          </p:cNvPr>
          <p:cNvGrpSpPr/>
          <p:nvPr/>
        </p:nvGrpSpPr>
        <p:grpSpPr>
          <a:xfrm>
            <a:off x="0" y="0"/>
            <a:ext cx="4506284" cy="343487"/>
            <a:chOff x="0" y="0"/>
            <a:chExt cx="1186840" cy="90466"/>
          </a:xfrm>
        </p:grpSpPr>
        <p:sp>
          <p:nvSpPr>
            <p:cNvPr id="9" name="Freeform 9">
              <a:extLst>
                <a:ext uri="{FF2B5EF4-FFF2-40B4-BE49-F238E27FC236}">
                  <a16:creationId xmlns:a16="http://schemas.microsoft.com/office/drawing/2014/main" id="{FBD61F13-0EEA-7D1D-8483-60D818866D87}"/>
                </a:ext>
              </a:extLst>
            </p:cNvPr>
            <p:cNvSpPr/>
            <p:nvPr/>
          </p:nvSpPr>
          <p:spPr>
            <a:xfrm>
              <a:off x="0" y="0"/>
              <a:ext cx="1186840" cy="90466"/>
            </a:xfrm>
            <a:custGeom>
              <a:avLst/>
              <a:gdLst/>
              <a:ahLst/>
              <a:cxnLst/>
              <a:rect l="l" t="t" r="r" b="b"/>
              <a:pathLst>
                <a:path w="1186840" h="90466">
                  <a:moveTo>
                    <a:pt x="0" y="0"/>
                  </a:moveTo>
                  <a:lnTo>
                    <a:pt x="1186840" y="0"/>
                  </a:lnTo>
                  <a:lnTo>
                    <a:pt x="1186840" y="90466"/>
                  </a:lnTo>
                  <a:lnTo>
                    <a:pt x="0" y="90466"/>
                  </a:lnTo>
                  <a:close/>
                </a:path>
              </a:pathLst>
            </a:custGeom>
            <a:solidFill>
              <a:srgbClr val="4DE1C7"/>
            </a:solidFill>
          </p:spPr>
          <p:txBody>
            <a:bodyPr/>
            <a:lstStyle/>
            <a:p>
              <a:endParaRPr lang="pt-BR"/>
            </a:p>
          </p:txBody>
        </p:sp>
        <p:sp>
          <p:nvSpPr>
            <p:cNvPr id="10" name="TextBox 10">
              <a:extLst>
                <a:ext uri="{FF2B5EF4-FFF2-40B4-BE49-F238E27FC236}">
                  <a16:creationId xmlns:a16="http://schemas.microsoft.com/office/drawing/2014/main" id="{6DD92A7F-CCA7-32C6-A08E-6C266B75C87A}"/>
                </a:ext>
              </a:extLst>
            </p:cNvPr>
            <p:cNvSpPr txBox="1"/>
            <p:nvPr/>
          </p:nvSpPr>
          <p:spPr>
            <a:xfrm>
              <a:off x="0" y="-38100"/>
              <a:ext cx="1186840" cy="128566"/>
            </a:xfrm>
            <a:prstGeom prst="rect">
              <a:avLst/>
            </a:prstGeom>
          </p:spPr>
          <p:txBody>
            <a:bodyPr lIns="50800" tIns="50800" rIns="50800" bIns="50800" rtlCol="0" anchor="ctr"/>
            <a:lstStyle/>
            <a:p>
              <a:pPr algn="ctr">
                <a:lnSpc>
                  <a:spcPts val="2659"/>
                </a:lnSpc>
              </a:pPr>
              <a:endParaRPr/>
            </a:p>
          </p:txBody>
        </p:sp>
      </p:grpSp>
      <p:sp>
        <p:nvSpPr>
          <p:cNvPr id="11" name="TextBox 11">
            <a:extLst>
              <a:ext uri="{FF2B5EF4-FFF2-40B4-BE49-F238E27FC236}">
                <a16:creationId xmlns:a16="http://schemas.microsoft.com/office/drawing/2014/main" id="{B379E4DE-CF10-5D21-DA5D-865D53269BAF}"/>
              </a:ext>
            </a:extLst>
          </p:cNvPr>
          <p:cNvSpPr txBox="1"/>
          <p:nvPr/>
        </p:nvSpPr>
        <p:spPr>
          <a:xfrm>
            <a:off x="1028700" y="1104900"/>
            <a:ext cx="5981700" cy="2493118"/>
          </a:xfrm>
          <a:prstGeom prst="rect">
            <a:avLst/>
          </a:prstGeom>
        </p:spPr>
        <p:txBody>
          <a:bodyPr wrap="square" lIns="0" tIns="0" rIns="0" bIns="0" rtlCol="0" anchor="t">
            <a:spAutoFit/>
          </a:bodyPr>
          <a:lstStyle/>
          <a:p>
            <a:pPr>
              <a:lnSpc>
                <a:spcPts val="6719"/>
              </a:lnSpc>
            </a:pPr>
            <a:r>
              <a:rPr lang="en-US" sz="4500" i="1" dirty="0">
                <a:solidFill>
                  <a:srgbClr val="FFFFFF"/>
                </a:solidFill>
                <a:latin typeface="Arial Nova Bold"/>
                <a:ea typeface="Arial Nova Bold"/>
                <a:cs typeface="Arial Nova Bold"/>
                <a:sym typeface="Arial Nova Bold"/>
              </a:rPr>
              <a:t>Escrow Account:</a:t>
            </a:r>
          </a:p>
          <a:p>
            <a:pPr>
              <a:lnSpc>
                <a:spcPts val="6719"/>
              </a:lnSpc>
            </a:pPr>
            <a:r>
              <a:rPr lang="en-US" sz="4500" dirty="0">
                <a:solidFill>
                  <a:srgbClr val="FFFFFF"/>
                </a:solidFill>
                <a:latin typeface="Arial Nova Bold"/>
                <a:ea typeface="Arial Nova Bold"/>
                <a:cs typeface="Arial Nova Bold"/>
                <a:sym typeface="Arial Nova Bold"/>
              </a:rPr>
              <a:t>Principais Discussões Tributárias</a:t>
            </a:r>
          </a:p>
        </p:txBody>
      </p:sp>
      <p:sp>
        <p:nvSpPr>
          <p:cNvPr id="12" name="TextBox 12">
            <a:extLst>
              <a:ext uri="{FF2B5EF4-FFF2-40B4-BE49-F238E27FC236}">
                <a16:creationId xmlns:a16="http://schemas.microsoft.com/office/drawing/2014/main" id="{03CA8BD6-FD2B-DBDC-0E6C-D2519A8220EC}"/>
              </a:ext>
            </a:extLst>
          </p:cNvPr>
          <p:cNvSpPr txBox="1"/>
          <p:nvPr/>
        </p:nvSpPr>
        <p:spPr>
          <a:xfrm>
            <a:off x="7848600" y="1104900"/>
            <a:ext cx="9410700" cy="8155374"/>
          </a:xfrm>
          <a:prstGeom prst="rect">
            <a:avLst/>
          </a:prstGeom>
        </p:spPr>
        <p:txBody>
          <a:bodyPr wrap="square" lIns="0" tIns="0" rIns="0" bIns="0" rtlCol="0" anchor="t">
            <a:spAutoFit/>
          </a:bodyPr>
          <a:lstStyle/>
          <a:p>
            <a:pPr marL="342900" indent="-342900" algn="just">
              <a:lnSpc>
                <a:spcPts val="2880"/>
              </a:lnSpc>
              <a:buFont typeface="Arial" panose="020B0604020202020204" pitchFamily="34" charset="0"/>
              <a:buChar char="•"/>
            </a:pPr>
            <a:r>
              <a:rPr lang="pt-BR" sz="2400" b="1" u="sng" dirty="0">
                <a:latin typeface="Arial Nova"/>
              </a:rPr>
              <a:t>Riscos contratuais e Condições Suspensivas/Resolutivas:</a:t>
            </a:r>
          </a:p>
          <a:p>
            <a:pPr algn="just">
              <a:lnSpc>
                <a:spcPts val="2880"/>
              </a:lnSpc>
            </a:pPr>
            <a:r>
              <a:rPr lang="pt-BR" sz="2400" i="1" dirty="0">
                <a:latin typeface="Arial Nova"/>
              </a:rPr>
              <a:t> </a:t>
            </a:r>
          </a:p>
          <a:p>
            <a:pPr marL="876300" indent="-342900" algn="just">
              <a:lnSpc>
                <a:spcPts val="2880"/>
              </a:lnSpc>
              <a:buFontTx/>
              <a:buChar char="-"/>
            </a:pPr>
            <a:r>
              <a:rPr lang="pt-BR" sz="2300" dirty="0">
                <a:latin typeface="Arial Nova" panose="020B0504020202020204" pitchFamily="34" charset="0"/>
              </a:rPr>
              <a:t>Se o contrato firmado prevê uma </a:t>
            </a:r>
            <a:r>
              <a:rPr lang="pt-BR" sz="2300" b="1" u="sng" dirty="0">
                <a:latin typeface="Arial Nova" panose="020B0504020202020204" pitchFamily="34" charset="0"/>
              </a:rPr>
              <a:t>condição suspensiva</a:t>
            </a:r>
            <a:r>
              <a:rPr lang="pt-BR" sz="2300" dirty="0">
                <a:latin typeface="Arial Nova" panose="020B0504020202020204" pitchFamily="34" charset="0"/>
              </a:rPr>
              <a:t> (o negócio só se concretiza se determinada condição acontecer), em regra, o entendimento é de que </a:t>
            </a:r>
            <a:r>
              <a:rPr lang="pt-BR" sz="2300" b="1" u="sng" dirty="0">
                <a:latin typeface="Arial Nova" panose="020B0504020202020204" pitchFamily="34" charset="0"/>
              </a:rPr>
              <a:t>a disponibilidade do valor ainda não ocorreu</a:t>
            </a:r>
            <a:r>
              <a:rPr lang="pt-BR" sz="2300" dirty="0">
                <a:latin typeface="Arial Nova" panose="020B0504020202020204" pitchFamily="34" charset="0"/>
              </a:rPr>
              <a:t> até que seja realizada a condicionante, ou seja, </a:t>
            </a:r>
            <a:r>
              <a:rPr lang="pt-BR" sz="2300" b="1" u="sng" dirty="0">
                <a:latin typeface="Arial Nova" panose="020B0504020202020204" pitchFamily="34" charset="0"/>
              </a:rPr>
              <a:t>não há fato gerador de tributo</a:t>
            </a:r>
            <a:r>
              <a:rPr lang="pt-BR" sz="2300" dirty="0">
                <a:latin typeface="Arial Nova" panose="020B0504020202020204" pitchFamily="34" charset="0"/>
              </a:rPr>
              <a:t>.</a:t>
            </a:r>
          </a:p>
          <a:p>
            <a:pPr marL="876300" indent="-342900" algn="just">
              <a:lnSpc>
                <a:spcPts val="2880"/>
              </a:lnSpc>
              <a:buFontTx/>
              <a:buChar char="-"/>
            </a:pPr>
            <a:r>
              <a:rPr lang="pt-BR" sz="2300" dirty="0">
                <a:latin typeface="Arial Nova" panose="020B0504020202020204" pitchFamily="34" charset="0"/>
              </a:rPr>
              <a:t>Por outro lado, se o contrato dispõe de uma </a:t>
            </a:r>
            <a:r>
              <a:rPr lang="pt-BR" sz="2300" b="1" u="sng" dirty="0">
                <a:latin typeface="Arial Nova" panose="020B0504020202020204" pitchFamily="34" charset="0"/>
              </a:rPr>
              <a:t>condição resolutiva</a:t>
            </a:r>
            <a:r>
              <a:rPr lang="pt-BR" sz="2300" u="sng" dirty="0">
                <a:latin typeface="Arial Nova" panose="020B0504020202020204" pitchFamily="34" charset="0"/>
              </a:rPr>
              <a:t> </a:t>
            </a:r>
            <a:r>
              <a:rPr lang="pt-BR" sz="2300" dirty="0">
                <a:latin typeface="Arial Nova" panose="020B0504020202020204" pitchFamily="34" charset="0"/>
              </a:rPr>
              <a:t>(o negócio ocorre, mas pode ser desfeito no futuro), a Receita Federal considera que já ocorreu o fato gerador do imposto de renda.</a:t>
            </a:r>
            <a:endParaRPr lang="pt-BR" sz="2300" dirty="0">
              <a:latin typeface="Arial Nova"/>
            </a:endParaRPr>
          </a:p>
          <a:p>
            <a:pPr marL="533400" algn="just">
              <a:lnSpc>
                <a:spcPts val="2880"/>
              </a:lnSpc>
            </a:pPr>
            <a:endParaRPr lang="pt-BR" sz="2200" dirty="0">
              <a:latin typeface="Arial Nova"/>
            </a:endParaRPr>
          </a:p>
          <a:p>
            <a:pPr marL="342900" indent="-342900" algn="just">
              <a:lnSpc>
                <a:spcPts val="2880"/>
              </a:lnSpc>
              <a:buFont typeface="Arial" panose="020B0604020202020204" pitchFamily="34" charset="0"/>
              <a:buChar char="•"/>
            </a:pPr>
            <a:r>
              <a:rPr lang="pt-BR" sz="2400" b="1" u="sng" dirty="0">
                <a:latin typeface="Arial Nova"/>
              </a:rPr>
              <a:t>Tributação dos Juros e Rendimentos da </a:t>
            </a:r>
            <a:r>
              <a:rPr lang="pt-BR" sz="2400" b="1" i="1" u="sng" dirty="0">
                <a:latin typeface="Arial Nova"/>
              </a:rPr>
              <a:t>Escrow Account:</a:t>
            </a:r>
            <a:endParaRPr lang="pt-BR" sz="2400" b="1" u="sng" dirty="0">
              <a:latin typeface="Arial Nova"/>
            </a:endParaRPr>
          </a:p>
          <a:p>
            <a:pPr algn="just">
              <a:lnSpc>
                <a:spcPts val="2880"/>
              </a:lnSpc>
            </a:pPr>
            <a:r>
              <a:rPr lang="pt-BR" sz="2000" i="1" dirty="0">
                <a:latin typeface="Arial Nova"/>
              </a:rPr>
              <a:t> </a:t>
            </a:r>
          </a:p>
          <a:p>
            <a:pPr marL="876300" indent="-342900" algn="just">
              <a:lnSpc>
                <a:spcPts val="2880"/>
              </a:lnSpc>
              <a:buFontTx/>
              <a:buChar char="-"/>
            </a:pPr>
            <a:r>
              <a:rPr lang="pt-BR" sz="2300" dirty="0">
                <a:latin typeface="Arial Nova" panose="020B0504020202020204" pitchFamily="34" charset="0"/>
              </a:rPr>
              <a:t>Quando a conta garantia for uma conta remunerada, os juros ou rendimentos gerados serão tributáveis pelo imposto de renda, na fonte, </a:t>
            </a:r>
            <a:r>
              <a:rPr lang="pt-BR" sz="2300" b="1" u="sng" dirty="0">
                <a:latin typeface="Arial Nova" panose="020B0504020202020204" pitchFamily="34" charset="0"/>
              </a:rPr>
              <a:t>em nome do beneficiário dos rendimentos</a:t>
            </a:r>
            <a:r>
              <a:rPr lang="pt-BR" sz="2300" dirty="0">
                <a:latin typeface="Arial Nova" panose="020B0504020202020204" pitchFamily="34" charset="0"/>
              </a:rPr>
              <a:t>. Aqui há uma discussão sobre quem é o beneficiário.</a:t>
            </a:r>
          </a:p>
          <a:p>
            <a:pPr marL="876300" indent="-342900" algn="just">
              <a:lnSpc>
                <a:spcPts val="2880"/>
              </a:lnSpc>
              <a:buFontTx/>
              <a:buChar char="-"/>
            </a:pPr>
            <a:r>
              <a:rPr lang="pt-BR" sz="2300" dirty="0">
                <a:latin typeface="Arial Nova" panose="020B0504020202020204" pitchFamily="34" charset="0"/>
              </a:rPr>
              <a:t>Ainda, em muitos casos, há um </a:t>
            </a:r>
            <a:r>
              <a:rPr lang="pt-BR" sz="2300" b="1" u="sng" dirty="0">
                <a:latin typeface="Arial Nova" panose="020B0504020202020204" pitchFamily="34" charset="0"/>
              </a:rPr>
              <a:t>descasamento entre o momento da retenção na fonte e o momento do reconhecimento da receita pelo beneficiário</a:t>
            </a:r>
            <a:r>
              <a:rPr lang="pt-BR" sz="2300" dirty="0">
                <a:latin typeface="Arial Nova" panose="020B0504020202020204" pitchFamily="34" charset="0"/>
              </a:rPr>
              <a:t>, fato que gera discussões tributárias em relação ao aproveitamento/dedução desse imposto retido. </a:t>
            </a:r>
          </a:p>
        </p:txBody>
      </p:sp>
    </p:spTree>
    <p:extLst>
      <p:ext uri="{BB962C8B-B14F-4D97-AF65-F5344CB8AC3E}">
        <p14:creationId xmlns:p14="http://schemas.microsoft.com/office/powerpoint/2010/main" val="3342108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1999"/>
            </a:blip>
            <a:stretch>
              <a:fillRect l="-3015" t="-14305" r="-46896" b="-18949"/>
            </a:stretch>
          </a:blipFill>
        </p:spPr>
        <p:txBody>
          <a:bodyPr/>
          <a:lstStyle/>
          <a:p>
            <a:endParaRPr lang="pt-BR"/>
          </a:p>
        </p:txBody>
      </p:sp>
      <p:sp>
        <p:nvSpPr>
          <p:cNvPr id="3" name="AutoShape 3"/>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pt-BR"/>
          </a:p>
        </p:txBody>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6000"/>
            </a:blip>
            <a:stretch>
              <a:fillRect l="-63979" t="-48767" r="-2726" b="-73506"/>
            </a:stretch>
          </a:blipFill>
        </p:spPr>
        <p:txBody>
          <a:bodyPr/>
          <a:lstStyle/>
          <a:p>
            <a:endParaRPr lang="pt-BR"/>
          </a:p>
        </p:txBody>
      </p:sp>
      <p:grpSp>
        <p:nvGrpSpPr>
          <p:cNvPr id="5" name="Group 5"/>
          <p:cNvGrpSpPr/>
          <p:nvPr/>
        </p:nvGrpSpPr>
        <p:grpSpPr>
          <a:xfrm rot="5400000">
            <a:off x="-1947529" y="1947529"/>
            <a:ext cx="4238545" cy="343487"/>
            <a:chOff x="0" y="0"/>
            <a:chExt cx="1116325" cy="90466"/>
          </a:xfrm>
        </p:grpSpPr>
        <p:sp>
          <p:nvSpPr>
            <p:cNvPr id="6" name="Freeform 6"/>
            <p:cNvSpPr/>
            <p:nvPr/>
          </p:nvSpPr>
          <p:spPr>
            <a:xfrm>
              <a:off x="0" y="0"/>
              <a:ext cx="1116324" cy="90466"/>
            </a:xfrm>
            <a:custGeom>
              <a:avLst/>
              <a:gdLst/>
              <a:ahLst/>
              <a:cxnLst/>
              <a:rect l="l" t="t" r="r" b="b"/>
              <a:pathLst>
                <a:path w="1116324" h="90466">
                  <a:moveTo>
                    <a:pt x="0" y="0"/>
                  </a:moveTo>
                  <a:lnTo>
                    <a:pt x="1116324" y="0"/>
                  </a:lnTo>
                  <a:lnTo>
                    <a:pt x="1116324" y="90466"/>
                  </a:lnTo>
                  <a:lnTo>
                    <a:pt x="0" y="90466"/>
                  </a:lnTo>
                  <a:close/>
                </a:path>
              </a:pathLst>
            </a:custGeom>
            <a:solidFill>
              <a:srgbClr val="4DE1C7"/>
            </a:solidFill>
          </p:spPr>
          <p:txBody>
            <a:bodyPr/>
            <a:lstStyle/>
            <a:p>
              <a:endParaRPr lang="pt-BR"/>
            </a:p>
          </p:txBody>
        </p:sp>
        <p:sp>
          <p:nvSpPr>
            <p:cNvPr id="7" name="TextBox 7"/>
            <p:cNvSpPr txBox="1"/>
            <p:nvPr/>
          </p:nvSpPr>
          <p:spPr>
            <a:xfrm>
              <a:off x="0" y="-38100"/>
              <a:ext cx="1116325" cy="128566"/>
            </a:xfrm>
            <a:prstGeom prst="rect">
              <a:avLst/>
            </a:prstGeom>
          </p:spPr>
          <p:txBody>
            <a:bodyPr lIns="50800" tIns="50800" rIns="50800" bIns="50800" rtlCol="0" anchor="ctr"/>
            <a:lstStyle/>
            <a:p>
              <a:pPr algn="ctr">
                <a:lnSpc>
                  <a:spcPts val="2659"/>
                </a:lnSpc>
              </a:pPr>
              <a:endParaRPr/>
            </a:p>
          </p:txBody>
        </p:sp>
      </p:grpSp>
      <p:pic>
        <p:nvPicPr>
          <p:cNvPr id="17" name="Imagem 16">
            <a:extLst>
              <a:ext uri="{FF2B5EF4-FFF2-40B4-BE49-F238E27FC236}">
                <a16:creationId xmlns:a16="http://schemas.microsoft.com/office/drawing/2014/main" id="{9C2D1AE5-122F-7F16-8CDD-F8E6B7C08CA5}"/>
              </a:ext>
            </a:extLst>
          </p:cNvPr>
          <p:cNvPicPr>
            <a:picLocks noChangeAspect="1"/>
          </p:cNvPicPr>
          <p:nvPr/>
        </p:nvPicPr>
        <p:blipFill>
          <a:blip r:embed="rId4"/>
          <a:stretch>
            <a:fillRect/>
          </a:stretch>
        </p:blipFill>
        <p:spPr>
          <a:xfrm>
            <a:off x="759331" y="2088427"/>
            <a:ext cx="17221200" cy="8076665"/>
          </a:xfrm>
          <a:prstGeom prst="rect">
            <a:avLst/>
          </a:prstGeom>
          <a:ln>
            <a:solidFill>
              <a:schemeClr val="bg1"/>
            </a:solidFill>
          </a:ln>
        </p:spPr>
      </p:pic>
      <p:sp>
        <p:nvSpPr>
          <p:cNvPr id="19" name="TextBox 11">
            <a:extLst>
              <a:ext uri="{FF2B5EF4-FFF2-40B4-BE49-F238E27FC236}">
                <a16:creationId xmlns:a16="http://schemas.microsoft.com/office/drawing/2014/main" id="{5CEAF204-9005-748B-C49B-CC158D30EC43}"/>
              </a:ext>
            </a:extLst>
          </p:cNvPr>
          <p:cNvSpPr txBox="1"/>
          <p:nvPr/>
        </p:nvSpPr>
        <p:spPr>
          <a:xfrm>
            <a:off x="1028700" y="723900"/>
            <a:ext cx="16230600" cy="2749599"/>
          </a:xfrm>
          <a:prstGeom prst="rect">
            <a:avLst/>
          </a:prstGeom>
        </p:spPr>
        <p:txBody>
          <a:bodyPr wrap="square" lIns="0" tIns="0" rIns="0" bIns="0" rtlCol="0" anchor="t">
            <a:spAutoFit/>
          </a:bodyPr>
          <a:lstStyle/>
          <a:p>
            <a:pPr algn="just">
              <a:lnSpc>
                <a:spcPts val="2880"/>
              </a:lnSpc>
            </a:pPr>
            <a:r>
              <a:rPr lang="en-US" sz="2000" dirty="0">
                <a:solidFill>
                  <a:schemeClr val="bg1"/>
                </a:solidFill>
                <a:latin typeface="Arial Nova" panose="020B0504020202020204" pitchFamily="34" charset="0"/>
                <a:ea typeface="Arial Nova Bold"/>
                <a:cs typeface="Arial Nova Bold"/>
                <a:sym typeface="Arial Nova"/>
              </a:rPr>
              <a:t>Apesar de ser uma questão contrivertida, a Receita Federal e o CARF já se posicionaram por meio de Solução de Consulta e julgados no sentido de </a:t>
            </a:r>
            <a:r>
              <a:rPr lang="en-US" sz="2000" dirty="0">
                <a:solidFill>
                  <a:schemeClr val="bg1"/>
                </a:solidFill>
                <a:latin typeface="Arial Nova" panose="020B0504020202020204" pitchFamily="34" charset="0"/>
                <a:sym typeface="Arial Nova"/>
              </a:rPr>
              <a:t>que</a:t>
            </a:r>
            <a:r>
              <a:rPr lang="pt-BR" sz="2000" dirty="0">
                <a:solidFill>
                  <a:schemeClr val="bg1"/>
                </a:solidFill>
                <a:latin typeface="Arial Nova" panose="020B0504020202020204" pitchFamily="34" charset="0"/>
              </a:rPr>
              <a:t> os valores depositados em </a:t>
            </a:r>
            <a:r>
              <a:rPr lang="pt-BR" sz="2000" i="1" dirty="0">
                <a:solidFill>
                  <a:schemeClr val="bg1"/>
                </a:solidFill>
                <a:latin typeface="Arial Nova" panose="020B0504020202020204" pitchFamily="34" charset="0"/>
              </a:rPr>
              <a:t>escrow account</a:t>
            </a:r>
            <a:r>
              <a:rPr lang="pt-BR" sz="2000" dirty="0">
                <a:solidFill>
                  <a:schemeClr val="bg1"/>
                </a:solidFill>
                <a:latin typeface="Arial Nova" panose="020B0504020202020204" pitchFamily="34" charset="0"/>
              </a:rPr>
              <a:t>, destinados a cobrir garantias contratuais, não integram o ganho de capital da pessoa física/pessoa jurídica, enquanto não cumpridas as condições contratuais com o consequente recebimento de tais valores pelo vendedor.</a:t>
            </a:r>
            <a:endParaRPr lang="en-US" sz="2000" dirty="0">
              <a:solidFill>
                <a:schemeClr val="bg1"/>
              </a:solidFill>
              <a:latin typeface="Arial Nova" panose="020B0504020202020204" pitchFamily="34" charset="0"/>
              <a:sym typeface="Arial Nova Bold"/>
            </a:endParaRPr>
          </a:p>
          <a:p>
            <a:pPr>
              <a:lnSpc>
                <a:spcPts val="6719"/>
              </a:lnSpc>
            </a:pPr>
            <a:endParaRPr lang="en-US" sz="4500" dirty="0">
              <a:solidFill>
                <a:srgbClr val="FFFFFF"/>
              </a:solidFill>
              <a:latin typeface="Arial Nova Bold"/>
              <a:ea typeface="Arial Nova Bold"/>
              <a:cs typeface="Arial Nova Bold"/>
              <a:sym typeface="Arial Nova Bold"/>
            </a:endParaRPr>
          </a:p>
          <a:p>
            <a:pPr>
              <a:lnSpc>
                <a:spcPts val="6719"/>
              </a:lnSpc>
            </a:pPr>
            <a:endParaRPr lang="en-US" sz="4500" dirty="0">
              <a:solidFill>
                <a:srgbClr val="FFFFFF"/>
              </a:solidFill>
              <a:latin typeface="Arial Nova Bold"/>
              <a:ea typeface="Arial Nova Bold"/>
              <a:cs typeface="Arial Nova Bold"/>
              <a:sym typeface="Arial Nova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06C9B-90AE-4E5B-A7C0-616038DA858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8BAA98E6-219B-1612-243B-AB6E9E7D4D14}"/>
              </a:ext>
            </a:extLst>
          </p:cNvPr>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pt-BR"/>
          </a:p>
        </p:txBody>
      </p:sp>
      <p:grpSp>
        <p:nvGrpSpPr>
          <p:cNvPr id="3" name="Group 3">
            <a:extLst>
              <a:ext uri="{FF2B5EF4-FFF2-40B4-BE49-F238E27FC236}">
                <a16:creationId xmlns:a16="http://schemas.microsoft.com/office/drawing/2014/main" id="{4749E88D-C9D5-7ABE-ECF0-FFE747A59DF7}"/>
              </a:ext>
            </a:extLst>
          </p:cNvPr>
          <p:cNvGrpSpPr/>
          <p:nvPr/>
        </p:nvGrpSpPr>
        <p:grpSpPr>
          <a:xfrm>
            <a:off x="0" y="0"/>
            <a:ext cx="7352672" cy="10287000"/>
            <a:chOff x="0" y="0"/>
            <a:chExt cx="1936506" cy="2709333"/>
          </a:xfrm>
        </p:grpSpPr>
        <p:sp>
          <p:nvSpPr>
            <p:cNvPr id="4" name="Freeform 4">
              <a:extLst>
                <a:ext uri="{FF2B5EF4-FFF2-40B4-BE49-F238E27FC236}">
                  <a16:creationId xmlns:a16="http://schemas.microsoft.com/office/drawing/2014/main" id="{DA70C890-C763-6F5A-3EB8-D4191F8341ED}"/>
                </a:ext>
              </a:extLst>
            </p:cNvPr>
            <p:cNvSpPr/>
            <p:nvPr/>
          </p:nvSpPr>
          <p:spPr>
            <a:xfrm>
              <a:off x="0" y="0"/>
              <a:ext cx="1936506" cy="2709333"/>
            </a:xfrm>
            <a:custGeom>
              <a:avLst/>
              <a:gdLst/>
              <a:ahLst/>
              <a:cxnLst/>
              <a:rect l="l" t="t" r="r" b="b"/>
              <a:pathLst>
                <a:path w="1936506" h="2709333">
                  <a:moveTo>
                    <a:pt x="0" y="0"/>
                  </a:moveTo>
                  <a:lnTo>
                    <a:pt x="1936506" y="0"/>
                  </a:lnTo>
                  <a:lnTo>
                    <a:pt x="1936506" y="2709333"/>
                  </a:lnTo>
                  <a:lnTo>
                    <a:pt x="0" y="2709333"/>
                  </a:lnTo>
                  <a:close/>
                </a:path>
              </a:pathLst>
            </a:custGeom>
            <a:solidFill>
              <a:srgbClr val="106471"/>
            </a:solidFill>
          </p:spPr>
          <p:txBody>
            <a:bodyPr/>
            <a:lstStyle/>
            <a:p>
              <a:endParaRPr lang="pt-BR"/>
            </a:p>
          </p:txBody>
        </p:sp>
        <p:sp>
          <p:nvSpPr>
            <p:cNvPr id="5" name="TextBox 5">
              <a:extLst>
                <a:ext uri="{FF2B5EF4-FFF2-40B4-BE49-F238E27FC236}">
                  <a16:creationId xmlns:a16="http://schemas.microsoft.com/office/drawing/2014/main" id="{6844A017-F8AD-ED8F-51FE-F289D6B76EC4}"/>
                </a:ext>
              </a:extLst>
            </p:cNvPr>
            <p:cNvSpPr txBox="1"/>
            <p:nvPr/>
          </p:nvSpPr>
          <p:spPr>
            <a:xfrm>
              <a:off x="0" y="-38100"/>
              <a:ext cx="1936506"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2E9532B4-4CFA-6401-AD16-6C0ED8014DC7}"/>
              </a:ext>
            </a:extLst>
          </p:cNvPr>
          <p:cNvSpPr/>
          <p:nvPr/>
        </p:nvSpPr>
        <p:spPr>
          <a:xfrm>
            <a:off x="0" y="0"/>
            <a:ext cx="7352672" cy="10287000"/>
          </a:xfrm>
          <a:custGeom>
            <a:avLst/>
            <a:gdLst/>
            <a:ahLst/>
            <a:cxnLst/>
            <a:rect l="l" t="t" r="r" b="b"/>
            <a:pathLst>
              <a:path w="7352672" h="10287000">
                <a:moveTo>
                  <a:pt x="0" y="0"/>
                </a:moveTo>
                <a:lnTo>
                  <a:pt x="7352672" y="0"/>
                </a:lnTo>
                <a:lnTo>
                  <a:pt x="7352672" y="10287000"/>
                </a:lnTo>
                <a:lnTo>
                  <a:pt x="0" y="10287000"/>
                </a:lnTo>
                <a:lnTo>
                  <a:pt x="0" y="0"/>
                </a:lnTo>
                <a:close/>
              </a:path>
            </a:pathLst>
          </a:custGeom>
          <a:blipFill>
            <a:blip r:embed="rId2">
              <a:alphaModFix amt="31999"/>
            </a:blip>
            <a:stretch>
              <a:fillRect l="-7500" t="-14305" r="-265368" b="-18949"/>
            </a:stretch>
          </a:blipFill>
        </p:spPr>
        <p:txBody>
          <a:bodyPr/>
          <a:lstStyle/>
          <a:p>
            <a:endParaRPr lang="pt-BR"/>
          </a:p>
        </p:txBody>
      </p:sp>
      <p:grpSp>
        <p:nvGrpSpPr>
          <p:cNvPr id="8" name="Group 8">
            <a:extLst>
              <a:ext uri="{FF2B5EF4-FFF2-40B4-BE49-F238E27FC236}">
                <a16:creationId xmlns:a16="http://schemas.microsoft.com/office/drawing/2014/main" id="{B0AACA6E-307B-5D9E-BE69-F46B11B452C6}"/>
              </a:ext>
            </a:extLst>
          </p:cNvPr>
          <p:cNvGrpSpPr/>
          <p:nvPr/>
        </p:nvGrpSpPr>
        <p:grpSpPr>
          <a:xfrm>
            <a:off x="0" y="0"/>
            <a:ext cx="4506284" cy="343487"/>
            <a:chOff x="0" y="0"/>
            <a:chExt cx="1186840" cy="90466"/>
          </a:xfrm>
        </p:grpSpPr>
        <p:sp>
          <p:nvSpPr>
            <p:cNvPr id="9" name="Freeform 9">
              <a:extLst>
                <a:ext uri="{FF2B5EF4-FFF2-40B4-BE49-F238E27FC236}">
                  <a16:creationId xmlns:a16="http://schemas.microsoft.com/office/drawing/2014/main" id="{ABDC7DCA-1B4E-BE97-A993-3BE71AF95BE7}"/>
                </a:ext>
              </a:extLst>
            </p:cNvPr>
            <p:cNvSpPr/>
            <p:nvPr/>
          </p:nvSpPr>
          <p:spPr>
            <a:xfrm>
              <a:off x="0" y="0"/>
              <a:ext cx="1186840" cy="90466"/>
            </a:xfrm>
            <a:custGeom>
              <a:avLst/>
              <a:gdLst/>
              <a:ahLst/>
              <a:cxnLst/>
              <a:rect l="l" t="t" r="r" b="b"/>
              <a:pathLst>
                <a:path w="1186840" h="90466">
                  <a:moveTo>
                    <a:pt x="0" y="0"/>
                  </a:moveTo>
                  <a:lnTo>
                    <a:pt x="1186840" y="0"/>
                  </a:lnTo>
                  <a:lnTo>
                    <a:pt x="1186840" y="90466"/>
                  </a:lnTo>
                  <a:lnTo>
                    <a:pt x="0" y="90466"/>
                  </a:lnTo>
                  <a:close/>
                </a:path>
              </a:pathLst>
            </a:custGeom>
            <a:solidFill>
              <a:srgbClr val="4DE1C7"/>
            </a:solidFill>
          </p:spPr>
          <p:txBody>
            <a:bodyPr/>
            <a:lstStyle/>
            <a:p>
              <a:endParaRPr lang="pt-BR"/>
            </a:p>
          </p:txBody>
        </p:sp>
        <p:sp>
          <p:nvSpPr>
            <p:cNvPr id="10" name="TextBox 10">
              <a:extLst>
                <a:ext uri="{FF2B5EF4-FFF2-40B4-BE49-F238E27FC236}">
                  <a16:creationId xmlns:a16="http://schemas.microsoft.com/office/drawing/2014/main" id="{667E815B-3399-7830-51A1-DE20C2936CAF}"/>
                </a:ext>
              </a:extLst>
            </p:cNvPr>
            <p:cNvSpPr txBox="1"/>
            <p:nvPr/>
          </p:nvSpPr>
          <p:spPr>
            <a:xfrm>
              <a:off x="0" y="-38100"/>
              <a:ext cx="1186840" cy="128566"/>
            </a:xfrm>
            <a:prstGeom prst="rect">
              <a:avLst/>
            </a:prstGeom>
          </p:spPr>
          <p:txBody>
            <a:bodyPr lIns="50800" tIns="50800" rIns="50800" bIns="50800" rtlCol="0" anchor="ctr"/>
            <a:lstStyle/>
            <a:p>
              <a:pPr algn="ctr">
                <a:lnSpc>
                  <a:spcPts val="2659"/>
                </a:lnSpc>
              </a:pPr>
              <a:endParaRPr/>
            </a:p>
          </p:txBody>
        </p:sp>
      </p:grpSp>
      <p:sp>
        <p:nvSpPr>
          <p:cNvPr id="11" name="TextBox 11">
            <a:extLst>
              <a:ext uri="{FF2B5EF4-FFF2-40B4-BE49-F238E27FC236}">
                <a16:creationId xmlns:a16="http://schemas.microsoft.com/office/drawing/2014/main" id="{BB402F3F-BC6A-1847-1997-0B84C1895408}"/>
              </a:ext>
            </a:extLst>
          </p:cNvPr>
          <p:cNvSpPr txBox="1"/>
          <p:nvPr/>
        </p:nvSpPr>
        <p:spPr>
          <a:xfrm>
            <a:off x="1028700" y="1104900"/>
            <a:ext cx="5753100" cy="3352328"/>
          </a:xfrm>
          <a:prstGeom prst="rect">
            <a:avLst/>
          </a:prstGeom>
        </p:spPr>
        <p:txBody>
          <a:bodyPr wrap="square" lIns="0" tIns="0" rIns="0" bIns="0" rtlCol="0" anchor="t">
            <a:spAutoFit/>
          </a:bodyPr>
          <a:lstStyle/>
          <a:p>
            <a:pPr>
              <a:lnSpc>
                <a:spcPts val="6719"/>
              </a:lnSpc>
            </a:pPr>
            <a:r>
              <a:rPr lang="en-US" sz="4500" dirty="0">
                <a:solidFill>
                  <a:srgbClr val="FFFFFF"/>
                </a:solidFill>
                <a:latin typeface="Arial Nova Bold"/>
                <a:ea typeface="Arial Nova Bold"/>
                <a:cs typeface="Arial Nova Bold"/>
                <a:sym typeface="Arial Nova Bold"/>
              </a:rPr>
              <a:t>Desafios Tributários da Conta Notarial - </a:t>
            </a:r>
            <a:r>
              <a:rPr lang="pt-BR" sz="4500" dirty="0">
                <a:solidFill>
                  <a:srgbClr val="FFFFFF"/>
                </a:solidFill>
                <a:latin typeface="Arial Nova Bold"/>
              </a:rPr>
              <a:t>Provimento CNJ nº 197/2025</a:t>
            </a:r>
            <a:endParaRPr lang="en-US" sz="4500" dirty="0">
              <a:solidFill>
                <a:srgbClr val="FFFFFF"/>
              </a:solidFill>
              <a:latin typeface="Arial Nova Bold"/>
              <a:sym typeface="Arial Nova Bold"/>
            </a:endParaRPr>
          </a:p>
        </p:txBody>
      </p:sp>
      <p:sp>
        <p:nvSpPr>
          <p:cNvPr id="12" name="TextBox 12">
            <a:extLst>
              <a:ext uri="{FF2B5EF4-FFF2-40B4-BE49-F238E27FC236}">
                <a16:creationId xmlns:a16="http://schemas.microsoft.com/office/drawing/2014/main" id="{BC65E203-57DC-3B86-F3A5-802671361E38}"/>
              </a:ext>
            </a:extLst>
          </p:cNvPr>
          <p:cNvSpPr txBox="1"/>
          <p:nvPr/>
        </p:nvSpPr>
        <p:spPr>
          <a:xfrm>
            <a:off x="7848600" y="1104900"/>
            <a:ext cx="9410700" cy="11485195"/>
          </a:xfrm>
          <a:prstGeom prst="rect">
            <a:avLst/>
          </a:prstGeom>
        </p:spPr>
        <p:txBody>
          <a:bodyPr wrap="square" lIns="0" tIns="0" rIns="0" bIns="0" rtlCol="0" anchor="t">
            <a:spAutoFit/>
          </a:bodyPr>
          <a:lstStyle/>
          <a:p>
            <a:pPr marL="342900" indent="-342900" algn="just">
              <a:lnSpc>
                <a:spcPts val="2880"/>
              </a:lnSpc>
              <a:buFont typeface="Arial" panose="020B0604020202020204" pitchFamily="34" charset="0"/>
              <a:buChar char="•"/>
            </a:pPr>
            <a:r>
              <a:rPr lang="pt-BR" sz="2400" b="1" u="sng" dirty="0">
                <a:latin typeface="Arial Nova"/>
              </a:rPr>
              <a:t>Remuneração do Tabelião – Art. 11 do Provimento CNJ nº 197/2025:</a:t>
            </a:r>
          </a:p>
          <a:p>
            <a:pPr algn="just">
              <a:lnSpc>
                <a:spcPts val="2880"/>
              </a:lnSpc>
            </a:pPr>
            <a:r>
              <a:rPr lang="pt-BR" sz="2400" i="1" dirty="0">
                <a:latin typeface="Arial Nova"/>
              </a:rPr>
              <a:t> </a:t>
            </a:r>
          </a:p>
          <a:p>
            <a:pPr marL="898525" algn="just">
              <a:lnSpc>
                <a:spcPts val="2880"/>
              </a:lnSpc>
            </a:pPr>
            <a:r>
              <a:rPr lang="pt-BR" sz="2300" i="1" dirty="0">
                <a:latin typeface="Arial Nova" panose="020B0504020202020204" pitchFamily="34" charset="0"/>
              </a:rPr>
              <a:t>“Art. 11. A remuneração do tabelião pela prestação do serviço de conta notarial será </a:t>
            </a:r>
            <a:r>
              <a:rPr lang="pt-BR" sz="2300" b="1" i="1" u="sng" dirty="0">
                <a:latin typeface="Arial Nova" panose="020B0504020202020204" pitchFamily="34" charset="0"/>
              </a:rPr>
              <a:t>realizada pela instituição financeira</a:t>
            </a:r>
            <a:r>
              <a:rPr lang="pt-BR" sz="2300" i="1" dirty="0">
                <a:latin typeface="Arial Nova" panose="020B0504020202020204" pitchFamily="34" charset="0"/>
              </a:rPr>
              <a:t>, nos termos estabelecidos no convênio firmado entre ela e o CNB/CF, não podendo ser repassada aos usuários nenhum custo adicional. </a:t>
            </a:r>
          </a:p>
          <a:p>
            <a:pPr marL="898525" algn="just">
              <a:lnSpc>
                <a:spcPts val="2880"/>
              </a:lnSpc>
            </a:pPr>
            <a:r>
              <a:rPr lang="pt-BR" sz="2300" i="1" dirty="0">
                <a:latin typeface="Arial Nova" panose="020B0504020202020204" pitchFamily="34" charset="0"/>
              </a:rPr>
              <a:t>Parágrafo único. A remuneração de que trata o caput </a:t>
            </a:r>
            <a:r>
              <a:rPr lang="pt-BR" sz="2300" b="1" i="1" u="sng" dirty="0">
                <a:latin typeface="Arial Nova" panose="020B0504020202020204" pitchFamily="34" charset="0"/>
              </a:rPr>
              <a:t>não se confunde com os emolumentos</a:t>
            </a:r>
            <a:r>
              <a:rPr lang="pt-BR" sz="2300" i="1" dirty="0">
                <a:latin typeface="Arial Nova" panose="020B0504020202020204" pitchFamily="34" charset="0"/>
              </a:rPr>
              <a:t> devidos pela eventual lavratura de atos notariais relacionados ao negócio jurídico.”</a:t>
            </a:r>
          </a:p>
          <a:p>
            <a:pPr marL="898525" algn="just">
              <a:lnSpc>
                <a:spcPts val="2880"/>
              </a:lnSpc>
            </a:pPr>
            <a:endParaRPr lang="pt-BR" sz="2200" i="1" dirty="0">
              <a:latin typeface="Arial Nova" panose="020B0504020202020204" pitchFamily="34" charset="0"/>
            </a:endParaRPr>
          </a:p>
          <a:p>
            <a:pPr marL="876300" indent="-342900" algn="just">
              <a:lnSpc>
                <a:spcPts val="2880"/>
              </a:lnSpc>
              <a:buFontTx/>
              <a:buChar char="-"/>
            </a:pPr>
            <a:r>
              <a:rPr lang="pt-BR" sz="2300" dirty="0">
                <a:latin typeface="Arial Nova" panose="020B0504020202020204" pitchFamily="34" charset="0"/>
              </a:rPr>
              <a:t>Os rendimentos e juros provenientes de conta notarial remunerada, poderão ser repassados ao tabelião como remuneração dos serviços. </a:t>
            </a:r>
          </a:p>
          <a:p>
            <a:pPr marL="876300" indent="-342900" algn="just">
              <a:lnSpc>
                <a:spcPts val="2880"/>
              </a:lnSpc>
              <a:buFontTx/>
              <a:buChar char="-"/>
            </a:pPr>
            <a:endParaRPr lang="pt-BR" sz="2300" dirty="0">
              <a:latin typeface="Arial Nova" panose="020B0504020202020204" pitchFamily="34" charset="0"/>
            </a:endParaRPr>
          </a:p>
          <a:p>
            <a:pPr marL="876300" indent="-342900" algn="just">
              <a:lnSpc>
                <a:spcPts val="2880"/>
              </a:lnSpc>
              <a:buFontTx/>
              <a:buChar char="-"/>
            </a:pPr>
            <a:r>
              <a:rPr lang="pt-BR" sz="2300" dirty="0">
                <a:latin typeface="Arial Nova" panose="020B0504020202020204" pitchFamily="34" charset="0"/>
              </a:rPr>
              <a:t>Nesse caso, o tabelião deve considerar a remuneração recebida como </a:t>
            </a:r>
            <a:r>
              <a:rPr lang="pt-BR" sz="2300" b="1" u="sng" dirty="0">
                <a:latin typeface="Arial Nova" panose="020B0504020202020204" pitchFamily="34" charset="0"/>
              </a:rPr>
              <a:t>rendimento tributável pelo imposto de renda</a:t>
            </a:r>
            <a:r>
              <a:rPr lang="pt-BR" sz="2300" dirty="0">
                <a:latin typeface="Arial Nova" panose="020B0504020202020204" pitchFamily="34" charset="0"/>
              </a:rPr>
              <a:t>.</a:t>
            </a:r>
          </a:p>
          <a:p>
            <a:pPr marL="876300" indent="-342900" algn="just">
              <a:lnSpc>
                <a:spcPts val="2880"/>
              </a:lnSpc>
              <a:buFontTx/>
              <a:buChar char="-"/>
            </a:pPr>
            <a:endParaRPr lang="pt-BR" sz="2400" dirty="0">
              <a:latin typeface="Arial Nova" panose="020B0504020202020204" pitchFamily="34" charset="0"/>
            </a:endParaRPr>
          </a:p>
          <a:p>
            <a:pPr marL="876300" indent="-342900" algn="just">
              <a:lnSpc>
                <a:spcPts val="2880"/>
              </a:lnSpc>
              <a:buFontTx/>
              <a:buChar char="-"/>
            </a:pPr>
            <a:endParaRPr lang="pt-BR" sz="2400" dirty="0">
              <a:latin typeface="Arial Nova" panose="020B0504020202020204" pitchFamily="34" charset="0"/>
            </a:endParaRPr>
          </a:p>
          <a:p>
            <a:pPr marL="876300" indent="-342900" algn="just">
              <a:lnSpc>
                <a:spcPts val="2880"/>
              </a:lnSpc>
              <a:buFontTx/>
              <a:buChar char="-"/>
            </a:pPr>
            <a:endParaRPr lang="pt-BR" sz="2000" dirty="0">
              <a:latin typeface="Arial Nova"/>
            </a:endParaRPr>
          </a:p>
          <a:p>
            <a:pPr marL="808038" algn="just">
              <a:lnSpc>
                <a:spcPts val="2880"/>
              </a:lnSpc>
            </a:pPr>
            <a:endParaRPr lang="pt-BR" sz="2200" dirty="0">
              <a:latin typeface="Arial Nova"/>
            </a:endParaRPr>
          </a:p>
          <a:p>
            <a:pPr marL="876300" indent="-342900" algn="just">
              <a:lnSpc>
                <a:spcPts val="2880"/>
              </a:lnSpc>
              <a:buFontTx/>
              <a:buChar char="-"/>
            </a:pPr>
            <a:endParaRPr lang="pt-BR" sz="2200" dirty="0">
              <a:latin typeface="Arial Nova"/>
            </a:endParaRPr>
          </a:p>
          <a:p>
            <a:pPr marL="533400" algn="just">
              <a:lnSpc>
                <a:spcPts val="2880"/>
              </a:lnSpc>
            </a:pPr>
            <a:endParaRPr lang="pt-BR" sz="2300" dirty="0">
              <a:latin typeface="Arial Nova"/>
            </a:endParaRPr>
          </a:p>
          <a:p>
            <a:pPr algn="just">
              <a:lnSpc>
                <a:spcPts val="2880"/>
              </a:lnSpc>
            </a:pPr>
            <a:endParaRPr lang="pt-BR" sz="2300" i="1" dirty="0">
              <a:latin typeface="Arial Nova"/>
            </a:endParaRPr>
          </a:p>
          <a:p>
            <a:pPr indent="365125" algn="just">
              <a:lnSpc>
                <a:spcPts val="2880"/>
              </a:lnSpc>
            </a:pPr>
            <a:r>
              <a:rPr lang="pt-BR" sz="2300" i="1" dirty="0">
                <a:latin typeface="Arial Nova"/>
              </a:rPr>
              <a:t> </a:t>
            </a:r>
            <a:endParaRPr lang="pt-BR" sz="2400" i="1" dirty="0">
              <a:latin typeface="Arial Nova"/>
            </a:endParaRPr>
          </a:p>
          <a:p>
            <a:pPr algn="just"/>
            <a:endParaRPr lang="pt-BR" sz="2400" dirty="0">
              <a:latin typeface="Arial Nova"/>
            </a:endParaRPr>
          </a:p>
          <a:p>
            <a:pPr algn="just"/>
            <a:endParaRPr lang="pt-BR" sz="2400" dirty="0">
              <a:latin typeface="Arial Nova"/>
            </a:endParaRPr>
          </a:p>
          <a:p>
            <a:pPr marL="342900" indent="-342900" algn="just">
              <a:buFont typeface="Courier New" panose="02070309020205020404" pitchFamily="49" charset="0"/>
              <a:buChar char="o"/>
            </a:pPr>
            <a:endParaRPr lang="pt-BR" sz="2400" dirty="0">
              <a:latin typeface="Arial Nova"/>
            </a:endParaRPr>
          </a:p>
          <a:p>
            <a:pPr marL="342900" indent="-342900" algn="just">
              <a:buFont typeface="Arial" panose="020B0604020202020204" pitchFamily="34" charset="0"/>
              <a:buChar char="•"/>
            </a:pPr>
            <a:endParaRPr lang="pt-BR" sz="2400" dirty="0">
              <a:latin typeface="Arial Nova"/>
            </a:endParaRPr>
          </a:p>
          <a:p>
            <a:pPr marL="441325" indent="457200" algn="just" defTabSz="808038"/>
            <a:endParaRPr lang="pt-BR" sz="2200" i="1" dirty="0">
              <a:latin typeface="Arial Nova" panose="020B0504020202020204" pitchFamily="34" charset="0"/>
            </a:endParaRPr>
          </a:p>
        </p:txBody>
      </p:sp>
    </p:spTree>
    <p:extLst>
      <p:ext uri="{BB962C8B-B14F-4D97-AF65-F5344CB8AC3E}">
        <p14:creationId xmlns:p14="http://schemas.microsoft.com/office/powerpoint/2010/main" val="359579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A1298-5FC4-DE09-3009-F80CE0DEBF3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090878D3-33A5-5A23-1EC1-D3EB4460AD25}"/>
              </a:ext>
            </a:extLst>
          </p:cNvPr>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pt-BR"/>
          </a:p>
        </p:txBody>
      </p:sp>
      <p:grpSp>
        <p:nvGrpSpPr>
          <p:cNvPr id="3" name="Group 3">
            <a:extLst>
              <a:ext uri="{FF2B5EF4-FFF2-40B4-BE49-F238E27FC236}">
                <a16:creationId xmlns:a16="http://schemas.microsoft.com/office/drawing/2014/main" id="{B2875BE4-13B8-A987-80D9-B7CC7ECF4E15}"/>
              </a:ext>
            </a:extLst>
          </p:cNvPr>
          <p:cNvGrpSpPr/>
          <p:nvPr/>
        </p:nvGrpSpPr>
        <p:grpSpPr>
          <a:xfrm>
            <a:off x="0" y="0"/>
            <a:ext cx="7352672" cy="10287000"/>
            <a:chOff x="0" y="0"/>
            <a:chExt cx="1936506" cy="2709333"/>
          </a:xfrm>
        </p:grpSpPr>
        <p:sp>
          <p:nvSpPr>
            <p:cNvPr id="4" name="Freeform 4">
              <a:extLst>
                <a:ext uri="{FF2B5EF4-FFF2-40B4-BE49-F238E27FC236}">
                  <a16:creationId xmlns:a16="http://schemas.microsoft.com/office/drawing/2014/main" id="{A0B62D9D-3910-5F52-C434-8974B404B316}"/>
                </a:ext>
              </a:extLst>
            </p:cNvPr>
            <p:cNvSpPr/>
            <p:nvPr/>
          </p:nvSpPr>
          <p:spPr>
            <a:xfrm>
              <a:off x="0" y="0"/>
              <a:ext cx="1936506" cy="2709333"/>
            </a:xfrm>
            <a:custGeom>
              <a:avLst/>
              <a:gdLst/>
              <a:ahLst/>
              <a:cxnLst/>
              <a:rect l="l" t="t" r="r" b="b"/>
              <a:pathLst>
                <a:path w="1936506" h="2709333">
                  <a:moveTo>
                    <a:pt x="0" y="0"/>
                  </a:moveTo>
                  <a:lnTo>
                    <a:pt x="1936506" y="0"/>
                  </a:lnTo>
                  <a:lnTo>
                    <a:pt x="1936506" y="2709333"/>
                  </a:lnTo>
                  <a:lnTo>
                    <a:pt x="0" y="2709333"/>
                  </a:lnTo>
                  <a:close/>
                </a:path>
              </a:pathLst>
            </a:custGeom>
            <a:solidFill>
              <a:srgbClr val="106471"/>
            </a:solidFill>
          </p:spPr>
          <p:txBody>
            <a:bodyPr/>
            <a:lstStyle/>
            <a:p>
              <a:endParaRPr lang="pt-BR"/>
            </a:p>
          </p:txBody>
        </p:sp>
        <p:sp>
          <p:nvSpPr>
            <p:cNvPr id="5" name="TextBox 5">
              <a:extLst>
                <a:ext uri="{FF2B5EF4-FFF2-40B4-BE49-F238E27FC236}">
                  <a16:creationId xmlns:a16="http://schemas.microsoft.com/office/drawing/2014/main" id="{4F124250-2A05-EFC5-7533-29814FBF659B}"/>
                </a:ext>
              </a:extLst>
            </p:cNvPr>
            <p:cNvSpPr txBox="1"/>
            <p:nvPr/>
          </p:nvSpPr>
          <p:spPr>
            <a:xfrm>
              <a:off x="0" y="-38100"/>
              <a:ext cx="1936506"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859B7811-5F44-4F9D-FB93-F2F65499E3D5}"/>
              </a:ext>
            </a:extLst>
          </p:cNvPr>
          <p:cNvSpPr/>
          <p:nvPr/>
        </p:nvSpPr>
        <p:spPr>
          <a:xfrm>
            <a:off x="0" y="0"/>
            <a:ext cx="7352672" cy="10287000"/>
          </a:xfrm>
          <a:custGeom>
            <a:avLst/>
            <a:gdLst/>
            <a:ahLst/>
            <a:cxnLst/>
            <a:rect l="l" t="t" r="r" b="b"/>
            <a:pathLst>
              <a:path w="7352672" h="10287000">
                <a:moveTo>
                  <a:pt x="0" y="0"/>
                </a:moveTo>
                <a:lnTo>
                  <a:pt x="7352672" y="0"/>
                </a:lnTo>
                <a:lnTo>
                  <a:pt x="7352672" y="10287000"/>
                </a:lnTo>
                <a:lnTo>
                  <a:pt x="0" y="10287000"/>
                </a:lnTo>
                <a:lnTo>
                  <a:pt x="0" y="0"/>
                </a:lnTo>
                <a:close/>
              </a:path>
            </a:pathLst>
          </a:custGeom>
          <a:blipFill>
            <a:blip r:embed="rId2">
              <a:alphaModFix amt="31999"/>
            </a:blip>
            <a:stretch>
              <a:fillRect l="-7500" t="-14305" r="-265368" b="-18949"/>
            </a:stretch>
          </a:blipFill>
        </p:spPr>
        <p:txBody>
          <a:bodyPr/>
          <a:lstStyle/>
          <a:p>
            <a:endParaRPr lang="pt-BR"/>
          </a:p>
        </p:txBody>
      </p:sp>
      <p:grpSp>
        <p:nvGrpSpPr>
          <p:cNvPr id="8" name="Group 8">
            <a:extLst>
              <a:ext uri="{FF2B5EF4-FFF2-40B4-BE49-F238E27FC236}">
                <a16:creationId xmlns:a16="http://schemas.microsoft.com/office/drawing/2014/main" id="{5B875B62-E221-BB40-5457-02883E63B019}"/>
              </a:ext>
            </a:extLst>
          </p:cNvPr>
          <p:cNvGrpSpPr/>
          <p:nvPr/>
        </p:nvGrpSpPr>
        <p:grpSpPr>
          <a:xfrm>
            <a:off x="0" y="0"/>
            <a:ext cx="4506284" cy="343487"/>
            <a:chOff x="0" y="0"/>
            <a:chExt cx="1186840" cy="90466"/>
          </a:xfrm>
        </p:grpSpPr>
        <p:sp>
          <p:nvSpPr>
            <p:cNvPr id="9" name="Freeform 9">
              <a:extLst>
                <a:ext uri="{FF2B5EF4-FFF2-40B4-BE49-F238E27FC236}">
                  <a16:creationId xmlns:a16="http://schemas.microsoft.com/office/drawing/2014/main" id="{17D312E4-69A7-70CE-FD69-8595A2B43C61}"/>
                </a:ext>
              </a:extLst>
            </p:cNvPr>
            <p:cNvSpPr/>
            <p:nvPr/>
          </p:nvSpPr>
          <p:spPr>
            <a:xfrm>
              <a:off x="0" y="0"/>
              <a:ext cx="1186840" cy="90466"/>
            </a:xfrm>
            <a:custGeom>
              <a:avLst/>
              <a:gdLst/>
              <a:ahLst/>
              <a:cxnLst/>
              <a:rect l="l" t="t" r="r" b="b"/>
              <a:pathLst>
                <a:path w="1186840" h="90466">
                  <a:moveTo>
                    <a:pt x="0" y="0"/>
                  </a:moveTo>
                  <a:lnTo>
                    <a:pt x="1186840" y="0"/>
                  </a:lnTo>
                  <a:lnTo>
                    <a:pt x="1186840" y="90466"/>
                  </a:lnTo>
                  <a:lnTo>
                    <a:pt x="0" y="90466"/>
                  </a:lnTo>
                  <a:close/>
                </a:path>
              </a:pathLst>
            </a:custGeom>
            <a:solidFill>
              <a:srgbClr val="4DE1C7"/>
            </a:solidFill>
          </p:spPr>
          <p:txBody>
            <a:bodyPr/>
            <a:lstStyle/>
            <a:p>
              <a:endParaRPr lang="pt-BR"/>
            </a:p>
          </p:txBody>
        </p:sp>
        <p:sp>
          <p:nvSpPr>
            <p:cNvPr id="10" name="TextBox 10">
              <a:extLst>
                <a:ext uri="{FF2B5EF4-FFF2-40B4-BE49-F238E27FC236}">
                  <a16:creationId xmlns:a16="http://schemas.microsoft.com/office/drawing/2014/main" id="{DB7DC2B6-CEB3-8F30-D8E3-E3E5A0BB635F}"/>
                </a:ext>
              </a:extLst>
            </p:cNvPr>
            <p:cNvSpPr txBox="1"/>
            <p:nvPr/>
          </p:nvSpPr>
          <p:spPr>
            <a:xfrm>
              <a:off x="0" y="-38100"/>
              <a:ext cx="1186840" cy="128566"/>
            </a:xfrm>
            <a:prstGeom prst="rect">
              <a:avLst/>
            </a:prstGeom>
          </p:spPr>
          <p:txBody>
            <a:bodyPr lIns="50800" tIns="50800" rIns="50800" bIns="50800" rtlCol="0" anchor="ctr"/>
            <a:lstStyle/>
            <a:p>
              <a:pPr algn="ctr">
                <a:lnSpc>
                  <a:spcPts val="2659"/>
                </a:lnSpc>
              </a:pPr>
              <a:endParaRPr/>
            </a:p>
          </p:txBody>
        </p:sp>
      </p:grpSp>
      <p:sp>
        <p:nvSpPr>
          <p:cNvPr id="11" name="TextBox 11">
            <a:extLst>
              <a:ext uri="{FF2B5EF4-FFF2-40B4-BE49-F238E27FC236}">
                <a16:creationId xmlns:a16="http://schemas.microsoft.com/office/drawing/2014/main" id="{A1681FF7-7B6A-4D0C-D327-C06D22CE51AA}"/>
              </a:ext>
            </a:extLst>
          </p:cNvPr>
          <p:cNvSpPr txBox="1"/>
          <p:nvPr/>
        </p:nvSpPr>
        <p:spPr>
          <a:xfrm>
            <a:off x="1028700" y="1104900"/>
            <a:ext cx="5753100" cy="3352328"/>
          </a:xfrm>
          <a:prstGeom prst="rect">
            <a:avLst/>
          </a:prstGeom>
        </p:spPr>
        <p:txBody>
          <a:bodyPr wrap="square" lIns="0" tIns="0" rIns="0" bIns="0" rtlCol="0" anchor="t">
            <a:spAutoFit/>
          </a:bodyPr>
          <a:lstStyle/>
          <a:p>
            <a:pPr>
              <a:lnSpc>
                <a:spcPts val="6719"/>
              </a:lnSpc>
            </a:pPr>
            <a:r>
              <a:rPr lang="en-US" sz="4500" dirty="0">
                <a:solidFill>
                  <a:srgbClr val="FFFFFF"/>
                </a:solidFill>
                <a:latin typeface="Arial Nova Bold"/>
                <a:ea typeface="Arial Nova Bold"/>
                <a:cs typeface="Arial Nova Bold"/>
                <a:sym typeface="Arial Nova Bold"/>
              </a:rPr>
              <a:t>Desafios Tributários da Conta Notarial - </a:t>
            </a:r>
            <a:r>
              <a:rPr lang="pt-BR" sz="4500" dirty="0">
                <a:solidFill>
                  <a:srgbClr val="FFFFFF"/>
                </a:solidFill>
                <a:latin typeface="Arial Nova Bold"/>
              </a:rPr>
              <a:t>Provimento CNJ nº 197/2025</a:t>
            </a:r>
            <a:endParaRPr lang="en-US" sz="4500" dirty="0">
              <a:solidFill>
                <a:srgbClr val="FFFFFF"/>
              </a:solidFill>
              <a:latin typeface="Arial Nova Bold"/>
              <a:sym typeface="Arial Nova Bold"/>
            </a:endParaRPr>
          </a:p>
        </p:txBody>
      </p:sp>
      <p:sp>
        <p:nvSpPr>
          <p:cNvPr id="12" name="TextBox 12">
            <a:extLst>
              <a:ext uri="{FF2B5EF4-FFF2-40B4-BE49-F238E27FC236}">
                <a16:creationId xmlns:a16="http://schemas.microsoft.com/office/drawing/2014/main" id="{C543A3F8-4B45-BD1A-E37B-FB3687EBB2BB}"/>
              </a:ext>
            </a:extLst>
          </p:cNvPr>
          <p:cNvSpPr txBox="1"/>
          <p:nvPr/>
        </p:nvSpPr>
        <p:spPr>
          <a:xfrm>
            <a:off x="7848600" y="1104900"/>
            <a:ext cx="9410700" cy="6667787"/>
          </a:xfrm>
          <a:prstGeom prst="rect">
            <a:avLst/>
          </a:prstGeom>
        </p:spPr>
        <p:txBody>
          <a:bodyPr wrap="square" lIns="0" tIns="0" rIns="0" bIns="0" rtlCol="0" anchor="t">
            <a:spAutoFit/>
          </a:bodyPr>
          <a:lstStyle/>
          <a:p>
            <a:pPr marL="342900" indent="-342900" algn="just">
              <a:lnSpc>
                <a:spcPts val="2880"/>
              </a:lnSpc>
              <a:buFont typeface="Arial" panose="020B0604020202020204" pitchFamily="34" charset="0"/>
              <a:buChar char="•"/>
            </a:pPr>
            <a:r>
              <a:rPr lang="pt-BR" sz="2400" b="1" u="sng" dirty="0">
                <a:latin typeface="Arial Nova"/>
              </a:rPr>
              <a:t>Titularidade da Conta Notarial:</a:t>
            </a:r>
          </a:p>
          <a:p>
            <a:pPr algn="just">
              <a:lnSpc>
                <a:spcPts val="2880"/>
              </a:lnSpc>
            </a:pPr>
            <a:r>
              <a:rPr lang="pt-BR" sz="2400" i="1" dirty="0">
                <a:latin typeface="Arial Nova"/>
              </a:rPr>
              <a:t> </a:t>
            </a:r>
            <a:endParaRPr lang="pt-BR" sz="2200" i="1" dirty="0">
              <a:latin typeface="Arial Nova" panose="020B0504020202020204" pitchFamily="34" charset="0"/>
            </a:endParaRPr>
          </a:p>
          <a:p>
            <a:pPr marL="876300" indent="-342900" algn="just">
              <a:lnSpc>
                <a:spcPts val="2880"/>
              </a:lnSpc>
              <a:buFontTx/>
              <a:buChar char="-"/>
            </a:pPr>
            <a:r>
              <a:rPr lang="pt-BR" sz="2300" dirty="0">
                <a:latin typeface="Arial Nova" panose="020B0504020202020204" pitchFamily="34" charset="0"/>
              </a:rPr>
              <a:t>A conta notarial permite que o tabelião atue como depositário e administrador de valores financeiros relacionados a negócios jurídicos privados.</a:t>
            </a:r>
          </a:p>
          <a:p>
            <a:pPr marL="876300" indent="-342900" algn="just">
              <a:lnSpc>
                <a:spcPts val="2880"/>
              </a:lnSpc>
              <a:buFontTx/>
              <a:buChar char="-"/>
            </a:pPr>
            <a:endParaRPr lang="pt-BR" sz="2300" dirty="0">
              <a:latin typeface="Arial Nova" panose="020B0504020202020204" pitchFamily="34" charset="0"/>
            </a:endParaRPr>
          </a:p>
          <a:p>
            <a:pPr marL="876300" indent="-342900" algn="just">
              <a:lnSpc>
                <a:spcPts val="2880"/>
              </a:lnSpc>
              <a:buFontTx/>
              <a:buChar char="-"/>
            </a:pPr>
            <a:r>
              <a:rPr lang="pt-BR" sz="2300" dirty="0">
                <a:latin typeface="Arial Nova" panose="020B0504020202020204" pitchFamily="34" charset="0"/>
              </a:rPr>
              <a:t>Assim, para fins tributários, é importante determinar quem será o </a:t>
            </a:r>
            <a:r>
              <a:rPr lang="pt-BR" sz="2300" b="1" u="sng" dirty="0">
                <a:latin typeface="Arial Nova" panose="020B0504020202020204" pitchFamily="34" charset="0"/>
              </a:rPr>
              <a:t>titular da conta notarial e esclarecer algumas questões controvertidas:</a:t>
            </a:r>
            <a:endParaRPr lang="pt-BR" sz="2300" dirty="0">
              <a:latin typeface="Arial Nova" panose="020B0504020202020204" pitchFamily="34" charset="0"/>
            </a:endParaRPr>
          </a:p>
          <a:p>
            <a:pPr marL="876300" indent="-342900" algn="just">
              <a:lnSpc>
                <a:spcPts val="2880"/>
              </a:lnSpc>
              <a:buFontTx/>
              <a:buChar char="-"/>
            </a:pPr>
            <a:endParaRPr lang="pt-BR" sz="2300" dirty="0">
              <a:latin typeface="Arial Nova" panose="020B0504020202020204" pitchFamily="34" charset="0"/>
            </a:endParaRPr>
          </a:p>
          <a:p>
            <a:pPr marL="1355725" indent="-457200" algn="just">
              <a:lnSpc>
                <a:spcPts val="2880"/>
              </a:lnSpc>
              <a:buAutoNum type="arabicParenR"/>
            </a:pPr>
            <a:r>
              <a:rPr lang="pt-BR" sz="2300" b="1" dirty="0">
                <a:latin typeface="Arial Nova" panose="020B0504020202020204" pitchFamily="34" charset="0"/>
              </a:rPr>
              <a:t>Se o titular da conta for o </a:t>
            </a:r>
            <a:r>
              <a:rPr lang="pt-BR" sz="2300" b="1" u="sng" dirty="0">
                <a:latin typeface="Arial Nova" panose="020B0504020202020204" pitchFamily="34" charset="0"/>
              </a:rPr>
              <a:t>próprio tabelião</a:t>
            </a:r>
            <a:r>
              <a:rPr lang="pt-BR" sz="2300" b="1">
                <a:latin typeface="Arial Nova" panose="020B0504020202020204" pitchFamily="34" charset="0"/>
              </a:rPr>
              <a:t>, ele </a:t>
            </a:r>
            <a:r>
              <a:rPr lang="pt-BR" sz="2300" b="1" dirty="0">
                <a:latin typeface="Arial Nova" panose="020B0504020202020204" pitchFamily="34" charset="0"/>
              </a:rPr>
              <a:t>será responsável pelo recolhimento do imposto de renda?</a:t>
            </a:r>
          </a:p>
          <a:p>
            <a:pPr marL="1355725" indent="-457200" algn="just">
              <a:lnSpc>
                <a:spcPts val="2880"/>
              </a:lnSpc>
              <a:buAutoNum type="arabicParenR"/>
            </a:pPr>
            <a:r>
              <a:rPr lang="pt-BR" sz="2300" b="1" dirty="0">
                <a:latin typeface="Arial Nova" panose="020B0504020202020204" pitchFamily="34" charset="0"/>
              </a:rPr>
              <a:t>Como aproveitar o IR Fonte?</a:t>
            </a:r>
          </a:p>
          <a:p>
            <a:pPr marL="1355725" indent="-457200" algn="just">
              <a:lnSpc>
                <a:spcPts val="2880"/>
              </a:lnSpc>
              <a:buAutoNum type="arabicParenR"/>
            </a:pPr>
            <a:r>
              <a:rPr lang="pt-BR" sz="2300" b="1" dirty="0">
                <a:latin typeface="Arial Nova" panose="020B0504020202020204" pitchFamily="34" charset="0"/>
              </a:rPr>
              <a:t>Depósito na conta do colégio notarial? Como abrir em nome do depositante? Perderia o regime de afetação?</a:t>
            </a:r>
          </a:p>
          <a:p>
            <a:pPr marL="1355725" indent="-457200" algn="just">
              <a:lnSpc>
                <a:spcPts val="2880"/>
              </a:lnSpc>
              <a:buAutoNum type="arabicParenR"/>
            </a:pPr>
            <a:r>
              <a:rPr lang="pt-BR" sz="2300" b="1" dirty="0">
                <a:latin typeface="Arial Nova" panose="020B0504020202020204" pitchFamily="34" charset="0"/>
              </a:rPr>
              <a:t>Como aproprio o custo?</a:t>
            </a:r>
          </a:p>
          <a:p>
            <a:pPr marL="1355725" indent="-457200" algn="just">
              <a:lnSpc>
                <a:spcPts val="2880"/>
              </a:lnSpc>
              <a:buAutoNum type="arabicParenR"/>
            </a:pPr>
            <a:r>
              <a:rPr lang="pt-BR" sz="2300" b="1" dirty="0">
                <a:latin typeface="Arial Nova" panose="020B0504020202020204" pitchFamily="34" charset="0"/>
              </a:rPr>
              <a:t>Normalmente a compradora quer que a conta fique em seu nome em razão do ágio. Só deduzo o ágio pago?</a:t>
            </a:r>
          </a:p>
        </p:txBody>
      </p:sp>
    </p:spTree>
    <p:extLst>
      <p:ext uri="{BB962C8B-B14F-4D97-AF65-F5344CB8AC3E}">
        <p14:creationId xmlns:p14="http://schemas.microsoft.com/office/powerpoint/2010/main" val="39978236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97EFF6F57A6FF14D908319B3100EDB26" ma:contentTypeVersion="11" ma:contentTypeDescription="Crie um novo documento." ma:contentTypeScope="" ma:versionID="de2844f57d3aefddcb66bea25408144d">
  <xsd:schema xmlns:xsd="http://www.w3.org/2001/XMLSchema" xmlns:xs="http://www.w3.org/2001/XMLSchema" xmlns:p="http://schemas.microsoft.com/office/2006/metadata/properties" xmlns:ns2="2eb0be03-3007-4f2e-92d6-f43d7f6157bc" targetNamespace="http://schemas.microsoft.com/office/2006/metadata/properties" ma:root="true" ma:fieldsID="05aab8277a99c7b7f0327592244287d5" ns2:_="">
    <xsd:import namespace="2eb0be03-3007-4f2e-92d6-f43d7f6157b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b0be03-3007-4f2e-92d6-f43d7f6157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Marcações de imagem" ma:readOnly="false" ma:fieldId="{5cf76f15-5ced-4ddc-b409-7134ff3c332f}" ma:taxonomyMulti="true" ma:sspId="ec1b4f35-4ec5-48d7-9fcb-2ebf400b8d4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eb0be03-3007-4f2e-92d6-f43d7f6157b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55D3D21-90DA-4571-994E-A7F25AC6FF5B}">
  <ds:schemaRefs>
    <ds:schemaRef ds:uri="http://schemas.microsoft.com/sharepoint/v3/contenttype/forms"/>
  </ds:schemaRefs>
</ds:datastoreItem>
</file>

<file path=customXml/itemProps2.xml><?xml version="1.0" encoding="utf-8"?>
<ds:datastoreItem xmlns:ds="http://schemas.openxmlformats.org/officeDocument/2006/customXml" ds:itemID="{17A2D487-9897-4C79-8506-25E1A997B370}"/>
</file>

<file path=customXml/itemProps3.xml><?xml version="1.0" encoding="utf-8"?>
<ds:datastoreItem xmlns:ds="http://schemas.openxmlformats.org/officeDocument/2006/customXml" ds:itemID="{63AFCB5D-44C0-476F-B5B5-206A6E33D27A}">
  <ds:schemaRefs>
    <ds:schemaRef ds:uri="http://schemas.microsoft.com/office/2006/documentManagement/types"/>
    <ds:schemaRef ds:uri="http://schemas.microsoft.com/office/2006/metadata/properties"/>
    <ds:schemaRef ds:uri="http://purl.org/dc/dcmitype/"/>
    <ds:schemaRef ds:uri="http://www.w3.org/XML/1998/namespace"/>
    <ds:schemaRef ds:uri="http://purl.org/dc/terms/"/>
    <ds:schemaRef ds:uri="http://schemas.microsoft.com/office/infopath/2007/PartnerControls"/>
    <ds:schemaRef ds:uri="http://schemas.openxmlformats.org/package/2006/metadata/core-properties"/>
    <ds:schemaRef ds:uri="68b36977-3d0b-4277-a0b6-886338feaac5"/>
    <ds:schemaRef ds:uri="218da819-5eda-4320-8775-2a37a9ead0b4"/>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2849</TotalTime>
  <Words>1362</Words>
  <Application>Microsoft Office PowerPoint</Application>
  <PresentationFormat>Personalizar</PresentationFormat>
  <Paragraphs>111</Paragraphs>
  <Slides>10</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10</vt:i4>
      </vt:variant>
    </vt:vector>
  </HeadingPairs>
  <TitlesOfParts>
    <vt:vector size="17" baseType="lpstr">
      <vt:lpstr>Arial</vt:lpstr>
      <vt:lpstr>Arial Nova Bold</vt:lpstr>
      <vt:lpstr>Agrandir</vt:lpstr>
      <vt:lpstr>Arial Nova</vt:lpstr>
      <vt:lpstr>Courier New</vt:lpstr>
      <vt:lpstr>Calibri</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 Congresso</dc:title>
  <dc:creator>Win10</dc:creator>
  <cp:lastModifiedBy>Francisco Leocádio Ribeiro</cp:lastModifiedBy>
  <cp:revision>8</cp:revision>
  <dcterms:created xsi:type="dcterms:W3CDTF">2006-08-16T00:00:00Z</dcterms:created>
  <dcterms:modified xsi:type="dcterms:W3CDTF">2025-08-27T22:57:01Z</dcterms:modified>
  <dc:identifier>DAGuwxSwP7o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0x01010097EFF6F57A6FF14D908319B3100EDB26</vt:lpwstr>
  </property>
  <property fmtid="{D5CDD505-2E9C-101B-9397-08002B2CF9AE}" pid="3" name="MediaServiceImageTags">
    <vt:lpwstr/>
  </property>
</Properties>
</file>