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h4IsJ0Nry6BY4A0RpWxHZnv6cO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3204DD-9534-446B-AA6F-38164D603879}">
  <a:tblStyle styleId="{C63204DD-9534-446B-AA6F-38164D60387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customXml" Target="../customXml/item1.xml"/><Relationship Id="rId2" Type="http://schemas.openxmlformats.org/officeDocument/2006/relationships/slide" Target="slides/slide1.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4" name="Google Shape;2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1792288" y="612775"/>
            <a:ext cx="5486400" cy="4114800"/>
          </a:xfrm>
          <a:prstGeom prst="rect">
            <a:avLst/>
          </a:prstGeom>
          <a:noFill/>
          <a:ln>
            <a:noFill/>
          </a:ln>
        </p:spPr>
      </p:sp>
      <p:sp>
        <p:nvSpPr>
          <p:cNvPr id="64" name="Google Shape;64;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9CAB"/>
        </a:solidFill>
        <a:effectLst/>
      </p:bgPr>
    </p:bg>
    <p:spTree>
      <p:nvGrpSpPr>
        <p:cNvPr id="1" name="Shape 83"/>
        <p:cNvGrpSpPr/>
        <p:nvPr/>
      </p:nvGrpSpPr>
      <p:grpSpPr>
        <a:xfrm>
          <a:off x="0" y="0"/>
          <a:ext cx="0" cy="0"/>
          <a:chOff x="0" y="0"/>
          <a:chExt cx="0" cy="0"/>
        </a:xfrm>
      </p:grpSpPr>
      <p:pic>
        <p:nvPicPr>
          <p:cNvPr id="84" name="Google Shape;84;p1" descr="Padrão do plano de fundo&#10;&#10;O conteúdo gerado por IA pode estar incorreto."/>
          <p:cNvPicPr preferRelativeResize="0"/>
          <p:nvPr/>
        </p:nvPicPr>
        <p:blipFill rotWithShape="1">
          <a:blip r:embed="rId3">
            <a:alphaModFix/>
          </a:blip>
          <a:srcRect/>
          <a:stretch/>
        </p:blipFill>
        <p:spPr>
          <a:xfrm>
            <a:off x="175" y="98"/>
            <a:ext cx="18287650" cy="10286803"/>
          </a:xfrm>
          <a:prstGeom prst="rect">
            <a:avLst/>
          </a:prstGeom>
          <a:noFill/>
          <a:ln>
            <a:noFill/>
          </a:ln>
        </p:spPr>
      </p:pic>
      <p:sp>
        <p:nvSpPr>
          <p:cNvPr id="85" name="Google Shape;85;p1"/>
          <p:cNvSpPr/>
          <p:nvPr/>
        </p:nvSpPr>
        <p:spPr>
          <a:xfrm>
            <a:off x="1028700" y="1028700"/>
            <a:ext cx="4142126" cy="2899488"/>
          </a:xfrm>
          <a:custGeom>
            <a:avLst/>
            <a:gdLst/>
            <a:ahLst/>
            <a:cxnLst/>
            <a:rect l="l" t="t" r="r" b="b"/>
            <a:pathLst>
              <a:path w="4142126" h="2899488" extrusionOk="0">
                <a:moveTo>
                  <a:pt x="0" y="0"/>
                </a:moveTo>
                <a:lnTo>
                  <a:pt x="4142126" y="0"/>
                </a:lnTo>
                <a:lnTo>
                  <a:pt x="4142126" y="2899488"/>
                </a:lnTo>
                <a:lnTo>
                  <a:pt x="0" y="289948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
          <p:cNvSpPr/>
          <p:nvPr/>
        </p:nvSpPr>
        <p:spPr>
          <a:xfrm>
            <a:off x="10671701" y="314680"/>
            <a:ext cx="7258792" cy="9719886"/>
          </a:xfrm>
          <a:custGeom>
            <a:avLst/>
            <a:gdLst/>
            <a:ahLst/>
            <a:cxnLst/>
            <a:rect l="l" t="t" r="r" b="b"/>
            <a:pathLst>
              <a:path w="3850640" h="5156200" extrusionOk="0">
                <a:moveTo>
                  <a:pt x="1311910" y="2552700"/>
                </a:moveTo>
                <a:cubicBezTo>
                  <a:pt x="1311910" y="2346960"/>
                  <a:pt x="1313180" y="2141220"/>
                  <a:pt x="1311910" y="1935480"/>
                </a:cubicBezTo>
                <a:cubicBezTo>
                  <a:pt x="1310640" y="1535430"/>
                  <a:pt x="1031240" y="1253490"/>
                  <a:pt x="631190" y="1243330"/>
                </a:cubicBezTo>
                <a:cubicBezTo>
                  <a:pt x="289560" y="1225550"/>
                  <a:pt x="26670" y="934720"/>
                  <a:pt x="44450" y="591820"/>
                </a:cubicBezTo>
                <a:cubicBezTo>
                  <a:pt x="60960" y="271780"/>
                  <a:pt x="320040" y="16510"/>
                  <a:pt x="640080" y="5080"/>
                </a:cubicBezTo>
                <a:cubicBezTo>
                  <a:pt x="976630" y="2540"/>
                  <a:pt x="1250950" y="273050"/>
                  <a:pt x="1259840" y="613410"/>
                </a:cubicBezTo>
                <a:cubicBezTo>
                  <a:pt x="1268730" y="1009650"/>
                  <a:pt x="1541780" y="1283970"/>
                  <a:pt x="1938020" y="1296670"/>
                </a:cubicBezTo>
                <a:cubicBezTo>
                  <a:pt x="2288540" y="1308100"/>
                  <a:pt x="2547620" y="1573530"/>
                  <a:pt x="2548890" y="1925320"/>
                </a:cubicBezTo>
                <a:cubicBezTo>
                  <a:pt x="2550160" y="2340610"/>
                  <a:pt x="2548890" y="2757170"/>
                  <a:pt x="2548890" y="3172460"/>
                </a:cubicBezTo>
                <a:cubicBezTo>
                  <a:pt x="2548890" y="3587750"/>
                  <a:pt x="2824480" y="3867150"/>
                  <a:pt x="3235960" y="3881120"/>
                </a:cubicBezTo>
                <a:cubicBezTo>
                  <a:pt x="3577590" y="3884930"/>
                  <a:pt x="3850640" y="4165600"/>
                  <a:pt x="3846830" y="4507230"/>
                </a:cubicBezTo>
                <a:cubicBezTo>
                  <a:pt x="3843020" y="4848860"/>
                  <a:pt x="3562350" y="5121910"/>
                  <a:pt x="3220720" y="5118100"/>
                </a:cubicBezTo>
                <a:cubicBezTo>
                  <a:pt x="2884170" y="5118100"/>
                  <a:pt x="2612390" y="4847590"/>
                  <a:pt x="2603500" y="4505960"/>
                </a:cubicBezTo>
                <a:cubicBezTo>
                  <a:pt x="2594610" y="4116069"/>
                  <a:pt x="2315210" y="3835400"/>
                  <a:pt x="1927860" y="3825239"/>
                </a:cubicBezTo>
                <a:cubicBezTo>
                  <a:pt x="1577340" y="3817619"/>
                  <a:pt x="1315720" y="3552189"/>
                  <a:pt x="1313180" y="3200399"/>
                </a:cubicBezTo>
                <a:cubicBezTo>
                  <a:pt x="1310640" y="2984500"/>
                  <a:pt x="1313180" y="2768600"/>
                  <a:pt x="1311910" y="2552700"/>
                </a:cubicBezTo>
                <a:lnTo>
                  <a:pt x="1311910" y="2552700"/>
                </a:lnTo>
                <a:close/>
                <a:moveTo>
                  <a:pt x="3840480" y="1916430"/>
                </a:moveTo>
                <a:lnTo>
                  <a:pt x="3840480" y="3187700"/>
                </a:lnTo>
                <a:cubicBezTo>
                  <a:pt x="3839210" y="3549650"/>
                  <a:pt x="3571240" y="3826510"/>
                  <a:pt x="3220720" y="3825240"/>
                </a:cubicBezTo>
                <a:cubicBezTo>
                  <a:pt x="2870200" y="3823971"/>
                  <a:pt x="2604770" y="3549650"/>
                  <a:pt x="2603500" y="3191510"/>
                </a:cubicBezTo>
                <a:cubicBezTo>
                  <a:pt x="2603500" y="2335530"/>
                  <a:pt x="2603500" y="1479550"/>
                  <a:pt x="2604770" y="624840"/>
                </a:cubicBezTo>
                <a:cubicBezTo>
                  <a:pt x="2602230" y="284480"/>
                  <a:pt x="2876550" y="5080"/>
                  <a:pt x="3216910" y="2540"/>
                </a:cubicBezTo>
                <a:cubicBezTo>
                  <a:pt x="3522980" y="0"/>
                  <a:pt x="3783330" y="220980"/>
                  <a:pt x="3831590" y="523240"/>
                </a:cubicBezTo>
                <a:cubicBezTo>
                  <a:pt x="3837940" y="563880"/>
                  <a:pt x="3840480" y="605790"/>
                  <a:pt x="3839210" y="646430"/>
                </a:cubicBezTo>
                <a:cubicBezTo>
                  <a:pt x="3840480" y="1070610"/>
                  <a:pt x="3841750" y="1493520"/>
                  <a:pt x="3840480" y="1916430"/>
                </a:cubicBezTo>
                <a:close/>
                <a:moveTo>
                  <a:pt x="643890" y="2585720"/>
                </a:moveTo>
                <a:cubicBezTo>
                  <a:pt x="982980" y="2589530"/>
                  <a:pt x="1252220" y="2860040"/>
                  <a:pt x="1259840" y="3206750"/>
                </a:cubicBezTo>
                <a:cubicBezTo>
                  <a:pt x="1266190" y="3517900"/>
                  <a:pt x="1456690" y="3771900"/>
                  <a:pt x="1752600" y="3854450"/>
                </a:cubicBezTo>
                <a:cubicBezTo>
                  <a:pt x="1816100" y="3870960"/>
                  <a:pt x="1880870" y="3878580"/>
                  <a:pt x="1946910" y="3879850"/>
                </a:cubicBezTo>
                <a:cubicBezTo>
                  <a:pt x="2273300" y="3893820"/>
                  <a:pt x="2534920" y="4147820"/>
                  <a:pt x="2548890" y="4467860"/>
                </a:cubicBezTo>
                <a:cubicBezTo>
                  <a:pt x="2565400" y="4795520"/>
                  <a:pt x="2322830" y="5078730"/>
                  <a:pt x="1996440" y="5114290"/>
                </a:cubicBezTo>
                <a:cubicBezTo>
                  <a:pt x="1635760" y="5156200"/>
                  <a:pt x="1324610" y="4878070"/>
                  <a:pt x="1313180" y="4499610"/>
                </a:cubicBezTo>
                <a:cubicBezTo>
                  <a:pt x="1303020" y="4216400"/>
                  <a:pt x="1174750" y="4006850"/>
                  <a:pt x="916940" y="3890010"/>
                </a:cubicBezTo>
                <a:cubicBezTo>
                  <a:pt x="830580" y="3849370"/>
                  <a:pt x="727710" y="3832860"/>
                  <a:pt x="631190" y="3827780"/>
                </a:cubicBezTo>
                <a:cubicBezTo>
                  <a:pt x="308610" y="3812540"/>
                  <a:pt x="49530" y="3572510"/>
                  <a:pt x="25400" y="3256280"/>
                </a:cubicBezTo>
                <a:cubicBezTo>
                  <a:pt x="0" y="2938780"/>
                  <a:pt x="219710" y="2653030"/>
                  <a:pt x="533400" y="2597150"/>
                </a:cubicBezTo>
                <a:cubicBezTo>
                  <a:pt x="570230" y="2590800"/>
                  <a:pt x="607060" y="2589530"/>
                  <a:pt x="643890" y="2585720"/>
                </a:cubicBezTo>
                <a:close/>
                <a:moveTo>
                  <a:pt x="24130" y="1913890"/>
                </a:moveTo>
                <a:cubicBezTo>
                  <a:pt x="25400" y="1572260"/>
                  <a:pt x="302260" y="1295400"/>
                  <a:pt x="643890" y="1296670"/>
                </a:cubicBezTo>
                <a:cubicBezTo>
                  <a:pt x="985520" y="1297940"/>
                  <a:pt x="1262380" y="1574800"/>
                  <a:pt x="1261110" y="1916430"/>
                </a:cubicBezTo>
                <a:cubicBezTo>
                  <a:pt x="1259840" y="2258060"/>
                  <a:pt x="984250" y="2533650"/>
                  <a:pt x="642620" y="2533650"/>
                </a:cubicBezTo>
                <a:cubicBezTo>
                  <a:pt x="300990" y="2533650"/>
                  <a:pt x="24130" y="2256790"/>
                  <a:pt x="24130" y="1915160"/>
                </a:cubicBezTo>
                <a:cubicBezTo>
                  <a:pt x="24130" y="1915160"/>
                  <a:pt x="24130" y="1913890"/>
                  <a:pt x="24130" y="1913890"/>
                </a:cubicBezTo>
                <a:close/>
                <a:moveTo>
                  <a:pt x="1931670" y="5080"/>
                </a:moveTo>
                <a:cubicBezTo>
                  <a:pt x="1588770" y="3810"/>
                  <a:pt x="1310640" y="279400"/>
                  <a:pt x="1309370" y="622300"/>
                </a:cubicBezTo>
                <a:cubicBezTo>
                  <a:pt x="1308100" y="965200"/>
                  <a:pt x="1583690" y="1243330"/>
                  <a:pt x="1926590" y="1244600"/>
                </a:cubicBezTo>
                <a:cubicBezTo>
                  <a:pt x="2269490" y="1245870"/>
                  <a:pt x="2547620" y="970280"/>
                  <a:pt x="2548890" y="627380"/>
                </a:cubicBezTo>
                <a:cubicBezTo>
                  <a:pt x="2548890" y="624840"/>
                  <a:pt x="2548890" y="623570"/>
                  <a:pt x="2548890" y="621030"/>
                </a:cubicBezTo>
                <a:cubicBezTo>
                  <a:pt x="2546350" y="281940"/>
                  <a:pt x="2270760" y="7620"/>
                  <a:pt x="1931670" y="5080"/>
                </a:cubicBezTo>
                <a:close/>
                <a:moveTo>
                  <a:pt x="642620" y="3879850"/>
                </a:moveTo>
                <a:cubicBezTo>
                  <a:pt x="299720" y="3878580"/>
                  <a:pt x="21590" y="4154170"/>
                  <a:pt x="20320" y="4497070"/>
                </a:cubicBezTo>
                <a:cubicBezTo>
                  <a:pt x="19050" y="4839970"/>
                  <a:pt x="294640" y="5118100"/>
                  <a:pt x="637540" y="5119370"/>
                </a:cubicBezTo>
                <a:cubicBezTo>
                  <a:pt x="980440" y="5120640"/>
                  <a:pt x="1258570" y="4845050"/>
                  <a:pt x="1259840" y="4502150"/>
                </a:cubicBezTo>
                <a:cubicBezTo>
                  <a:pt x="1259840" y="4499610"/>
                  <a:pt x="1259840" y="4498340"/>
                  <a:pt x="1259840" y="4495800"/>
                </a:cubicBezTo>
                <a:cubicBezTo>
                  <a:pt x="1257300" y="4156710"/>
                  <a:pt x="981710" y="3882390"/>
                  <a:pt x="642620" y="3879850"/>
                </a:cubicBezTo>
                <a:close/>
              </a:path>
            </a:pathLst>
          </a:custGeom>
          <a:blipFill rotWithShape="1">
            <a:blip r:embed="rId5">
              <a:alphaModFix/>
            </a:blip>
            <a:stretch>
              <a:fillRect l="-10070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
          <p:cNvSpPr/>
          <p:nvPr/>
        </p:nvSpPr>
        <p:spPr>
          <a:xfrm>
            <a:off x="15836596" y="7890394"/>
            <a:ext cx="2072350" cy="2072350"/>
          </a:xfrm>
          <a:custGeom>
            <a:avLst/>
            <a:gdLst/>
            <a:ahLst/>
            <a:cxnLst/>
            <a:rect l="l" t="t" r="r" b="b"/>
            <a:pathLst>
              <a:path w="2072350" h="2072350" extrusionOk="0">
                <a:moveTo>
                  <a:pt x="0" y="0"/>
                </a:moveTo>
                <a:lnTo>
                  <a:pt x="2072350" y="0"/>
                </a:lnTo>
                <a:lnTo>
                  <a:pt x="2072350" y="2072350"/>
                </a:lnTo>
                <a:lnTo>
                  <a:pt x="0" y="207235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
          <p:cNvSpPr txBox="1"/>
          <p:nvPr/>
        </p:nvSpPr>
        <p:spPr>
          <a:xfrm>
            <a:off x="1056164" y="3973525"/>
            <a:ext cx="9909702" cy="24021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pt-BR" sz="5500" b="1">
                <a:solidFill>
                  <a:srgbClr val="FFFFFF"/>
                </a:solidFill>
                <a:latin typeface="Calibri"/>
                <a:ea typeface="Calibri"/>
                <a:cs typeface="Calibri"/>
                <a:sym typeface="Calibri"/>
              </a:rPr>
              <a:t>A REFORMA DO CÓDIGO CIVIL: O IMPACTO NO EXTRAJUDICIAL</a:t>
            </a:r>
            <a:endParaRPr sz="5500" b="1">
              <a:solidFill>
                <a:srgbClr val="FFFFFF"/>
              </a:solidFill>
              <a:latin typeface="Arial"/>
              <a:ea typeface="Arial"/>
              <a:cs typeface="Arial"/>
              <a:sym typeface="Arial"/>
            </a:endParaRPr>
          </a:p>
        </p:txBody>
      </p:sp>
      <p:sp>
        <p:nvSpPr>
          <p:cNvPr id="89" name="Google Shape;89;p1"/>
          <p:cNvSpPr txBox="1"/>
          <p:nvPr/>
        </p:nvSpPr>
        <p:spPr>
          <a:xfrm>
            <a:off x="1056164" y="6847986"/>
            <a:ext cx="7033089" cy="282051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pt-BR" sz="3500">
                <a:solidFill>
                  <a:schemeClr val="lt1"/>
                </a:solidFill>
                <a:latin typeface="Calibri"/>
                <a:ea typeface="Calibri"/>
                <a:cs typeface="Calibri"/>
                <a:sym typeface="Calibri"/>
              </a:rPr>
              <a:t>Prof. Dr. Mario Luiz Delgado</a:t>
            </a:r>
            <a:endParaRPr/>
          </a:p>
          <a:p>
            <a:pPr marL="0" marR="0" lvl="0" indent="0" algn="l" rtl="0">
              <a:spcBef>
                <a:spcPts val="0"/>
              </a:spcBef>
              <a:spcAft>
                <a:spcPts val="0"/>
              </a:spcAft>
              <a:buNone/>
            </a:pPr>
            <a:r>
              <a:rPr lang="pt-BR" sz="3500">
                <a:solidFill>
                  <a:schemeClr val="lt1"/>
                </a:solidFill>
                <a:latin typeface="Calibri"/>
                <a:ea typeface="Calibri"/>
                <a:cs typeface="Calibri"/>
                <a:sym typeface="Calibri"/>
              </a:rPr>
              <a:t>Doutor em Direito Civil (USP)</a:t>
            </a:r>
            <a:endParaRPr/>
          </a:p>
          <a:p>
            <a:pPr marL="0" marR="0" lvl="0" indent="0" algn="l" rtl="0">
              <a:spcBef>
                <a:spcPts val="0"/>
              </a:spcBef>
              <a:spcAft>
                <a:spcPts val="0"/>
              </a:spcAft>
              <a:buNone/>
            </a:pPr>
            <a:r>
              <a:rPr lang="pt-BR" sz="3500">
                <a:solidFill>
                  <a:srgbClr val="FF0000"/>
                </a:solidFill>
                <a:latin typeface="Calibri"/>
                <a:ea typeface="Calibri"/>
                <a:cs typeface="Calibri"/>
                <a:sym typeface="Calibri"/>
              </a:rPr>
              <a:t>@marioluizdelgado</a:t>
            </a:r>
            <a:endParaRPr/>
          </a:p>
          <a:p>
            <a:pPr marL="0" marR="0" lvl="0" indent="0" algn="l" rtl="0">
              <a:lnSpc>
                <a:spcPct val="201703"/>
              </a:lnSpc>
              <a:spcBef>
                <a:spcPts val="0"/>
              </a:spcBef>
              <a:spcAft>
                <a:spcPts val="0"/>
              </a:spcAft>
              <a:buNone/>
            </a:pPr>
            <a:endParaRPr sz="5400">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92"/>
        <p:cNvGrpSpPr/>
        <p:nvPr/>
      </p:nvGrpSpPr>
      <p:grpSpPr>
        <a:xfrm>
          <a:off x="0" y="0"/>
          <a:ext cx="0" cy="0"/>
          <a:chOff x="0" y="0"/>
          <a:chExt cx="0" cy="0"/>
        </a:xfrm>
      </p:grpSpPr>
      <p:sp>
        <p:nvSpPr>
          <p:cNvPr id="193" name="Google Shape;193;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4" name="Google Shape;194;p10"/>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95" name="Google Shape;195;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6" name="Google Shape;196;p10"/>
          <p:cNvGrpSpPr/>
          <p:nvPr/>
        </p:nvGrpSpPr>
        <p:grpSpPr>
          <a:xfrm rot="5400000">
            <a:off x="-1875199" y="1875199"/>
            <a:ext cx="4238545" cy="488147"/>
            <a:chOff x="0" y="-38100"/>
            <a:chExt cx="1116325" cy="128566"/>
          </a:xfrm>
        </p:grpSpPr>
        <p:sp>
          <p:nvSpPr>
            <p:cNvPr id="197" name="Google Shape;197;p10"/>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0"/>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99" name="Google Shape;199;p10"/>
          <p:cNvGraphicFramePr/>
          <p:nvPr/>
        </p:nvGraphicFramePr>
        <p:xfrm>
          <a:off x="1028700" y="952500"/>
          <a:ext cx="3000000" cy="3000000"/>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1.857. – Redação Atual do Código Civil de 2002</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1.857. – Redação Aprovada pela Comissão</a:t>
                      </a:r>
                      <a:endParaRPr>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l" rtl="0">
                        <a:spcBef>
                          <a:spcPts val="0"/>
                        </a:spcBef>
                        <a:spcAft>
                          <a:spcPts val="0"/>
                        </a:spcAft>
                        <a:buNone/>
                      </a:pPr>
                      <a:r>
                        <a:rPr lang="pt-BR" sz="3800">
                          <a:solidFill>
                            <a:srgbClr val="FFFFFF"/>
                          </a:solidFill>
                          <a:latin typeface="Calibri"/>
                          <a:ea typeface="Calibri"/>
                          <a:cs typeface="Calibri"/>
                          <a:sym typeface="Calibri"/>
                        </a:rPr>
                        <a:t>Art. 1.857. Toda pessoa capaz pode dispor, por testamento, da totalidade dos seus bens, ou de parte deles, para depois de sua morte.</a:t>
                      </a:r>
                      <a:endParaRPr>
                        <a:solidFill>
                          <a:srgbClr val="FFFFFF"/>
                        </a:solidFill>
                      </a:endParaRPr>
                    </a:p>
                    <a:p>
                      <a:pPr marL="0" marR="0" lvl="0" indent="0" algn="l" rtl="0">
                        <a:spcBef>
                          <a:spcPts val="0"/>
                        </a:spcBef>
                        <a:spcAft>
                          <a:spcPts val="0"/>
                        </a:spcAft>
                        <a:buNone/>
                      </a:pPr>
                      <a:r>
                        <a:rPr lang="pt-BR" sz="3800">
                          <a:solidFill>
                            <a:srgbClr val="FFFFFF"/>
                          </a:solidFill>
                          <a:latin typeface="Calibri"/>
                          <a:ea typeface="Calibri"/>
                          <a:cs typeface="Calibri"/>
                          <a:sym typeface="Calibri"/>
                        </a:rPr>
                        <a:t>§ 1º A legítima dos herdeiros necessários não poderá ser incluída no testamento.</a:t>
                      </a:r>
                      <a:endParaRPr>
                        <a:solidFill>
                          <a:srgbClr val="FFFFFF"/>
                        </a:solidFill>
                      </a:endParaRPr>
                    </a:p>
                    <a:p>
                      <a:pPr marL="0" marR="0" lvl="0" indent="0" algn="l" rtl="0">
                        <a:spcBef>
                          <a:spcPts val="0"/>
                        </a:spcBef>
                        <a:spcAft>
                          <a:spcPts val="0"/>
                        </a:spcAft>
                        <a:buNone/>
                      </a:pPr>
                      <a:r>
                        <a:rPr lang="pt-BR" sz="3800">
                          <a:solidFill>
                            <a:srgbClr val="FFFFFF"/>
                          </a:solidFill>
                          <a:latin typeface="Calibri"/>
                          <a:ea typeface="Calibri"/>
                          <a:cs typeface="Calibri"/>
                          <a:sym typeface="Calibri"/>
                        </a:rPr>
                        <a:t>§ 2º São válidas as disposições testamentárias de caráter não patrimonial, ainda que o testador somente a elas se tenha limitado.</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spcBef>
                          <a:spcPts val="0"/>
                        </a:spcBef>
                        <a:spcAft>
                          <a:spcPts val="0"/>
                        </a:spcAft>
                        <a:buNone/>
                      </a:pPr>
                      <a:r>
                        <a:rPr lang="pt-BR" sz="2500">
                          <a:solidFill>
                            <a:srgbClr val="FFFFFF"/>
                          </a:solidFill>
                          <a:latin typeface="Calibri"/>
                          <a:ea typeface="Calibri"/>
                          <a:cs typeface="Calibri"/>
                          <a:sym typeface="Calibri"/>
                        </a:rPr>
                        <a:t>Art. 1.857. .............................................................................</a:t>
                      </a:r>
                      <a:endParaRPr>
                        <a:solidFill>
                          <a:srgbClr val="FFFFFF"/>
                        </a:solidFill>
                      </a:endParaRPr>
                    </a:p>
                    <a:p>
                      <a:pPr marL="0" marR="0" lvl="0" indent="0" algn="l" rtl="0">
                        <a:spcBef>
                          <a:spcPts val="0"/>
                        </a:spcBef>
                        <a:spcAft>
                          <a:spcPts val="0"/>
                        </a:spcAft>
                        <a:buNone/>
                      </a:pPr>
                      <a:r>
                        <a:rPr lang="pt-BR" sz="2500">
                          <a:solidFill>
                            <a:srgbClr val="FFFFFF"/>
                          </a:solidFill>
                          <a:latin typeface="Calibri"/>
                          <a:ea typeface="Calibri"/>
                          <a:cs typeface="Calibri"/>
                          <a:sym typeface="Calibri"/>
                        </a:rPr>
                        <a:t>§ 1º O testador pode individualizar os bens da legítima dos herdeiros necessários, bem como partilhá-los entre eles, respeitado o limite e a proporção legal.</a:t>
                      </a:r>
                      <a:endParaRPr>
                        <a:solidFill>
                          <a:srgbClr val="FFFFFF"/>
                        </a:solidFill>
                      </a:endParaRPr>
                    </a:p>
                    <a:p>
                      <a:pPr marL="0" marR="0" lvl="0" indent="0" algn="l" rtl="0">
                        <a:spcBef>
                          <a:spcPts val="0"/>
                        </a:spcBef>
                        <a:spcAft>
                          <a:spcPts val="0"/>
                        </a:spcAft>
                        <a:buNone/>
                      </a:pPr>
                      <a:r>
                        <a:rPr lang="pt-BR" sz="2500">
                          <a:solidFill>
                            <a:srgbClr val="FFFFFF"/>
                          </a:solidFill>
                          <a:latin typeface="Calibri"/>
                          <a:ea typeface="Calibri"/>
                          <a:cs typeface="Calibri"/>
                          <a:sym typeface="Calibri"/>
                        </a:rPr>
                        <a:t>§ 2º São válidas as disposições testamentárias de caráter não patrimonial, inclusive as que tenham por objeto situações existenciais, ainda que o testador somente a elas se tenha limitado.</a:t>
                      </a:r>
                      <a:endParaRPr>
                        <a:solidFill>
                          <a:srgbClr val="FFFFFF"/>
                        </a:solidFill>
                      </a:endParaRPr>
                    </a:p>
                    <a:p>
                      <a:pPr marL="0" marR="0" lvl="0" indent="0" algn="just" rtl="0">
                        <a:spcBef>
                          <a:spcPts val="0"/>
                        </a:spcBef>
                        <a:spcAft>
                          <a:spcPts val="0"/>
                        </a:spcAft>
                        <a:buNone/>
                      </a:pPr>
                      <a:r>
                        <a:rPr lang="pt-BR" sz="2500">
                          <a:solidFill>
                            <a:srgbClr val="FFFFFF"/>
                          </a:solidFill>
                          <a:latin typeface="Calibri"/>
                          <a:ea typeface="Calibri"/>
                          <a:cs typeface="Calibri"/>
                          <a:sym typeface="Calibri"/>
                        </a:rPr>
                        <a:t>§</a:t>
                      </a:r>
                      <a:r>
                        <a:rPr lang="pt-BR" sz="2500">
                          <a:solidFill>
                            <a:srgbClr val="FFFFFF"/>
                          </a:solidFill>
                          <a:highlight>
                            <a:schemeClr val="dk1"/>
                          </a:highlight>
                          <a:latin typeface="Calibri"/>
                          <a:ea typeface="Calibri"/>
                          <a:cs typeface="Calibri"/>
                          <a:sym typeface="Calibri"/>
                        </a:rPr>
                        <a:t> 3º Os pais, no exercício da autoridade parental, podem instituir, por testamento público, herdeiros ou legatários aos filhos absolutamente incapazes, para o caso de eles falecerem nesse estado, ficando sem efeito a disposição logo que cesse a incapacidade.</a:t>
                      </a:r>
                      <a:endParaRPr>
                        <a:solidFill>
                          <a:srgbClr val="FFFFFF"/>
                        </a:solidFill>
                        <a:highlight>
                          <a:schemeClr val="dk1"/>
                        </a:highlight>
                      </a:endParaRPr>
                    </a:p>
                    <a:p>
                      <a:pPr marL="0" marR="0" lvl="0" indent="0" algn="just" rtl="0">
                        <a:spcBef>
                          <a:spcPts val="0"/>
                        </a:spcBef>
                        <a:spcAft>
                          <a:spcPts val="0"/>
                        </a:spcAft>
                        <a:buNone/>
                      </a:pPr>
                      <a:r>
                        <a:rPr lang="pt-BR" sz="2500">
                          <a:solidFill>
                            <a:srgbClr val="FFFFFF"/>
                          </a:solidFill>
                          <a:highlight>
                            <a:schemeClr val="dk1"/>
                          </a:highlight>
                          <a:latin typeface="Calibri"/>
                          <a:ea typeface="Calibri"/>
                          <a:cs typeface="Calibri"/>
                          <a:sym typeface="Calibri"/>
                        </a:rPr>
                        <a:t>§ 4º O disposto no § 3º se aplica a todos os filhos, sem distinção de idade, que não estiverem em condições de expressar sua vontade de forma livre e consciente, no momento do ato, ficando sem efeito a disposição logo que cesse a limitação volitiva.</a:t>
                      </a:r>
                      <a:endParaRPr sz="2500">
                        <a:solidFill>
                          <a:srgbClr val="FFFFFF"/>
                        </a:solidFill>
                        <a:highlight>
                          <a:schemeClr val="dk1"/>
                        </a:highlight>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203"/>
        <p:cNvGrpSpPr/>
        <p:nvPr/>
      </p:nvGrpSpPr>
      <p:grpSpPr>
        <a:xfrm>
          <a:off x="0" y="0"/>
          <a:ext cx="0" cy="0"/>
          <a:chOff x="0" y="0"/>
          <a:chExt cx="0" cy="0"/>
        </a:xfrm>
      </p:grpSpPr>
      <p:sp>
        <p:nvSpPr>
          <p:cNvPr id="204" name="Google Shape;204;p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5" name="Google Shape;205;p11"/>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206" name="Google Shape;206;p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7" name="Google Shape;207;p11"/>
          <p:cNvGrpSpPr/>
          <p:nvPr/>
        </p:nvGrpSpPr>
        <p:grpSpPr>
          <a:xfrm rot="5400000">
            <a:off x="-1875199" y="1875199"/>
            <a:ext cx="4238545" cy="488147"/>
            <a:chOff x="0" y="-38100"/>
            <a:chExt cx="1116325" cy="128566"/>
          </a:xfrm>
        </p:grpSpPr>
        <p:sp>
          <p:nvSpPr>
            <p:cNvPr id="208" name="Google Shape;208;p11"/>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1"/>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10" name="Google Shape;210;p11"/>
          <p:cNvGraphicFramePr/>
          <p:nvPr/>
        </p:nvGraphicFramePr>
        <p:xfrm>
          <a:off x="1028700" y="952500"/>
          <a:ext cx="3000000" cy="3000000"/>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highlight>
                            <a:schemeClr val="lt1"/>
                          </a:highlight>
                        </a:rPr>
                        <a:t>Art. 1.962. – Redação Atual do Código Civil de 2002</a:t>
                      </a:r>
                      <a:endParaRPr sz="3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a:highlight>
                            <a:schemeClr val="lt1"/>
                          </a:highlight>
                        </a:rPr>
                        <a:t>Art. 1.962. – Redação Aprovada pela Comissão</a:t>
                      </a:r>
                      <a:endParaRPr>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Art. 1.962. Além das causas mencionadas no art. 1.814, autorizam a deserdação dos descendentes por seus ascendentes:</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 - ofensa física;</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II - injúria grave;</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III - relações ilícitas com a madrasta ou com o padrasto;</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IV - desamparo do ascendente em alienação mental ou grave enfermidade.</a:t>
                      </a:r>
                      <a:endParaRPr sz="3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tc>
                  <a:txBody>
                    <a:bodyPr/>
                    <a:lstStyle/>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Art. 1.962. .......................................................................</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 - ofensa à integridade física ou psicológica;</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III - desamparo material e abandono afetivo voluntário e injustificado do ascendente pelo descendente.</a:t>
                      </a:r>
                      <a:endParaRPr>
                        <a:highlight>
                          <a:schemeClr val="lt1"/>
                        </a:highlight>
                      </a:endParaRPr>
                    </a:p>
                    <a:p>
                      <a:pPr marL="0" marR="0" lvl="0" indent="0" algn="l" rtl="0">
                        <a:spcBef>
                          <a:spcPts val="0"/>
                        </a:spcBef>
                        <a:spcAft>
                          <a:spcPts val="0"/>
                        </a:spcAft>
                        <a:buNone/>
                      </a:pPr>
                      <a:r>
                        <a:rPr lang="pt-BR" sz="3800">
                          <a:solidFill>
                            <a:schemeClr val="dk1"/>
                          </a:solidFill>
                          <a:highlight>
                            <a:schemeClr val="lt1"/>
                          </a:highlight>
                          <a:latin typeface="Calibri"/>
                          <a:ea typeface="Calibri"/>
                          <a:cs typeface="Calibri"/>
                          <a:sym typeface="Calibri"/>
                        </a:rPr>
                        <a:t>IV - Revogado.</a:t>
                      </a:r>
                      <a:endParaRPr sz="3800">
                        <a:highlight>
                          <a:schemeClr val="lt1"/>
                        </a:highlight>
                      </a:endParaRPr>
                    </a:p>
                    <a:p>
                      <a:pPr marL="0" marR="0" lvl="0" indent="0" algn="l" rtl="0">
                        <a:spcBef>
                          <a:spcPts val="0"/>
                        </a:spcBef>
                        <a:spcAft>
                          <a:spcPts val="0"/>
                        </a:spcAft>
                        <a:buNone/>
                      </a:pPr>
                      <a:endParaRPr sz="1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214"/>
        <p:cNvGrpSpPr/>
        <p:nvPr/>
      </p:nvGrpSpPr>
      <p:grpSpPr>
        <a:xfrm>
          <a:off x="0" y="0"/>
          <a:ext cx="0" cy="0"/>
          <a:chOff x="0" y="0"/>
          <a:chExt cx="0" cy="0"/>
        </a:xfrm>
      </p:grpSpPr>
      <p:sp>
        <p:nvSpPr>
          <p:cNvPr id="215" name="Google Shape;215;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16" name="Google Shape;216;p12"/>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217" name="Google Shape;217;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8" name="Google Shape;218;p12"/>
          <p:cNvGrpSpPr/>
          <p:nvPr/>
        </p:nvGrpSpPr>
        <p:grpSpPr>
          <a:xfrm rot="5400000">
            <a:off x="-1875199" y="1875199"/>
            <a:ext cx="4238545" cy="488147"/>
            <a:chOff x="0" y="-38100"/>
            <a:chExt cx="1116325" cy="128566"/>
          </a:xfrm>
        </p:grpSpPr>
        <p:sp>
          <p:nvSpPr>
            <p:cNvPr id="219" name="Google Shape;219;p12"/>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2"/>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21" name="Google Shape;221;p12"/>
          <p:cNvGraphicFramePr/>
          <p:nvPr/>
        </p:nvGraphicFramePr>
        <p:xfrm>
          <a:off x="1028700" y="952500"/>
          <a:ext cx="16230600" cy="8733075"/>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highlight>
                            <a:schemeClr val="lt1"/>
                          </a:highlight>
                        </a:rPr>
                        <a:t>Art. 1.991. – Redação Atual do Código Civil de 2002</a:t>
                      </a:r>
                      <a:endParaRPr sz="3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a:highlight>
                            <a:schemeClr val="lt1"/>
                          </a:highlight>
                        </a:rPr>
                        <a:t>Art. 1.991. – Redação Aprovada pela Comissão</a:t>
                      </a:r>
                      <a:endParaRPr>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l" rtl="0">
                        <a:lnSpc>
                          <a:spcPct val="100000"/>
                        </a:lnSpc>
                        <a:spcBef>
                          <a:spcPts val="0"/>
                        </a:spcBef>
                        <a:spcAft>
                          <a:spcPts val="0"/>
                        </a:spcAft>
                        <a:buClr>
                          <a:schemeClr val="dk1"/>
                        </a:buClr>
                        <a:buSzPts val="4000"/>
                        <a:buFont typeface="Calibri"/>
                        <a:buNone/>
                      </a:pPr>
                      <a:r>
                        <a:rPr lang="pt-BR" sz="4000">
                          <a:solidFill>
                            <a:schemeClr val="dk1"/>
                          </a:solidFill>
                          <a:highlight>
                            <a:schemeClr val="lt1"/>
                          </a:highlight>
                          <a:latin typeface="Calibri"/>
                          <a:ea typeface="Calibri"/>
                          <a:cs typeface="Calibri"/>
                          <a:sym typeface="Calibri"/>
                        </a:rPr>
                        <a:t>Art. 1.991. Desde a assinatura do compromisso até a homologação da partilha, a administração da herança será exercida pelo inventariante.</a:t>
                      </a:r>
                      <a:endParaRPr sz="4000">
                        <a:highlight>
                          <a:schemeClr val="lt1"/>
                        </a:highlight>
                      </a:endParaRPr>
                    </a:p>
                    <a:p>
                      <a:pPr marL="0" marR="0" lvl="0" indent="0" algn="l" rtl="0">
                        <a:spcBef>
                          <a:spcPts val="0"/>
                        </a:spcBef>
                        <a:spcAft>
                          <a:spcPts val="0"/>
                        </a:spcAft>
                        <a:buNone/>
                      </a:pPr>
                      <a:endParaRPr sz="3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tc>
                  <a:txBody>
                    <a:bodyPr/>
                    <a:lstStyle/>
                    <a:p>
                      <a:pPr marL="0" marR="0" lvl="0" indent="0" algn="just" rtl="0">
                        <a:spcBef>
                          <a:spcPts val="0"/>
                        </a:spcBef>
                        <a:spcAft>
                          <a:spcPts val="0"/>
                        </a:spcAft>
                        <a:buNone/>
                      </a:pPr>
                      <a:r>
                        <a:rPr lang="pt-BR" sz="3200">
                          <a:solidFill>
                            <a:schemeClr val="dk1"/>
                          </a:solidFill>
                          <a:highlight>
                            <a:schemeClr val="lt1"/>
                          </a:highlight>
                          <a:latin typeface="Calibri"/>
                          <a:ea typeface="Calibri"/>
                          <a:cs typeface="Calibri"/>
                          <a:sym typeface="Calibri"/>
                        </a:rPr>
                        <a:t>Art. 1.991. ...........................................................</a:t>
                      </a:r>
                      <a:endParaRPr>
                        <a:highlight>
                          <a:schemeClr val="lt1"/>
                        </a:highlight>
                      </a:endParaRPr>
                    </a:p>
                    <a:p>
                      <a:pPr marL="0" marR="0" lvl="0" indent="0" algn="just" rtl="0">
                        <a:spcBef>
                          <a:spcPts val="0"/>
                        </a:spcBef>
                        <a:spcAft>
                          <a:spcPts val="0"/>
                        </a:spcAft>
                        <a:buNone/>
                      </a:pPr>
                      <a:endParaRPr sz="3200">
                        <a:solidFill>
                          <a:schemeClr val="dk1"/>
                        </a:solidFill>
                        <a:highlight>
                          <a:schemeClr val="lt1"/>
                        </a:highlight>
                        <a:latin typeface="Calibri"/>
                        <a:ea typeface="Calibri"/>
                        <a:cs typeface="Calibri"/>
                        <a:sym typeface="Calibri"/>
                      </a:endParaRPr>
                    </a:p>
                    <a:p>
                      <a:pPr marL="0" marR="0" lvl="0" indent="0" algn="just" rtl="0">
                        <a:spcBef>
                          <a:spcPts val="0"/>
                        </a:spcBef>
                        <a:spcAft>
                          <a:spcPts val="0"/>
                        </a:spcAft>
                        <a:buNone/>
                      </a:pPr>
                      <a:r>
                        <a:rPr lang="pt-BR" sz="3200">
                          <a:solidFill>
                            <a:schemeClr val="dk1"/>
                          </a:solidFill>
                          <a:highlight>
                            <a:schemeClr val="lt1"/>
                          </a:highlight>
                          <a:latin typeface="Calibri"/>
                          <a:ea typeface="Calibri"/>
                          <a:cs typeface="Calibri"/>
                          <a:sym typeface="Calibri"/>
                        </a:rPr>
                        <a:t>§ 1º Tem preferência legal sobre os demais legitimados ao exercício da inventariança, a pessoa natural ou jurídica designada pelo testador em testamento.</a:t>
                      </a:r>
                      <a:endParaRPr>
                        <a:highlight>
                          <a:schemeClr val="lt1"/>
                        </a:highlight>
                      </a:endParaRPr>
                    </a:p>
                    <a:p>
                      <a:pPr marL="0" marR="0" lvl="0" indent="0" algn="just" rtl="0">
                        <a:spcBef>
                          <a:spcPts val="0"/>
                        </a:spcBef>
                        <a:spcAft>
                          <a:spcPts val="0"/>
                        </a:spcAft>
                        <a:buNone/>
                      </a:pPr>
                      <a:endParaRPr sz="3200">
                        <a:solidFill>
                          <a:schemeClr val="dk1"/>
                        </a:solidFill>
                        <a:highlight>
                          <a:schemeClr val="lt1"/>
                        </a:highlight>
                        <a:latin typeface="Calibri"/>
                        <a:ea typeface="Calibri"/>
                        <a:cs typeface="Calibri"/>
                        <a:sym typeface="Calibri"/>
                      </a:endParaRPr>
                    </a:p>
                    <a:p>
                      <a:pPr marL="0" marR="0" lvl="0" indent="0" algn="just" rtl="0">
                        <a:spcBef>
                          <a:spcPts val="0"/>
                        </a:spcBef>
                        <a:spcAft>
                          <a:spcPts val="0"/>
                        </a:spcAft>
                        <a:buNone/>
                      </a:pPr>
                      <a:r>
                        <a:rPr lang="pt-BR" sz="3200">
                          <a:solidFill>
                            <a:schemeClr val="dk1"/>
                          </a:solidFill>
                          <a:highlight>
                            <a:schemeClr val="lt1"/>
                          </a:highlight>
                          <a:latin typeface="Calibri"/>
                          <a:ea typeface="Calibri"/>
                          <a:cs typeface="Calibri"/>
                          <a:sym typeface="Calibri"/>
                        </a:rPr>
                        <a:t>§ 2º A pessoa jurídica nomeada inventariante deverá declarar, no termo de compromisso, o nome de profissional responsável pela condução do inventário, que não poderá ser substituído sem autorização do juiz.</a:t>
                      </a:r>
                      <a:endParaRPr>
                        <a:highlight>
                          <a:schemeClr val="lt1"/>
                        </a:highlight>
                      </a:endParaRPr>
                    </a:p>
                    <a:p>
                      <a:pPr marL="0" marR="0" lvl="0" indent="0" algn="just" rtl="0">
                        <a:spcBef>
                          <a:spcPts val="0"/>
                        </a:spcBef>
                        <a:spcAft>
                          <a:spcPts val="0"/>
                        </a:spcAft>
                        <a:buNone/>
                      </a:pPr>
                      <a:r>
                        <a:rPr lang="pt-BR" sz="3200">
                          <a:solidFill>
                            <a:schemeClr val="dk1"/>
                          </a:solidFill>
                          <a:highlight>
                            <a:schemeClr val="lt1"/>
                          </a:highlight>
                          <a:latin typeface="Calibri"/>
                          <a:ea typeface="Calibri"/>
                          <a:cs typeface="Calibri"/>
                          <a:sym typeface="Calibri"/>
                        </a:rPr>
                        <a:t>(...)</a:t>
                      </a:r>
                      <a:endParaRPr sz="3200">
                        <a:highlight>
                          <a:schemeClr val="lt1"/>
                        </a:highlight>
                      </a:endParaRPr>
                    </a:p>
                    <a:p>
                      <a:pPr marL="0" marR="0" lvl="0" indent="0" algn="l" rtl="0">
                        <a:spcBef>
                          <a:spcPts val="0"/>
                        </a:spcBef>
                        <a:spcAft>
                          <a:spcPts val="0"/>
                        </a:spcAft>
                        <a:buNone/>
                      </a:pPr>
                      <a:endParaRPr sz="1800">
                        <a:highlight>
                          <a:schemeClr val="lt1"/>
                        </a:highlight>
                      </a:endParaRPr>
                    </a:p>
                    <a:p>
                      <a:pPr marL="0" marR="0" lvl="0" indent="0" algn="l" rtl="0">
                        <a:spcBef>
                          <a:spcPts val="0"/>
                        </a:spcBef>
                        <a:spcAft>
                          <a:spcPts val="0"/>
                        </a:spcAft>
                        <a:buNone/>
                      </a:pPr>
                      <a:endParaRPr sz="1800">
                        <a:highlight>
                          <a:schemeClr val="lt1"/>
                        </a:highlight>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225"/>
        <p:cNvGrpSpPr/>
        <p:nvPr/>
      </p:nvGrpSpPr>
      <p:grpSpPr>
        <a:xfrm>
          <a:off x="0" y="0"/>
          <a:ext cx="0" cy="0"/>
          <a:chOff x="0" y="0"/>
          <a:chExt cx="0" cy="0"/>
        </a:xfrm>
      </p:grpSpPr>
      <p:sp>
        <p:nvSpPr>
          <p:cNvPr id="226" name="Google Shape;226;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4000"/>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13"/>
          <p:cNvSpPr/>
          <p:nvPr/>
        </p:nvSpPr>
        <p:spPr>
          <a:xfrm>
            <a:off x="-25" y="3084394"/>
            <a:ext cx="18288000" cy="10878125"/>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4809" t="-50245" r="-1890" b="-720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28" name="Google Shape;228;p13"/>
          <p:cNvSpPr txBox="1"/>
          <p:nvPr/>
        </p:nvSpPr>
        <p:spPr>
          <a:xfrm>
            <a:off x="2590775" y="3289450"/>
            <a:ext cx="13106400" cy="1401666"/>
          </a:xfrm>
          <a:prstGeom prst="rect">
            <a:avLst/>
          </a:prstGeom>
          <a:noFill/>
          <a:ln>
            <a:noFill/>
          </a:ln>
        </p:spPr>
        <p:txBody>
          <a:bodyPr spcFirstLastPara="1" wrap="square" lIns="0" tIns="0" rIns="0" bIns="0" anchor="t" anchorCtr="0">
            <a:spAutoFit/>
          </a:bodyPr>
          <a:lstStyle/>
          <a:p>
            <a:pPr marL="0" marR="0" lvl="0" indent="0" algn="ctr" rtl="0">
              <a:lnSpc>
                <a:spcPct val="68892"/>
              </a:lnSpc>
              <a:spcBef>
                <a:spcPts val="0"/>
              </a:spcBef>
              <a:spcAft>
                <a:spcPts val="0"/>
              </a:spcAft>
              <a:buNone/>
            </a:pPr>
            <a:endParaRPr lang="pt-BR" sz="6600" dirty="0">
              <a:solidFill>
                <a:schemeClr val="lt1"/>
              </a:solidFill>
              <a:latin typeface="Arial"/>
              <a:ea typeface="Arial"/>
              <a:cs typeface="Arial"/>
              <a:sym typeface="Arial"/>
            </a:endParaRPr>
          </a:p>
          <a:p>
            <a:pPr marL="0" marR="0" lvl="0" indent="0" algn="ctr" rtl="0">
              <a:lnSpc>
                <a:spcPct val="68892"/>
              </a:lnSpc>
              <a:spcBef>
                <a:spcPts val="0"/>
              </a:spcBef>
              <a:spcAft>
                <a:spcPts val="0"/>
              </a:spcAft>
              <a:buNone/>
            </a:pPr>
            <a:r>
              <a:rPr lang="pt-BR" sz="6600" dirty="0">
                <a:solidFill>
                  <a:schemeClr val="lt1"/>
                </a:solidFill>
                <a:latin typeface="Arial"/>
                <a:ea typeface="Arial"/>
                <a:cs typeface="Arial"/>
                <a:sym typeface="Arial"/>
              </a:rPr>
              <a:t>OBRIGADO!</a:t>
            </a:r>
            <a:endParaRPr sz="6600" dirty="0"/>
          </a:p>
        </p:txBody>
      </p:sp>
      <p:sp>
        <p:nvSpPr>
          <p:cNvPr id="229" name="Google Shape;229;p13"/>
          <p:cNvSpPr/>
          <p:nvPr/>
        </p:nvSpPr>
        <p:spPr>
          <a:xfrm>
            <a:off x="9455551" y="965903"/>
            <a:ext cx="1832660" cy="1832660"/>
          </a:xfrm>
          <a:custGeom>
            <a:avLst/>
            <a:gdLst/>
            <a:ahLst/>
            <a:cxnLst/>
            <a:rect l="l" t="t" r="r" b="b"/>
            <a:pathLst>
              <a:path w="2072350" h="2072350" extrusionOk="0">
                <a:moveTo>
                  <a:pt x="0" y="0"/>
                </a:moveTo>
                <a:lnTo>
                  <a:pt x="2072350" y="0"/>
                </a:lnTo>
                <a:lnTo>
                  <a:pt x="2072350" y="2072350"/>
                </a:lnTo>
                <a:lnTo>
                  <a:pt x="0" y="207235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3"/>
          <p:cNvSpPr/>
          <p:nvPr/>
        </p:nvSpPr>
        <p:spPr>
          <a:xfrm>
            <a:off x="6359155" y="1071887"/>
            <a:ext cx="2315274" cy="1620692"/>
          </a:xfrm>
          <a:custGeom>
            <a:avLst/>
            <a:gdLst/>
            <a:ahLst/>
            <a:cxnLst/>
            <a:rect l="l" t="t" r="r" b="b"/>
            <a:pathLst>
              <a:path w="4142126" h="2899488" extrusionOk="0">
                <a:moveTo>
                  <a:pt x="0" y="0"/>
                </a:moveTo>
                <a:lnTo>
                  <a:pt x="4142126" y="0"/>
                </a:lnTo>
                <a:lnTo>
                  <a:pt x="4142126" y="2899488"/>
                </a:lnTo>
                <a:lnTo>
                  <a:pt x="0" y="289948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a:solidFill>
                <a:schemeClr val="dk1"/>
              </a:solidFill>
              <a:latin typeface="Calibri"/>
              <a:ea typeface="Calibri"/>
              <a:cs typeface="Calibri"/>
              <a:sym typeface="Calibri"/>
            </a:endParaRPr>
          </a:p>
        </p:txBody>
      </p:sp>
      <p:cxnSp>
        <p:nvCxnSpPr>
          <p:cNvPr id="231" name="Google Shape;231;p13"/>
          <p:cNvCxnSpPr/>
          <p:nvPr/>
        </p:nvCxnSpPr>
        <p:spPr>
          <a:xfrm>
            <a:off x="9144000" y="1425016"/>
            <a:ext cx="0" cy="987478"/>
          </a:xfrm>
          <a:prstGeom prst="straightConnector1">
            <a:avLst/>
          </a:prstGeom>
          <a:noFill/>
          <a:ln w="19050" cap="flat" cmpd="sng">
            <a:solidFill>
              <a:srgbClr val="D9D9D9"/>
            </a:solidFill>
            <a:prstDash val="solid"/>
            <a:round/>
            <a:headEnd type="none" w="sm" len="sm"/>
            <a:tailEnd type="none" w="sm" len="sm"/>
          </a:ln>
        </p:spPr>
      </p:cxnSp>
      <p:sp>
        <p:nvSpPr>
          <p:cNvPr id="232" name="Google Shape;232;p13"/>
          <p:cNvSpPr/>
          <p:nvPr/>
        </p:nvSpPr>
        <p:spPr>
          <a:xfrm>
            <a:off x="2984052" y="8860817"/>
            <a:ext cx="644681" cy="644681"/>
          </a:xfrm>
          <a:custGeom>
            <a:avLst/>
            <a:gdLst/>
            <a:ahLst/>
            <a:cxnLst/>
            <a:rect l="l" t="t" r="r" b="b"/>
            <a:pathLst>
              <a:path w="644681" h="644681" extrusionOk="0">
                <a:moveTo>
                  <a:pt x="0" y="0"/>
                </a:moveTo>
                <a:lnTo>
                  <a:pt x="644681" y="0"/>
                </a:lnTo>
                <a:lnTo>
                  <a:pt x="644681" y="644682"/>
                </a:lnTo>
                <a:lnTo>
                  <a:pt x="0" y="6446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3"/>
          <p:cNvSpPr/>
          <p:nvPr/>
        </p:nvSpPr>
        <p:spPr>
          <a:xfrm>
            <a:off x="13887200" y="8887343"/>
            <a:ext cx="671460" cy="491845"/>
          </a:xfrm>
          <a:custGeom>
            <a:avLst/>
            <a:gdLst/>
            <a:ahLst/>
            <a:cxnLst/>
            <a:rect l="l" t="t" r="r" b="b"/>
            <a:pathLst>
              <a:path w="671460" h="491845" extrusionOk="0">
                <a:moveTo>
                  <a:pt x="0" y="0"/>
                </a:moveTo>
                <a:lnTo>
                  <a:pt x="671461" y="0"/>
                </a:lnTo>
                <a:lnTo>
                  <a:pt x="671461" y="491844"/>
                </a:lnTo>
                <a:lnTo>
                  <a:pt x="0" y="49184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3"/>
          <p:cNvSpPr/>
          <p:nvPr/>
        </p:nvSpPr>
        <p:spPr>
          <a:xfrm>
            <a:off x="8140246" y="8756378"/>
            <a:ext cx="644223" cy="653205"/>
          </a:xfrm>
          <a:custGeom>
            <a:avLst/>
            <a:gdLst/>
            <a:ahLst/>
            <a:cxnLst/>
            <a:rect l="l" t="t" r="r" b="b"/>
            <a:pathLst>
              <a:path w="644223" h="653205" extrusionOk="0">
                <a:moveTo>
                  <a:pt x="0" y="0"/>
                </a:moveTo>
                <a:lnTo>
                  <a:pt x="644224" y="0"/>
                </a:lnTo>
                <a:lnTo>
                  <a:pt x="644224" y="653204"/>
                </a:lnTo>
                <a:lnTo>
                  <a:pt x="0" y="65320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3"/>
          <p:cNvSpPr txBox="1"/>
          <p:nvPr/>
        </p:nvSpPr>
        <p:spPr>
          <a:xfrm>
            <a:off x="1318661" y="8322737"/>
            <a:ext cx="4472539" cy="252249"/>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pt-BR" sz="2400" dirty="0">
                <a:solidFill>
                  <a:srgbClr val="FFFFFF"/>
                </a:solidFill>
                <a:latin typeface="Arial"/>
                <a:ea typeface="Arial"/>
                <a:cs typeface="Arial"/>
                <a:sym typeface="Arial"/>
              </a:rPr>
              <a:t>MARIOLUIZDELGADO.COM</a:t>
            </a:r>
            <a:endParaRPr dirty="0"/>
          </a:p>
        </p:txBody>
      </p:sp>
      <p:sp>
        <p:nvSpPr>
          <p:cNvPr id="236" name="Google Shape;236;p13"/>
          <p:cNvSpPr txBox="1"/>
          <p:nvPr/>
        </p:nvSpPr>
        <p:spPr>
          <a:xfrm>
            <a:off x="6576461" y="8323586"/>
            <a:ext cx="3771795" cy="295466"/>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pt-BR" sz="2400" dirty="0">
                <a:solidFill>
                  <a:srgbClr val="FFFFFF"/>
                </a:solidFill>
                <a:latin typeface="Arial"/>
                <a:ea typeface="Arial"/>
                <a:cs typeface="Arial"/>
                <a:sym typeface="Arial"/>
              </a:rPr>
              <a:t>@MARIOLUIZDELGADO</a:t>
            </a:r>
            <a:endParaRPr sz="2400" dirty="0">
              <a:solidFill>
                <a:srgbClr val="FFFFFF"/>
              </a:solidFill>
              <a:latin typeface="Arial"/>
              <a:ea typeface="Arial"/>
              <a:cs typeface="Arial"/>
              <a:sym typeface="Arial"/>
            </a:endParaRPr>
          </a:p>
        </p:txBody>
      </p:sp>
      <p:sp>
        <p:nvSpPr>
          <p:cNvPr id="237" name="Google Shape;237;p13"/>
          <p:cNvSpPr txBox="1"/>
          <p:nvPr/>
        </p:nvSpPr>
        <p:spPr>
          <a:xfrm>
            <a:off x="11605661" y="8335704"/>
            <a:ext cx="5234539" cy="242631"/>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pt-BR" sz="2400">
                <a:solidFill>
                  <a:srgbClr val="FFFFFF"/>
                </a:solidFill>
                <a:latin typeface="Arial"/>
                <a:ea typeface="Arial"/>
                <a:cs typeface="Arial"/>
                <a:sym typeface="Arial"/>
              </a:rPr>
              <a:t>MARIO@MLDADV.COM</a:t>
            </a:r>
            <a:endParaRPr/>
          </a:p>
        </p:txBody>
      </p:sp>
      <p:pic>
        <p:nvPicPr>
          <p:cNvPr id="3" name="Imagem 2">
            <a:extLst>
              <a:ext uri="{FF2B5EF4-FFF2-40B4-BE49-F238E27FC236}">
                <a16:creationId xmlns:a16="http://schemas.microsoft.com/office/drawing/2014/main" id="{726A56E8-E914-1433-5346-927F9CC14201}"/>
              </a:ext>
            </a:extLst>
          </p:cNvPr>
          <p:cNvPicPr>
            <a:picLocks noChangeAspect="1"/>
          </p:cNvPicPr>
          <p:nvPr/>
        </p:nvPicPr>
        <p:blipFill>
          <a:blip r:embed="rId10"/>
          <a:stretch>
            <a:fillRect/>
          </a:stretch>
        </p:blipFill>
        <p:spPr>
          <a:xfrm>
            <a:off x="6971486" y="5182003"/>
            <a:ext cx="2981741" cy="3042760"/>
          </a:xfrm>
          <a:prstGeom prst="rect">
            <a:avLst/>
          </a:prstGeom>
        </p:spPr>
      </p:pic>
      <p:pic>
        <p:nvPicPr>
          <p:cNvPr id="5" name="Imagem 4">
            <a:extLst>
              <a:ext uri="{FF2B5EF4-FFF2-40B4-BE49-F238E27FC236}">
                <a16:creationId xmlns:a16="http://schemas.microsoft.com/office/drawing/2014/main" id="{64F11DA5-6706-B7CE-FA17-3CE29CD5711F}"/>
              </a:ext>
            </a:extLst>
          </p:cNvPr>
          <p:cNvPicPr>
            <a:picLocks noChangeAspect="1"/>
          </p:cNvPicPr>
          <p:nvPr/>
        </p:nvPicPr>
        <p:blipFill>
          <a:blip r:embed="rId11"/>
          <a:stretch>
            <a:fillRect/>
          </a:stretch>
        </p:blipFill>
        <p:spPr>
          <a:xfrm>
            <a:off x="1087975" y="4058495"/>
            <a:ext cx="5081516" cy="3928292"/>
          </a:xfrm>
          <a:prstGeom prst="rect">
            <a:avLst/>
          </a:prstGeom>
        </p:spPr>
      </p:pic>
      <p:pic>
        <p:nvPicPr>
          <p:cNvPr id="7" name="Imagem 6">
            <a:extLst>
              <a:ext uri="{FF2B5EF4-FFF2-40B4-BE49-F238E27FC236}">
                <a16:creationId xmlns:a16="http://schemas.microsoft.com/office/drawing/2014/main" id="{F03FE4C8-F492-6EB0-C8A9-DCE3936E61BE}"/>
              </a:ext>
            </a:extLst>
          </p:cNvPr>
          <p:cNvPicPr>
            <a:picLocks noChangeAspect="1"/>
          </p:cNvPicPr>
          <p:nvPr/>
        </p:nvPicPr>
        <p:blipFill>
          <a:blip r:embed="rId12"/>
          <a:stretch>
            <a:fillRect/>
          </a:stretch>
        </p:blipFill>
        <p:spPr>
          <a:xfrm>
            <a:off x="11832609" y="5595886"/>
            <a:ext cx="5007591" cy="21796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cxnSp>
        <p:nvCxnSpPr>
          <p:cNvPr id="94" name="Google Shape;94;p2"/>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grpSp>
        <p:nvGrpSpPr>
          <p:cNvPr id="95" name="Google Shape;95;p2"/>
          <p:cNvGrpSpPr/>
          <p:nvPr/>
        </p:nvGrpSpPr>
        <p:grpSpPr>
          <a:xfrm>
            <a:off x="0" y="-144661"/>
            <a:ext cx="7352672" cy="10431661"/>
            <a:chOff x="0" y="-38100"/>
            <a:chExt cx="1936506" cy="2747433"/>
          </a:xfrm>
        </p:grpSpPr>
        <p:sp>
          <p:nvSpPr>
            <p:cNvPr id="96" name="Google Shape;96;p2"/>
            <p:cNvSpPr/>
            <p:nvPr/>
          </p:nvSpPr>
          <p:spPr>
            <a:xfrm>
              <a:off x="0" y="0"/>
              <a:ext cx="1936506" cy="2709333"/>
            </a:xfrm>
            <a:custGeom>
              <a:avLst/>
              <a:gdLst/>
              <a:ahLst/>
              <a:cxnLst/>
              <a:rect l="l" t="t" r="r" b="b"/>
              <a:pathLst>
                <a:path w="1936506" h="2709333" extrusionOk="0">
                  <a:moveTo>
                    <a:pt x="0" y="0"/>
                  </a:moveTo>
                  <a:lnTo>
                    <a:pt x="1936506" y="0"/>
                  </a:lnTo>
                  <a:lnTo>
                    <a:pt x="1936506" y="2709333"/>
                  </a:lnTo>
                  <a:lnTo>
                    <a:pt x="0" y="2709333"/>
                  </a:lnTo>
                  <a:close/>
                </a:path>
              </a:pathLst>
            </a:custGeom>
            <a:solidFill>
              <a:srgbClr val="1064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2"/>
            <p:cNvSpPr txBox="1"/>
            <p:nvPr/>
          </p:nvSpPr>
          <p:spPr>
            <a:xfrm>
              <a:off x="0" y="-38100"/>
              <a:ext cx="1936506"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8" name="Google Shape;98;p2"/>
          <p:cNvSpPr/>
          <p:nvPr/>
        </p:nvSpPr>
        <p:spPr>
          <a:xfrm>
            <a:off x="0" y="0"/>
            <a:ext cx="7352672" cy="10287000"/>
          </a:xfrm>
          <a:custGeom>
            <a:avLst/>
            <a:gdLst/>
            <a:ahLst/>
            <a:cxnLst/>
            <a:rect l="l" t="t" r="r" b="b"/>
            <a:pathLst>
              <a:path w="7352672" h="10287000" extrusionOk="0">
                <a:moveTo>
                  <a:pt x="0" y="0"/>
                </a:moveTo>
                <a:lnTo>
                  <a:pt x="7352672" y="0"/>
                </a:lnTo>
                <a:lnTo>
                  <a:pt x="7352672" y="10287000"/>
                </a:lnTo>
                <a:lnTo>
                  <a:pt x="0" y="10287000"/>
                </a:lnTo>
                <a:lnTo>
                  <a:pt x="0" y="0"/>
                </a:lnTo>
                <a:close/>
              </a:path>
            </a:pathLst>
          </a:custGeom>
          <a:blipFill rotWithShape="1">
            <a:blip r:embed="rId3">
              <a:alphaModFix amt="31999"/>
            </a:blip>
            <a:stretch>
              <a:fillRect l="-7494" t="-14303" r="-265348"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a:off x="0" y="0"/>
            <a:ext cx="7352672" cy="10287000"/>
          </a:xfrm>
          <a:custGeom>
            <a:avLst/>
            <a:gdLst/>
            <a:ahLst/>
            <a:cxnLst/>
            <a:rect l="l" t="t" r="r" b="b"/>
            <a:pathLst>
              <a:path w="7352672" h="10287000" extrusionOk="0">
                <a:moveTo>
                  <a:pt x="0" y="0"/>
                </a:moveTo>
                <a:lnTo>
                  <a:pt x="7352672" y="0"/>
                </a:lnTo>
                <a:lnTo>
                  <a:pt x="7352672" y="10287000"/>
                </a:lnTo>
                <a:lnTo>
                  <a:pt x="0" y="10287000"/>
                </a:lnTo>
                <a:lnTo>
                  <a:pt x="0" y="0"/>
                </a:lnTo>
                <a:close/>
              </a:path>
            </a:pathLst>
          </a:custGeom>
          <a:blipFill rotWithShape="1">
            <a:blip r:embed="rId4">
              <a:alphaModFix amt="56000"/>
            </a:blip>
            <a:stretch>
              <a:fillRect l="-161199" t="-50245" r="-153429" b="-720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0" name="Google Shape;100;p2"/>
          <p:cNvGrpSpPr/>
          <p:nvPr/>
        </p:nvGrpSpPr>
        <p:grpSpPr>
          <a:xfrm>
            <a:off x="0" y="-144660"/>
            <a:ext cx="4506284" cy="488147"/>
            <a:chOff x="0" y="-38100"/>
            <a:chExt cx="1186840" cy="128566"/>
          </a:xfrm>
        </p:grpSpPr>
        <p:sp>
          <p:nvSpPr>
            <p:cNvPr id="101" name="Google Shape;101;p2"/>
            <p:cNvSpPr/>
            <p:nvPr/>
          </p:nvSpPr>
          <p:spPr>
            <a:xfrm>
              <a:off x="0" y="0"/>
              <a:ext cx="1186840" cy="90466"/>
            </a:xfrm>
            <a:custGeom>
              <a:avLst/>
              <a:gdLst/>
              <a:ahLst/>
              <a:cxnLst/>
              <a:rect l="l" t="t" r="r" b="b"/>
              <a:pathLst>
                <a:path w="1186840" h="90466" extrusionOk="0">
                  <a:moveTo>
                    <a:pt x="0" y="0"/>
                  </a:moveTo>
                  <a:lnTo>
                    <a:pt x="1186840" y="0"/>
                  </a:lnTo>
                  <a:lnTo>
                    <a:pt x="1186840"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0" y="-38100"/>
              <a:ext cx="1186840"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3" name="Google Shape;103;p2"/>
          <p:cNvSpPr txBox="1"/>
          <p:nvPr/>
        </p:nvSpPr>
        <p:spPr>
          <a:xfrm>
            <a:off x="1028700" y="1215369"/>
            <a:ext cx="5179295" cy="3436838"/>
          </a:xfrm>
          <a:prstGeom prst="rect">
            <a:avLst/>
          </a:prstGeom>
          <a:noFill/>
          <a:ln>
            <a:noFill/>
          </a:ln>
        </p:spPr>
        <p:txBody>
          <a:bodyPr spcFirstLastPara="1" wrap="square" lIns="0" tIns="0" rIns="0" bIns="0" anchor="t" anchorCtr="0">
            <a:spAutoFit/>
          </a:bodyPr>
          <a:lstStyle/>
          <a:p>
            <a:pPr marL="0" marR="0" lvl="0" indent="0" algn="l" rtl="0">
              <a:lnSpc>
                <a:spcPct val="111983"/>
              </a:lnSpc>
              <a:spcBef>
                <a:spcPts val="0"/>
              </a:spcBef>
              <a:spcAft>
                <a:spcPts val="0"/>
              </a:spcAft>
              <a:buNone/>
            </a:pPr>
            <a:r>
              <a:rPr lang="pt-BR" sz="6000" b="1">
                <a:solidFill>
                  <a:schemeClr val="dk1"/>
                </a:solidFill>
                <a:latin typeface="Calibri"/>
                <a:ea typeface="Calibri"/>
                <a:cs typeface="Calibri"/>
                <a:sym typeface="Calibri"/>
              </a:rPr>
              <a:t>ESCRITURA DE SEPARAÇÃO DE FATO</a:t>
            </a:r>
            <a:endParaRPr/>
          </a:p>
          <a:p>
            <a:pPr marL="0" marR="0" lvl="0" indent="0" algn="l" rtl="0">
              <a:lnSpc>
                <a:spcPct val="120003"/>
              </a:lnSpc>
              <a:spcBef>
                <a:spcPts val="0"/>
              </a:spcBef>
              <a:spcAft>
                <a:spcPts val="0"/>
              </a:spcAft>
              <a:buNone/>
            </a:pPr>
            <a:endParaRPr sz="5599" b="1">
              <a:solidFill>
                <a:srgbClr val="FFFFFF"/>
              </a:solidFill>
              <a:latin typeface="Arial"/>
              <a:ea typeface="Arial"/>
              <a:cs typeface="Arial"/>
              <a:sym typeface="Arial"/>
            </a:endParaRPr>
          </a:p>
        </p:txBody>
      </p:sp>
      <p:graphicFrame>
        <p:nvGraphicFramePr>
          <p:cNvPr id="104" name="Google Shape;104;p2"/>
          <p:cNvGraphicFramePr/>
          <p:nvPr/>
        </p:nvGraphicFramePr>
        <p:xfrm>
          <a:off x="8077200" y="1348526"/>
          <a:ext cx="9461775" cy="7841775"/>
        </p:xfrm>
        <a:graphic>
          <a:graphicData uri="http://schemas.openxmlformats.org/drawingml/2006/table">
            <a:tbl>
              <a:tblPr firstRow="1" bandRow="1">
                <a:noFill/>
                <a:tableStyleId>{C63204DD-9534-446B-AA6F-38164D603879}</a:tableStyleId>
              </a:tblPr>
              <a:tblGrid>
                <a:gridCol w="9461775">
                  <a:extLst>
                    <a:ext uri="{9D8B030D-6E8A-4147-A177-3AD203B41FA5}">
                      <a16:colId xmlns:a16="http://schemas.microsoft.com/office/drawing/2014/main" val="20000"/>
                    </a:ext>
                  </a:extLst>
                </a:gridCol>
              </a:tblGrid>
              <a:tr h="2221075">
                <a:tc>
                  <a:txBody>
                    <a:bodyPr/>
                    <a:lstStyle/>
                    <a:p>
                      <a:pPr marL="0" marR="0" lvl="0" indent="0" algn="l" rtl="0">
                        <a:lnSpc>
                          <a:spcPct val="100000"/>
                        </a:lnSpc>
                        <a:spcBef>
                          <a:spcPts val="0"/>
                        </a:spcBef>
                        <a:spcAft>
                          <a:spcPts val="0"/>
                        </a:spcAft>
                        <a:buClr>
                          <a:schemeClr val="dk1"/>
                        </a:buClr>
                        <a:buSzPts val="4500"/>
                        <a:buFont typeface="Calibri"/>
                        <a:buNone/>
                      </a:pPr>
                      <a:r>
                        <a:rPr lang="pt-BR" sz="4500" u="none" strike="noStrike" cap="none"/>
                        <a:t>Art. 1.576-A. (Sem correspondência no Código atual)</a:t>
                      </a:r>
                      <a:endParaRPr sz="4500" u="none" strike="noStrike" cap="none"/>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5620700">
                <a:tc>
                  <a:txBody>
                    <a:bodyPr/>
                    <a:lstStyle/>
                    <a:p>
                      <a:pPr marL="0" marR="0" lvl="0" indent="0" algn="l" rtl="0">
                        <a:lnSpc>
                          <a:spcPct val="100000"/>
                        </a:lnSpc>
                        <a:spcBef>
                          <a:spcPts val="0"/>
                        </a:spcBef>
                        <a:spcAft>
                          <a:spcPts val="0"/>
                        </a:spcAft>
                        <a:buClr>
                          <a:schemeClr val="dk1"/>
                        </a:buClr>
                        <a:buSzPts val="4500"/>
                        <a:buFont typeface="Calibri"/>
                        <a:buNone/>
                      </a:pPr>
                      <a:r>
                        <a:rPr lang="pt-BR" sz="4500">
                          <a:solidFill>
                            <a:schemeClr val="dk1"/>
                          </a:solidFill>
                          <a:latin typeface="Calibri"/>
                          <a:ea typeface="Calibri"/>
                          <a:cs typeface="Calibri"/>
                          <a:sym typeface="Calibri"/>
                        </a:rPr>
                        <a:t>Com a separação de fato cessam os deveres de fidelidade e vida em comum no domicílio conjugal, bem como os efeitos decorrentes do regime de bens, resguardado o direito aos alimentos na forma do art. 1.694 deste Código.</a:t>
                      </a:r>
                      <a:endParaRPr sz="4500"/>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cxnSp>
        <p:nvCxnSpPr>
          <p:cNvPr id="109" name="Google Shape;109;p3"/>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grpSp>
        <p:nvGrpSpPr>
          <p:cNvPr id="110" name="Google Shape;110;p3"/>
          <p:cNvGrpSpPr/>
          <p:nvPr/>
        </p:nvGrpSpPr>
        <p:grpSpPr>
          <a:xfrm>
            <a:off x="0" y="-144661"/>
            <a:ext cx="7352672" cy="10431661"/>
            <a:chOff x="0" y="-38100"/>
            <a:chExt cx="1936506" cy="2747433"/>
          </a:xfrm>
        </p:grpSpPr>
        <p:sp>
          <p:nvSpPr>
            <p:cNvPr id="111" name="Google Shape;111;p3"/>
            <p:cNvSpPr/>
            <p:nvPr/>
          </p:nvSpPr>
          <p:spPr>
            <a:xfrm>
              <a:off x="0" y="0"/>
              <a:ext cx="1936506" cy="2709333"/>
            </a:xfrm>
            <a:custGeom>
              <a:avLst/>
              <a:gdLst/>
              <a:ahLst/>
              <a:cxnLst/>
              <a:rect l="l" t="t" r="r" b="b"/>
              <a:pathLst>
                <a:path w="1936506" h="2709333" extrusionOk="0">
                  <a:moveTo>
                    <a:pt x="0" y="0"/>
                  </a:moveTo>
                  <a:lnTo>
                    <a:pt x="1936506" y="0"/>
                  </a:lnTo>
                  <a:lnTo>
                    <a:pt x="1936506" y="2709333"/>
                  </a:lnTo>
                  <a:lnTo>
                    <a:pt x="0" y="2709333"/>
                  </a:lnTo>
                  <a:close/>
                </a:path>
              </a:pathLst>
            </a:custGeom>
            <a:solidFill>
              <a:srgbClr val="1064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3"/>
            <p:cNvSpPr txBox="1"/>
            <p:nvPr/>
          </p:nvSpPr>
          <p:spPr>
            <a:xfrm>
              <a:off x="0" y="-38100"/>
              <a:ext cx="1936506"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3" name="Google Shape;113;p3"/>
          <p:cNvSpPr/>
          <p:nvPr/>
        </p:nvSpPr>
        <p:spPr>
          <a:xfrm>
            <a:off x="0" y="0"/>
            <a:ext cx="7352672" cy="10287000"/>
          </a:xfrm>
          <a:custGeom>
            <a:avLst/>
            <a:gdLst/>
            <a:ahLst/>
            <a:cxnLst/>
            <a:rect l="l" t="t" r="r" b="b"/>
            <a:pathLst>
              <a:path w="7352672" h="10287000" extrusionOk="0">
                <a:moveTo>
                  <a:pt x="0" y="0"/>
                </a:moveTo>
                <a:lnTo>
                  <a:pt x="7352672" y="0"/>
                </a:lnTo>
                <a:lnTo>
                  <a:pt x="7352672" y="10287000"/>
                </a:lnTo>
                <a:lnTo>
                  <a:pt x="0" y="10287000"/>
                </a:lnTo>
                <a:lnTo>
                  <a:pt x="0" y="0"/>
                </a:lnTo>
                <a:close/>
              </a:path>
            </a:pathLst>
          </a:custGeom>
          <a:blipFill rotWithShape="1">
            <a:blip r:embed="rId3">
              <a:alphaModFix amt="31999"/>
            </a:blip>
            <a:stretch>
              <a:fillRect l="-7494" t="-14303" r="-265348"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3"/>
          <p:cNvSpPr/>
          <p:nvPr/>
        </p:nvSpPr>
        <p:spPr>
          <a:xfrm>
            <a:off x="0" y="0"/>
            <a:ext cx="7352672" cy="10287000"/>
          </a:xfrm>
          <a:custGeom>
            <a:avLst/>
            <a:gdLst/>
            <a:ahLst/>
            <a:cxnLst/>
            <a:rect l="l" t="t" r="r" b="b"/>
            <a:pathLst>
              <a:path w="7352672" h="10287000" extrusionOk="0">
                <a:moveTo>
                  <a:pt x="0" y="0"/>
                </a:moveTo>
                <a:lnTo>
                  <a:pt x="7352672" y="0"/>
                </a:lnTo>
                <a:lnTo>
                  <a:pt x="7352672" y="10287000"/>
                </a:lnTo>
                <a:lnTo>
                  <a:pt x="0" y="10287000"/>
                </a:lnTo>
                <a:lnTo>
                  <a:pt x="0" y="0"/>
                </a:lnTo>
                <a:close/>
              </a:path>
            </a:pathLst>
          </a:custGeom>
          <a:blipFill rotWithShape="1">
            <a:blip r:embed="rId4">
              <a:alphaModFix amt="56000"/>
            </a:blip>
            <a:stretch>
              <a:fillRect l="-161199" t="-50245" r="-153429" b="-720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5" name="Google Shape;115;p3"/>
          <p:cNvGrpSpPr/>
          <p:nvPr/>
        </p:nvGrpSpPr>
        <p:grpSpPr>
          <a:xfrm>
            <a:off x="0" y="-144660"/>
            <a:ext cx="4506284" cy="488147"/>
            <a:chOff x="0" y="-38100"/>
            <a:chExt cx="1186840" cy="128566"/>
          </a:xfrm>
        </p:grpSpPr>
        <p:sp>
          <p:nvSpPr>
            <p:cNvPr id="116" name="Google Shape;116;p3"/>
            <p:cNvSpPr/>
            <p:nvPr/>
          </p:nvSpPr>
          <p:spPr>
            <a:xfrm>
              <a:off x="0" y="0"/>
              <a:ext cx="1186840" cy="90466"/>
            </a:xfrm>
            <a:custGeom>
              <a:avLst/>
              <a:gdLst/>
              <a:ahLst/>
              <a:cxnLst/>
              <a:rect l="l" t="t" r="r" b="b"/>
              <a:pathLst>
                <a:path w="1186840" h="90466" extrusionOk="0">
                  <a:moveTo>
                    <a:pt x="0" y="0"/>
                  </a:moveTo>
                  <a:lnTo>
                    <a:pt x="1186840" y="0"/>
                  </a:lnTo>
                  <a:lnTo>
                    <a:pt x="1186840"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
            <p:cNvSpPr txBox="1"/>
            <p:nvPr/>
          </p:nvSpPr>
          <p:spPr>
            <a:xfrm>
              <a:off x="0" y="-38100"/>
              <a:ext cx="1186840"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8" name="Google Shape;118;p3"/>
          <p:cNvSpPr txBox="1"/>
          <p:nvPr/>
        </p:nvSpPr>
        <p:spPr>
          <a:xfrm>
            <a:off x="1028700" y="1215369"/>
            <a:ext cx="5179295" cy="3436838"/>
          </a:xfrm>
          <a:prstGeom prst="rect">
            <a:avLst/>
          </a:prstGeom>
          <a:noFill/>
          <a:ln>
            <a:noFill/>
          </a:ln>
        </p:spPr>
        <p:txBody>
          <a:bodyPr spcFirstLastPara="1" wrap="square" lIns="0" tIns="0" rIns="0" bIns="0" anchor="t" anchorCtr="0">
            <a:spAutoFit/>
          </a:bodyPr>
          <a:lstStyle/>
          <a:p>
            <a:pPr marL="0" marR="0" lvl="0" indent="0" algn="l" rtl="0">
              <a:lnSpc>
                <a:spcPct val="111983"/>
              </a:lnSpc>
              <a:spcBef>
                <a:spcPts val="0"/>
              </a:spcBef>
              <a:spcAft>
                <a:spcPts val="0"/>
              </a:spcAft>
              <a:buNone/>
            </a:pPr>
            <a:r>
              <a:rPr lang="pt-BR" sz="6000" b="1">
                <a:solidFill>
                  <a:schemeClr val="dk1"/>
                </a:solidFill>
                <a:latin typeface="Calibri"/>
                <a:ea typeface="Calibri"/>
                <a:cs typeface="Calibri"/>
                <a:sym typeface="Calibri"/>
              </a:rPr>
              <a:t>Alteração Automática de Regime</a:t>
            </a:r>
            <a:endParaRPr/>
          </a:p>
          <a:p>
            <a:pPr marL="0" marR="0" lvl="0" indent="0" algn="l" rtl="0">
              <a:lnSpc>
                <a:spcPct val="120003"/>
              </a:lnSpc>
              <a:spcBef>
                <a:spcPts val="0"/>
              </a:spcBef>
              <a:spcAft>
                <a:spcPts val="0"/>
              </a:spcAft>
              <a:buNone/>
            </a:pPr>
            <a:endParaRPr sz="5599" b="1">
              <a:solidFill>
                <a:srgbClr val="FFFFFF"/>
              </a:solidFill>
              <a:latin typeface="Arial"/>
              <a:ea typeface="Arial"/>
              <a:cs typeface="Arial"/>
              <a:sym typeface="Arial"/>
            </a:endParaRPr>
          </a:p>
        </p:txBody>
      </p:sp>
      <p:graphicFrame>
        <p:nvGraphicFramePr>
          <p:cNvPr id="119" name="Google Shape;119;p3"/>
          <p:cNvGraphicFramePr/>
          <p:nvPr/>
        </p:nvGraphicFramePr>
        <p:xfrm>
          <a:off x="8077200" y="859349"/>
          <a:ext cx="9753600" cy="9098825"/>
        </p:xfrm>
        <a:graphic>
          <a:graphicData uri="http://schemas.openxmlformats.org/drawingml/2006/table">
            <a:tbl>
              <a:tblPr firstRow="1" bandRow="1">
                <a:noFill/>
                <a:tableStyleId>{C63204DD-9534-446B-AA6F-38164D603879}</a:tableStyleId>
              </a:tblPr>
              <a:tblGrid>
                <a:gridCol w="4778125">
                  <a:extLst>
                    <a:ext uri="{9D8B030D-6E8A-4147-A177-3AD203B41FA5}">
                      <a16:colId xmlns:a16="http://schemas.microsoft.com/office/drawing/2014/main" val="20000"/>
                    </a:ext>
                  </a:extLst>
                </a:gridCol>
                <a:gridCol w="4975475">
                  <a:extLst>
                    <a:ext uri="{9D8B030D-6E8A-4147-A177-3AD203B41FA5}">
                      <a16:colId xmlns:a16="http://schemas.microsoft.com/office/drawing/2014/main" val="20001"/>
                    </a:ext>
                  </a:extLst>
                </a:gridCol>
              </a:tblGrid>
              <a:tr h="1449500">
                <a:tc>
                  <a:txBody>
                    <a:bodyPr/>
                    <a:lstStyle/>
                    <a:p>
                      <a:pPr marL="0" marR="0" lvl="0" indent="0" algn="l" rtl="0">
                        <a:spcBef>
                          <a:spcPts val="0"/>
                        </a:spcBef>
                        <a:spcAft>
                          <a:spcPts val="0"/>
                        </a:spcAft>
                        <a:buNone/>
                      </a:pPr>
                      <a:r>
                        <a:rPr lang="pt-BR" sz="3500"/>
                        <a:t>Art. 1.653. – Redação Atual do Código Civil de 2002</a:t>
                      </a:r>
                      <a:endParaRPr sz="3500"/>
                    </a:p>
                  </a:txBody>
                  <a:tcPr marL="121925" marR="121925" marT="60950" marB="609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pt-BR" sz="3500"/>
                        <a:t>Art. 1.653-B. – Redação Aprovada Pela Comissão</a:t>
                      </a:r>
                      <a:endParaRPr sz="3500"/>
                    </a:p>
                  </a:txBody>
                  <a:tcPr marL="121925" marR="121925" marT="60950" marB="609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376725">
                <a:tc>
                  <a:txBody>
                    <a:bodyPr/>
                    <a:lstStyle/>
                    <a:p>
                      <a:pPr marL="0" marR="0" lvl="0" indent="0" algn="l" rtl="0">
                        <a:spcBef>
                          <a:spcPts val="0"/>
                        </a:spcBef>
                        <a:spcAft>
                          <a:spcPts val="0"/>
                        </a:spcAft>
                        <a:buNone/>
                      </a:pPr>
                      <a:r>
                        <a:rPr lang="pt-BR" sz="3500">
                          <a:solidFill>
                            <a:schemeClr val="dk1"/>
                          </a:solidFill>
                          <a:latin typeface="Calibri"/>
                          <a:ea typeface="Calibri"/>
                          <a:cs typeface="Calibri"/>
                          <a:sym typeface="Calibri"/>
                        </a:rPr>
                        <a:t>Art. 1.653. É nulo o pacto antenupcial se não for feito por escritura pública, e ineficaz se não lhe seguir o casamento.</a:t>
                      </a:r>
                      <a:endParaRPr sz="3500"/>
                    </a:p>
                  </a:txBody>
                  <a:tcPr marL="121925" marR="121925" marT="60950" marB="609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spcBef>
                          <a:spcPts val="0"/>
                        </a:spcBef>
                        <a:spcAft>
                          <a:spcPts val="0"/>
                        </a:spcAft>
                        <a:buNone/>
                      </a:pPr>
                      <a:r>
                        <a:rPr lang="pt-BR" sz="3500">
                          <a:solidFill>
                            <a:schemeClr val="dk1"/>
                          </a:solidFill>
                          <a:latin typeface="Calibri"/>
                          <a:ea typeface="Calibri"/>
                          <a:cs typeface="Calibri"/>
                          <a:sym typeface="Calibri"/>
                        </a:rPr>
                        <a:t>Art. 1.653-B. Admite-se convencionar no pacto antenupcial ou convivencial </a:t>
                      </a:r>
                      <a:r>
                        <a:rPr lang="pt-BR" sz="3500">
                          <a:solidFill>
                            <a:srgbClr val="FF0000"/>
                          </a:solidFill>
                          <a:latin typeface="Calibri"/>
                          <a:ea typeface="Calibri"/>
                          <a:cs typeface="Calibri"/>
                          <a:sym typeface="Calibri"/>
                        </a:rPr>
                        <a:t>a alteração automática de regime de bens após o transcurso de um período de tempo prefixado</a:t>
                      </a:r>
                      <a:r>
                        <a:rPr lang="pt-BR" sz="3500">
                          <a:solidFill>
                            <a:schemeClr val="dk1"/>
                          </a:solidFill>
                          <a:latin typeface="Calibri"/>
                          <a:ea typeface="Calibri"/>
                          <a:cs typeface="Calibri"/>
                          <a:sym typeface="Calibri"/>
                        </a:rPr>
                        <a:t>, sem efeitos retroativos, ressalvados os direitos de terceiros.</a:t>
                      </a:r>
                      <a:endParaRPr sz="3500"/>
                    </a:p>
                  </a:txBody>
                  <a:tcPr marL="121925" marR="121925" marT="60950" marB="609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23"/>
        <p:cNvGrpSpPr/>
        <p:nvPr/>
      </p:nvGrpSpPr>
      <p:grpSpPr>
        <a:xfrm>
          <a:off x="0" y="0"/>
          <a:ext cx="0" cy="0"/>
          <a:chOff x="0" y="0"/>
          <a:chExt cx="0" cy="0"/>
        </a:xfrm>
      </p:grpSpPr>
      <p:sp>
        <p:nvSpPr>
          <p:cNvPr id="124" name="Google Shape;124;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5" name="Google Shape;125;p4"/>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26" name="Google Shape;126;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7" name="Google Shape;127;p4"/>
          <p:cNvGrpSpPr/>
          <p:nvPr/>
        </p:nvGrpSpPr>
        <p:grpSpPr>
          <a:xfrm rot="5400000">
            <a:off x="-1875199" y="1875199"/>
            <a:ext cx="4238545" cy="488147"/>
            <a:chOff x="0" y="-38100"/>
            <a:chExt cx="1116325" cy="128566"/>
          </a:xfrm>
        </p:grpSpPr>
        <p:sp>
          <p:nvSpPr>
            <p:cNvPr id="128" name="Google Shape;128;p4"/>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30" name="Google Shape;130;p4"/>
          <p:cNvGraphicFramePr/>
          <p:nvPr>
            <p:extLst>
              <p:ext uri="{D42A27DB-BD31-4B8C-83A1-F6EECF244321}">
                <p14:modId xmlns:p14="http://schemas.microsoft.com/office/powerpoint/2010/main" val="2680052763"/>
              </p:ext>
            </p:extLst>
          </p:nvPr>
        </p:nvGraphicFramePr>
        <p:xfrm>
          <a:off x="1028700" y="952500"/>
          <a:ext cx="16230600" cy="8790085"/>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1.796. – Redação Atual do Código Civil de 2002</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dirty="0">
                          <a:solidFill>
                            <a:srgbClr val="FFFFFF"/>
                          </a:solidFill>
                        </a:rPr>
                        <a:t>Art. 1.796. – Redação Aprovada pela Comissão</a:t>
                      </a:r>
                      <a:endParaRPr dirty="0">
                        <a:solidFill>
                          <a:srgbClr val="FFFFFF"/>
                        </a:solidFill>
                      </a:endParaRPr>
                    </a:p>
                    <a:p>
                      <a:pPr marL="0" marR="0" lvl="0" indent="0" algn="l" rtl="0">
                        <a:spcBef>
                          <a:spcPts val="0"/>
                        </a:spcBef>
                        <a:spcAft>
                          <a:spcPts val="0"/>
                        </a:spcAft>
                        <a:buNone/>
                      </a:pPr>
                      <a:endParaRPr sz="1800" dirty="0">
                        <a:solidFill>
                          <a:srgbClr val="FFFFFF"/>
                        </a:solidFill>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l" rtl="0">
                        <a:lnSpc>
                          <a:spcPct val="100000"/>
                        </a:lnSpc>
                        <a:spcBef>
                          <a:spcPts val="0"/>
                        </a:spcBef>
                        <a:spcAft>
                          <a:spcPts val="0"/>
                        </a:spcAft>
                        <a:buClr>
                          <a:schemeClr val="dk1"/>
                        </a:buClr>
                        <a:buSzPts val="4000"/>
                        <a:buFont typeface="Calibri"/>
                        <a:buNone/>
                      </a:pPr>
                      <a:r>
                        <a:rPr lang="pt-BR" sz="4000" dirty="0">
                          <a:solidFill>
                            <a:srgbClr val="FFFFFF"/>
                          </a:solidFill>
                        </a:rPr>
                        <a:t>Art. 1.796. No prazo de trinta dias, a contar da abertura da sucessão, instaurar-se-á inventário do patrimônio hereditário, perante o juízo competente no lugar da sucessão, para fins de liquidação e, quando for o caso, de partilha da herança.</a:t>
                      </a:r>
                      <a:endParaRPr dirty="0">
                        <a:solidFill>
                          <a:srgbClr val="FFFFFF"/>
                        </a:solidFill>
                      </a:endParaRPr>
                    </a:p>
                    <a:p>
                      <a:pPr marL="0" marR="0" lvl="0" indent="0" algn="l" rtl="0">
                        <a:spcBef>
                          <a:spcPts val="0"/>
                        </a:spcBef>
                        <a:spcAft>
                          <a:spcPts val="0"/>
                        </a:spcAft>
                        <a:buNone/>
                      </a:pPr>
                      <a:endParaRPr sz="1800" dirty="0">
                        <a:solidFill>
                          <a:srgbClr val="FFFFFF"/>
                        </a:solidFill>
                      </a:endParaRPr>
                    </a:p>
                  </a:txBody>
                  <a:tcPr marL="91450" marR="91450" marT="45725" marB="45725"/>
                </a:tc>
                <a:tc>
                  <a:txBody>
                    <a:bodyPr/>
                    <a:lstStyle/>
                    <a:p>
                      <a:pPr marL="0" marR="0" lvl="0" indent="0" algn="l" rtl="0">
                        <a:spcBef>
                          <a:spcPts val="0"/>
                        </a:spcBef>
                        <a:spcAft>
                          <a:spcPts val="0"/>
                        </a:spcAft>
                        <a:buNone/>
                      </a:pPr>
                      <a:r>
                        <a:rPr lang="pt-BR" sz="2600" dirty="0">
                          <a:solidFill>
                            <a:srgbClr val="FFFFFF"/>
                          </a:solidFill>
                        </a:rPr>
                        <a:t>Art. 1.796. .....................................................</a:t>
                      </a:r>
                      <a:endParaRPr dirty="0">
                        <a:solidFill>
                          <a:srgbClr val="FFFFFF"/>
                        </a:solidFill>
                      </a:endParaRPr>
                    </a:p>
                    <a:p>
                      <a:pPr marL="0" marR="0" lvl="0" indent="0" algn="just" rtl="0">
                        <a:spcBef>
                          <a:spcPts val="0"/>
                        </a:spcBef>
                        <a:spcAft>
                          <a:spcPts val="0"/>
                        </a:spcAft>
                        <a:buNone/>
                      </a:pPr>
                      <a:r>
                        <a:rPr lang="pt-BR" sz="2800" dirty="0">
                          <a:solidFill>
                            <a:srgbClr val="FFFFFF"/>
                          </a:solidFill>
                          <a:latin typeface="Calibri"/>
                          <a:ea typeface="Calibri"/>
                          <a:cs typeface="Calibri"/>
                          <a:sym typeface="Calibri"/>
                        </a:rPr>
                        <a:t>§ 1º Os valores referentes a Fundo de Garantia do Tempo de Serviço, fundo de participação PIS/PASEP, verbas trabalhistas, e benefícios previdenciários em geral, não recebidos em vida pelo autor da herança, serão pagos, em partes iguais, aos dependentes habilitados perante a Previdência Social ou àqueles designados em testamento ou codicilo e, na sua falta, aos herdeiros legítimos nominados em alvará judicial, independentemente de inventário ou arrolamento.</a:t>
                      </a:r>
                      <a:endParaRPr sz="2800" dirty="0">
                        <a:solidFill>
                          <a:srgbClr val="FFFFFF"/>
                        </a:solidFill>
                      </a:endParaRPr>
                    </a:p>
                    <a:p>
                      <a:pPr marL="0" marR="0" lvl="0" indent="0" algn="just" rtl="0">
                        <a:spcBef>
                          <a:spcPts val="0"/>
                        </a:spcBef>
                        <a:spcAft>
                          <a:spcPts val="0"/>
                        </a:spcAft>
                        <a:buNone/>
                      </a:pPr>
                      <a:r>
                        <a:rPr lang="pt-BR" sz="2800" dirty="0">
                          <a:solidFill>
                            <a:srgbClr val="FFFFFF"/>
                          </a:solidFill>
                          <a:latin typeface="Calibri"/>
                          <a:ea typeface="Calibri"/>
                          <a:cs typeface="Calibri"/>
                          <a:sym typeface="Calibri"/>
                        </a:rPr>
                        <a:t>§ 2º A transferência de titularidade de bens móveis cujo valor não ultrapasse a 100 (cem) salários-mínimos poderá ser efetivada por alvará judicial </a:t>
                      </a:r>
                      <a:r>
                        <a:rPr lang="pt-BR" sz="2800" b="1" dirty="0">
                          <a:solidFill>
                            <a:srgbClr val="FFFFFF"/>
                          </a:solidFill>
                          <a:highlight>
                            <a:srgbClr val="000000"/>
                          </a:highlight>
                          <a:latin typeface="Calibri"/>
                          <a:ea typeface="Calibri"/>
                          <a:cs typeface="Calibri"/>
                          <a:sym typeface="Calibri"/>
                        </a:rPr>
                        <a:t>ou termo de autorização para alienação de bens</a:t>
                      </a:r>
                      <a:r>
                        <a:rPr lang="pt-BR" sz="2800" dirty="0">
                          <a:solidFill>
                            <a:srgbClr val="FFFFFF"/>
                          </a:solidFill>
                          <a:latin typeface="Calibri"/>
                          <a:ea typeface="Calibri"/>
                          <a:cs typeface="Calibri"/>
                          <a:sym typeface="Calibri"/>
                        </a:rPr>
                        <a:t>, </a:t>
                      </a:r>
                      <a:r>
                        <a:rPr lang="pt-BR" sz="2800" dirty="0">
                          <a:solidFill>
                            <a:srgbClr val="FFFFFF"/>
                          </a:solidFill>
                          <a:highlight>
                            <a:srgbClr val="000000"/>
                          </a:highlight>
                          <a:latin typeface="Calibri"/>
                          <a:ea typeface="Calibri"/>
                          <a:cs typeface="Calibri"/>
                          <a:sym typeface="Calibri"/>
                        </a:rPr>
                        <a:t>perante tabelionato de notas, independentemente de inventário ou arrolamento.</a:t>
                      </a:r>
                      <a:endParaRPr sz="2800" dirty="0">
                        <a:solidFill>
                          <a:srgbClr val="FFFFFF"/>
                        </a:solidFill>
                        <a:highlight>
                          <a:srgbClr val="000000"/>
                        </a:highlight>
                      </a:endParaRPr>
                    </a:p>
                    <a:p>
                      <a:pPr marL="0" marR="0" lvl="0" indent="0" algn="l" rtl="0">
                        <a:spcBef>
                          <a:spcPts val="0"/>
                        </a:spcBef>
                        <a:spcAft>
                          <a:spcPts val="0"/>
                        </a:spcAft>
                        <a:buNone/>
                      </a:pPr>
                      <a:endParaRPr sz="1800" dirty="0">
                        <a:solidFill>
                          <a:srgbClr val="FFFFFF"/>
                        </a:solidFill>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34"/>
        <p:cNvGrpSpPr/>
        <p:nvPr/>
      </p:nvGrpSpPr>
      <p:grpSpPr>
        <a:xfrm>
          <a:off x="0" y="0"/>
          <a:ext cx="0" cy="0"/>
          <a:chOff x="0" y="0"/>
          <a:chExt cx="0" cy="0"/>
        </a:xfrm>
      </p:grpSpPr>
      <p:sp>
        <p:nvSpPr>
          <p:cNvPr id="135" name="Google Shape;135;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6" name="Google Shape;136;p5"/>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37" name="Google Shape;137;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8" name="Google Shape;138;p5"/>
          <p:cNvGrpSpPr/>
          <p:nvPr/>
        </p:nvGrpSpPr>
        <p:grpSpPr>
          <a:xfrm rot="5400000">
            <a:off x="-1875199" y="1875199"/>
            <a:ext cx="4238545" cy="488147"/>
            <a:chOff x="0" y="-38100"/>
            <a:chExt cx="1116325" cy="128566"/>
          </a:xfrm>
        </p:grpSpPr>
        <p:sp>
          <p:nvSpPr>
            <p:cNvPr id="139" name="Google Shape;139;p5"/>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5"/>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41" name="Google Shape;141;p5"/>
          <p:cNvGraphicFramePr/>
          <p:nvPr/>
        </p:nvGraphicFramePr>
        <p:xfrm>
          <a:off x="1028700" y="952500"/>
          <a:ext cx="3000000" cy="3000000"/>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1.951. – Redação Atual do Código Civil de 2002</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1.951. – Redação Aprovada pela Comissão</a:t>
                      </a:r>
                      <a:endParaRPr>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latin typeface="Calibri"/>
                          <a:ea typeface="Calibri"/>
                          <a:cs typeface="Calibri"/>
                          <a:sym typeface="Calibri"/>
                        </a:rPr>
                        <a:t>Art. 1.951. Pode o testador instituir herdeiros ou legatários, estabelecendo que, por ocasião de sua morte, a herança ou o legado se transmita ao fiduciário, resolvendo-se o direito deste, por sua morte, a certo tempo ou sob certa condição, em favor de outrem, que se qualifica de fideicomissário.</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600"/>
                        <a:buFont typeface="Calibri"/>
                        <a:buNone/>
                      </a:pPr>
                      <a:r>
                        <a:rPr lang="pt-BR" sz="3600">
                          <a:solidFill>
                            <a:srgbClr val="FFFFFF"/>
                          </a:solidFill>
                          <a:latin typeface="Calibri"/>
                          <a:ea typeface="Calibri"/>
                          <a:cs typeface="Calibri"/>
                          <a:sym typeface="Calibri"/>
                        </a:rPr>
                        <a:t>Art. 1.951. Pode o testador instituir herdeiros ou legatários, estabelecendo que, por ocasião de sua morte, a herança ou o legado se transmita ao</a:t>
                      </a:r>
                      <a:r>
                        <a:rPr lang="pt-BR" sz="3600">
                          <a:solidFill>
                            <a:srgbClr val="FFFFFF"/>
                          </a:solidFill>
                          <a:highlight>
                            <a:srgbClr val="000000"/>
                          </a:highlight>
                          <a:latin typeface="Calibri"/>
                          <a:ea typeface="Calibri"/>
                          <a:cs typeface="Calibri"/>
                          <a:sym typeface="Calibri"/>
                        </a:rPr>
                        <a:t> fiduciário, pessoa natural ou jurídica, resolvendo-se o direito dessa por sua morte, extinção, implemento de condição ou advento de termo, em favor de outrem, que também pode ser pessoa jurídica ou natural</a:t>
                      </a:r>
                      <a:r>
                        <a:rPr lang="pt-BR" sz="3600">
                          <a:solidFill>
                            <a:srgbClr val="FFFFFF"/>
                          </a:solidFill>
                          <a:latin typeface="Calibri"/>
                          <a:ea typeface="Calibri"/>
                          <a:cs typeface="Calibri"/>
                          <a:sym typeface="Calibri"/>
                        </a:rPr>
                        <a:t>, já nascida ou concebida, ou ainda pessoas não concebidas, determinadas ou determináveis.</a:t>
                      </a:r>
                      <a:endParaRPr sz="36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45"/>
        <p:cNvGrpSpPr/>
        <p:nvPr/>
      </p:nvGrpSpPr>
      <p:grpSpPr>
        <a:xfrm>
          <a:off x="0" y="0"/>
          <a:ext cx="0" cy="0"/>
          <a:chOff x="0" y="0"/>
          <a:chExt cx="0" cy="0"/>
        </a:xfrm>
      </p:grpSpPr>
      <p:sp>
        <p:nvSpPr>
          <p:cNvPr id="146" name="Google Shape;146;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7" name="Google Shape;147;p6"/>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48" name="Google Shape;148;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9" name="Google Shape;149;p6"/>
          <p:cNvGrpSpPr/>
          <p:nvPr/>
        </p:nvGrpSpPr>
        <p:grpSpPr>
          <a:xfrm rot="5400000">
            <a:off x="-1875199" y="1875199"/>
            <a:ext cx="4238545" cy="488147"/>
            <a:chOff x="0" y="-38100"/>
            <a:chExt cx="1116325" cy="128566"/>
          </a:xfrm>
        </p:grpSpPr>
        <p:sp>
          <p:nvSpPr>
            <p:cNvPr id="150" name="Google Shape;150;p6"/>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6"/>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2" name="Google Shape;152;p6"/>
          <p:cNvSpPr txBox="1"/>
          <p:nvPr/>
        </p:nvSpPr>
        <p:spPr>
          <a:xfrm>
            <a:off x="1712082" y="1593374"/>
            <a:ext cx="10784718" cy="1718419"/>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pt-BR" sz="5599" b="1" i="1">
                <a:solidFill>
                  <a:srgbClr val="FFFFFF"/>
                </a:solidFill>
                <a:latin typeface="Arial"/>
                <a:ea typeface="Arial"/>
                <a:cs typeface="Arial"/>
                <a:sym typeface="Arial"/>
              </a:rPr>
              <a:t>Doação com fideicomisso</a:t>
            </a:r>
            <a:endParaRPr sz="5599" b="1" i="1">
              <a:solidFill>
                <a:srgbClr val="FFFFFF"/>
              </a:solidFill>
              <a:latin typeface="Arial"/>
              <a:ea typeface="Arial"/>
              <a:cs typeface="Arial"/>
              <a:sym typeface="Arial"/>
            </a:endParaRPr>
          </a:p>
          <a:p>
            <a:pPr marL="0" marR="0" lvl="0" indent="0" algn="l" rtl="0">
              <a:lnSpc>
                <a:spcPct val="120003"/>
              </a:lnSpc>
              <a:spcBef>
                <a:spcPts val="0"/>
              </a:spcBef>
              <a:spcAft>
                <a:spcPts val="0"/>
              </a:spcAft>
              <a:buNone/>
            </a:pPr>
            <a:endParaRPr sz="5599" b="1">
              <a:solidFill>
                <a:srgbClr val="FFFFFF"/>
              </a:solidFill>
              <a:latin typeface="Arial"/>
              <a:ea typeface="Arial"/>
              <a:cs typeface="Arial"/>
              <a:sym typeface="Arial"/>
            </a:endParaRPr>
          </a:p>
        </p:txBody>
      </p:sp>
      <p:sp>
        <p:nvSpPr>
          <p:cNvPr id="153" name="Google Shape;153;p6"/>
          <p:cNvSpPr txBox="1"/>
          <p:nvPr/>
        </p:nvSpPr>
        <p:spPr>
          <a:xfrm>
            <a:off x="1712082" y="2802991"/>
            <a:ext cx="11318118" cy="1446743"/>
          </a:xfrm>
          <a:prstGeom prst="rect">
            <a:avLst/>
          </a:prstGeom>
          <a:noFill/>
          <a:ln>
            <a:noFill/>
          </a:ln>
        </p:spPr>
        <p:txBody>
          <a:bodyPr spcFirstLastPara="1" wrap="square" lIns="0" tIns="0" rIns="0" bIns="0" anchor="t" anchorCtr="0">
            <a:spAutoFit/>
          </a:bodyPr>
          <a:lstStyle/>
          <a:p>
            <a:pPr marL="0" marR="0" lvl="0" indent="0" algn="just" rtl="0">
              <a:lnSpc>
                <a:spcPct val="75789"/>
              </a:lnSpc>
              <a:spcBef>
                <a:spcPts val="0"/>
              </a:spcBef>
              <a:spcAft>
                <a:spcPts val="0"/>
              </a:spcAft>
              <a:buNone/>
            </a:pPr>
            <a:r>
              <a:rPr lang="pt-BR" sz="3800">
                <a:solidFill>
                  <a:schemeClr val="lt1"/>
                </a:solidFill>
                <a:latin typeface="Arial"/>
                <a:ea typeface="Arial"/>
                <a:cs typeface="Arial"/>
                <a:sym typeface="Arial"/>
              </a:rPr>
              <a:t>Art. 426-A. É admitido o fideicomisso por ato entre vivos, desde que não viole normas cogentes ou de ordem pública.</a:t>
            </a:r>
            <a:endParaRPr/>
          </a:p>
          <a:p>
            <a:pPr marL="0" marR="0" lvl="0" indent="0" algn="just" rtl="0">
              <a:lnSpc>
                <a:spcPct val="160000"/>
              </a:lnSpc>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57"/>
        <p:cNvGrpSpPr/>
        <p:nvPr/>
      </p:nvGrpSpPr>
      <p:grpSpPr>
        <a:xfrm>
          <a:off x="0" y="0"/>
          <a:ext cx="0" cy="0"/>
          <a:chOff x="0" y="0"/>
          <a:chExt cx="0" cy="0"/>
        </a:xfrm>
      </p:grpSpPr>
      <p:sp>
        <p:nvSpPr>
          <p:cNvPr id="158" name="Google Shape;158;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9" name="Google Shape;159;p7"/>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60" name="Google Shape;160;p7"/>
          <p:cNvSpPr/>
          <p:nvPr/>
        </p:nvSpPr>
        <p:spPr>
          <a:xfrm>
            <a:off x="1517700" y="-598087"/>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1" name="Google Shape;161;p7"/>
          <p:cNvGrpSpPr/>
          <p:nvPr/>
        </p:nvGrpSpPr>
        <p:grpSpPr>
          <a:xfrm rot="5400000">
            <a:off x="-1875199" y="1875199"/>
            <a:ext cx="4238545" cy="488147"/>
            <a:chOff x="0" y="-38100"/>
            <a:chExt cx="1116325" cy="128566"/>
          </a:xfrm>
        </p:grpSpPr>
        <p:sp>
          <p:nvSpPr>
            <p:cNvPr id="162" name="Google Shape;162;p7"/>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7"/>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4" name="Google Shape;164;p7"/>
          <p:cNvSpPr txBox="1"/>
          <p:nvPr/>
        </p:nvSpPr>
        <p:spPr>
          <a:xfrm>
            <a:off x="3738000" y="601425"/>
            <a:ext cx="8758800" cy="8619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pt-BR" sz="5599" b="1">
                <a:solidFill>
                  <a:srgbClr val="FFFFFF"/>
                </a:solidFill>
                <a:latin typeface="Arial"/>
                <a:ea typeface="Arial"/>
                <a:cs typeface="Arial"/>
                <a:sym typeface="Arial"/>
              </a:rPr>
              <a:t>Fideicomisso intervivos</a:t>
            </a:r>
            <a:endParaRPr sz="5599" b="1">
              <a:solidFill>
                <a:srgbClr val="FFFFFF"/>
              </a:solidFill>
              <a:latin typeface="Arial"/>
              <a:ea typeface="Arial"/>
              <a:cs typeface="Arial"/>
              <a:sym typeface="Arial"/>
            </a:endParaRPr>
          </a:p>
        </p:txBody>
      </p:sp>
      <p:sp>
        <p:nvSpPr>
          <p:cNvPr id="165" name="Google Shape;165;p7"/>
          <p:cNvSpPr txBox="1"/>
          <p:nvPr/>
        </p:nvSpPr>
        <p:spPr>
          <a:xfrm>
            <a:off x="1712075" y="1869000"/>
            <a:ext cx="15280500" cy="7881000"/>
          </a:xfrm>
          <a:prstGeom prst="rect">
            <a:avLst/>
          </a:prstGeom>
          <a:noFill/>
          <a:ln>
            <a:noFill/>
          </a:ln>
        </p:spPr>
        <p:txBody>
          <a:bodyPr spcFirstLastPara="1" wrap="square" lIns="0" tIns="0" rIns="0" bIns="0" anchor="t" anchorCtr="0">
            <a:spAutoFit/>
          </a:bodyPr>
          <a:lstStyle/>
          <a:p>
            <a:pPr marL="571500" marR="0" lvl="0" indent="-571500" algn="just" rtl="0">
              <a:spcBef>
                <a:spcPts val="0"/>
              </a:spcBef>
              <a:spcAft>
                <a:spcPts val="0"/>
              </a:spcAft>
              <a:buClr>
                <a:schemeClr val="lt1"/>
              </a:buClr>
              <a:buSzPts val="3800"/>
              <a:buFont typeface="Arial"/>
              <a:buChar char="•"/>
            </a:pPr>
            <a:r>
              <a:rPr lang="pt-BR" sz="3800">
                <a:solidFill>
                  <a:schemeClr val="lt1"/>
                </a:solidFill>
                <a:latin typeface="Arial"/>
                <a:ea typeface="Arial"/>
                <a:cs typeface="Arial"/>
                <a:sym typeface="Arial"/>
              </a:rPr>
              <a:t>Autores favoráveis ao fideicomisso contratual, destacam-se: Armando Dias de Azevedo, Justino Adriano Farias da Silva,  Teixeira de Freitas, Carlos de Carvalho, Manuel Maria de Serpa Lopes, Alvino Lima, Francisco Morato, Agostinho Alvim, Washington de Barros Monteiro, Orozimbo Nonato, Arnold Wald, Vicente Ráo, entre outros.</a:t>
            </a:r>
            <a:endParaRPr/>
          </a:p>
          <a:p>
            <a:pPr marL="571500" marR="0" lvl="0" indent="-571500" algn="just" rtl="0">
              <a:spcBef>
                <a:spcPts val="0"/>
              </a:spcBef>
              <a:spcAft>
                <a:spcPts val="0"/>
              </a:spcAft>
              <a:buClr>
                <a:schemeClr val="lt1"/>
              </a:buClr>
              <a:buSzPts val="3800"/>
              <a:buFont typeface="Arial"/>
              <a:buChar char="•"/>
            </a:pPr>
            <a:r>
              <a:rPr lang="pt-BR" sz="3800">
                <a:solidFill>
                  <a:schemeClr val="lt1"/>
                </a:solidFill>
                <a:latin typeface="Arial"/>
                <a:ea typeface="Arial"/>
                <a:cs typeface="Arial"/>
                <a:sym typeface="Arial"/>
              </a:rPr>
              <a:t>À luz do Código Civil de 1916, que não trazia essa regra restritiva, diversos autores defenderam o fideicomisso na doação, também chamada “doação fideicomissária”. </a:t>
            </a:r>
            <a:endParaRPr/>
          </a:p>
          <a:p>
            <a:pPr marL="571500" marR="0" lvl="0" indent="-571500" algn="just" rtl="0">
              <a:spcBef>
                <a:spcPts val="0"/>
              </a:spcBef>
              <a:spcAft>
                <a:spcPts val="0"/>
              </a:spcAft>
              <a:buClr>
                <a:schemeClr val="lt1"/>
              </a:buClr>
              <a:buSzPts val="3800"/>
              <a:buFont typeface="Arial"/>
              <a:buChar char="•"/>
            </a:pPr>
            <a:r>
              <a:rPr lang="pt-BR" sz="3800">
                <a:solidFill>
                  <a:schemeClr val="lt1"/>
                </a:solidFill>
                <a:latin typeface="Arial"/>
                <a:ea typeface="Arial"/>
                <a:cs typeface="Arial"/>
                <a:sym typeface="Arial"/>
              </a:rPr>
              <a:t>Mesmo não estando expressamente previsto no nosso ordenamento jurídico, não há qualquer impedimento legal para sua instituição por </a:t>
            </a:r>
            <a:r>
              <a:rPr lang="pt-BR" sz="3800" i="1">
                <a:solidFill>
                  <a:schemeClr val="lt1"/>
                </a:solidFill>
                <a:latin typeface="Arial"/>
                <a:ea typeface="Arial"/>
                <a:cs typeface="Arial"/>
                <a:sym typeface="Arial"/>
              </a:rPr>
              <a:t>atos inter vivos</a:t>
            </a:r>
            <a:r>
              <a:rPr lang="pt-BR" sz="3800">
                <a:solidFill>
                  <a:schemeClr val="lt1"/>
                </a:solidFill>
                <a:latin typeface="Arial"/>
                <a:ea typeface="Arial"/>
                <a:cs typeface="Arial"/>
                <a:sym typeface="Arial"/>
              </a:rPr>
              <a:t>, tanto nas doações como em outras relações contratuais. </a:t>
            </a:r>
            <a:endParaRPr/>
          </a:p>
          <a:p>
            <a:pPr marL="0" marR="0" lvl="0" indent="0" algn="just" rtl="0">
              <a:lnSpc>
                <a:spcPct val="160000"/>
              </a:lnSpc>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69"/>
        <p:cNvGrpSpPr/>
        <p:nvPr/>
      </p:nvGrpSpPr>
      <p:grpSpPr>
        <a:xfrm>
          <a:off x="0" y="0"/>
          <a:ext cx="0" cy="0"/>
          <a:chOff x="0" y="0"/>
          <a:chExt cx="0" cy="0"/>
        </a:xfrm>
      </p:grpSpPr>
      <p:sp>
        <p:nvSpPr>
          <p:cNvPr id="170" name="Google Shape;170;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1" name="Google Shape;171;p8"/>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72" name="Google Shape;172;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3" name="Google Shape;173;p8"/>
          <p:cNvGrpSpPr/>
          <p:nvPr/>
        </p:nvGrpSpPr>
        <p:grpSpPr>
          <a:xfrm rot="5400000">
            <a:off x="-1875199" y="1875199"/>
            <a:ext cx="4238545" cy="488147"/>
            <a:chOff x="0" y="-38100"/>
            <a:chExt cx="1116325" cy="128566"/>
          </a:xfrm>
        </p:grpSpPr>
        <p:sp>
          <p:nvSpPr>
            <p:cNvPr id="174" name="Google Shape;174;p8"/>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8"/>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8"/>
          <p:cNvSpPr txBox="1"/>
          <p:nvPr/>
        </p:nvSpPr>
        <p:spPr>
          <a:xfrm>
            <a:off x="1028700" y="774977"/>
            <a:ext cx="16042518" cy="1636795"/>
          </a:xfrm>
          <a:prstGeom prst="rect">
            <a:avLst/>
          </a:prstGeom>
          <a:noFill/>
          <a:ln>
            <a:noFill/>
          </a:ln>
        </p:spPr>
        <p:txBody>
          <a:bodyPr spcFirstLastPara="1" wrap="square" lIns="0" tIns="0" rIns="0" bIns="0" anchor="t" anchorCtr="0">
            <a:spAutoFit/>
          </a:bodyPr>
          <a:lstStyle/>
          <a:p>
            <a:pPr marL="0" marR="0" lvl="0" indent="0" algn="l" rtl="0">
              <a:lnSpc>
                <a:spcPct val="146065"/>
              </a:lnSpc>
              <a:spcBef>
                <a:spcPts val="0"/>
              </a:spcBef>
              <a:spcAft>
                <a:spcPts val="0"/>
              </a:spcAft>
              <a:buNone/>
            </a:pPr>
            <a:r>
              <a:rPr lang="pt-BR" sz="4600" b="1">
                <a:solidFill>
                  <a:srgbClr val="FFFFFF"/>
                </a:solidFill>
                <a:latin typeface="Arial"/>
                <a:ea typeface="Arial"/>
                <a:cs typeface="Arial"/>
                <a:sym typeface="Arial"/>
              </a:rPr>
              <a:t>https://www.conjur.com.br/2020-dez-27/processo-familiar-fideicomisso-ato-inter-vivos/</a:t>
            </a:r>
            <a:endParaRPr/>
          </a:p>
        </p:txBody>
      </p:sp>
      <p:pic>
        <p:nvPicPr>
          <p:cNvPr id="177" name="Google Shape;177;p8"/>
          <p:cNvPicPr preferRelativeResize="0"/>
          <p:nvPr/>
        </p:nvPicPr>
        <p:blipFill rotWithShape="1">
          <a:blip r:embed="rId5">
            <a:alphaModFix/>
          </a:blip>
          <a:srcRect/>
          <a:stretch/>
        </p:blipFill>
        <p:spPr>
          <a:xfrm>
            <a:off x="1887159" y="2666064"/>
            <a:ext cx="14325600" cy="74263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Shape 181"/>
        <p:cNvGrpSpPr/>
        <p:nvPr/>
      </p:nvGrpSpPr>
      <p:grpSpPr>
        <a:xfrm>
          <a:off x="0" y="0"/>
          <a:ext cx="0" cy="0"/>
          <a:chOff x="0" y="0"/>
          <a:chExt cx="0" cy="0"/>
        </a:xfrm>
      </p:grpSpPr>
      <p:sp>
        <p:nvSpPr>
          <p:cNvPr id="182" name="Google Shape;182;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999"/>
            </a:blip>
            <a:stretch>
              <a:fillRect l="-3013" t="-14303" r="-46893" b="-189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83" name="Google Shape;183;p9"/>
          <p:cNvCxnSpPr/>
          <p:nvPr/>
        </p:nvCxnSpPr>
        <p:spPr>
          <a:xfrm>
            <a:off x="1028700" y="601417"/>
            <a:ext cx="16230600" cy="0"/>
          </a:xfrm>
          <a:prstGeom prst="straightConnector1">
            <a:avLst/>
          </a:prstGeom>
          <a:noFill/>
          <a:ln w="19050" cap="flat" cmpd="sng">
            <a:solidFill>
              <a:srgbClr val="D9D9D9"/>
            </a:solidFill>
            <a:prstDash val="solid"/>
            <a:round/>
            <a:headEnd type="none" w="sm" len="sm"/>
            <a:tailEnd type="none" w="sm" len="sm"/>
          </a:ln>
        </p:spPr>
      </p:cxnSp>
      <p:sp>
        <p:nvSpPr>
          <p:cNvPr id="184" name="Google Shape;184;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mt="56000"/>
            </a:blip>
            <a:stretch>
              <a:fillRect l="-63976" t="-48766" r="-2723" b="-7350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5" name="Google Shape;185;p9"/>
          <p:cNvGrpSpPr/>
          <p:nvPr/>
        </p:nvGrpSpPr>
        <p:grpSpPr>
          <a:xfrm rot="5400000">
            <a:off x="-1875199" y="1875199"/>
            <a:ext cx="4238545" cy="488147"/>
            <a:chOff x="0" y="-38100"/>
            <a:chExt cx="1116325" cy="128566"/>
          </a:xfrm>
        </p:grpSpPr>
        <p:sp>
          <p:nvSpPr>
            <p:cNvPr id="186" name="Google Shape;186;p9"/>
            <p:cNvSpPr/>
            <p:nvPr/>
          </p:nvSpPr>
          <p:spPr>
            <a:xfrm>
              <a:off x="0" y="0"/>
              <a:ext cx="1116324" cy="90466"/>
            </a:xfrm>
            <a:custGeom>
              <a:avLst/>
              <a:gdLst/>
              <a:ahLst/>
              <a:cxnLst/>
              <a:rect l="l" t="t" r="r" b="b"/>
              <a:pathLst>
                <a:path w="1116324" h="90466" extrusionOk="0">
                  <a:moveTo>
                    <a:pt x="0" y="0"/>
                  </a:moveTo>
                  <a:lnTo>
                    <a:pt x="1116324" y="0"/>
                  </a:lnTo>
                  <a:lnTo>
                    <a:pt x="1116324" y="90466"/>
                  </a:lnTo>
                  <a:lnTo>
                    <a:pt x="0" y="90466"/>
                  </a:lnTo>
                  <a:close/>
                </a:path>
              </a:pathLst>
            </a:custGeom>
            <a:solidFill>
              <a:srgbClr val="4DE1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9"/>
            <p:cNvSpPr txBox="1"/>
            <p:nvPr/>
          </p:nvSpPr>
          <p:spPr>
            <a:xfrm>
              <a:off x="0" y="-38100"/>
              <a:ext cx="1116325" cy="1285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188" name="Google Shape;188;p9"/>
          <p:cNvGraphicFramePr/>
          <p:nvPr/>
        </p:nvGraphicFramePr>
        <p:xfrm>
          <a:off x="1028700" y="952500"/>
          <a:ext cx="3000000" cy="3000000"/>
        </p:xfrm>
        <a:graphic>
          <a:graphicData uri="http://schemas.openxmlformats.org/drawingml/2006/table">
            <a:tbl>
              <a:tblPr firstRow="1" bandRow="1">
                <a:noFill/>
                <a:tableStyleId>{C63204DD-9534-446B-AA6F-38164D603879}</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627275">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1.848. – Redação Atual do Código Civil de 2002</a:t>
                      </a:r>
                      <a:endParaRPr sz="38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3800"/>
                        <a:buFont typeface="Calibri"/>
                        <a:buNone/>
                      </a:pPr>
                      <a:r>
                        <a:rPr lang="pt-BR" sz="3800">
                          <a:solidFill>
                            <a:srgbClr val="FFFFFF"/>
                          </a:solidFill>
                        </a:rPr>
                        <a:t>Art. 1.848. – Redação Aprovada pela Comissão</a:t>
                      </a:r>
                      <a:endParaRPr>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0"/>
                  </a:ext>
                </a:extLst>
              </a:tr>
              <a:tr h="7105800">
                <a:tc>
                  <a:txBody>
                    <a:bodyPr/>
                    <a:lstStyle/>
                    <a:p>
                      <a:pPr marL="0" marR="0" lvl="0" indent="0" algn="just" rtl="0">
                        <a:spcBef>
                          <a:spcPts val="0"/>
                        </a:spcBef>
                        <a:spcAft>
                          <a:spcPts val="0"/>
                        </a:spcAft>
                        <a:buNone/>
                      </a:pPr>
                      <a:r>
                        <a:rPr lang="pt-BR" sz="3400">
                          <a:solidFill>
                            <a:srgbClr val="FFFFFF"/>
                          </a:solidFill>
                          <a:latin typeface="Calibri"/>
                          <a:ea typeface="Calibri"/>
                          <a:cs typeface="Calibri"/>
                          <a:sym typeface="Calibri"/>
                        </a:rPr>
                        <a:t>Art. 1.848. Salvo se houver justa causa, declarada no testamento, não pode o testador estabelecer cláusula de inalienabilidade, impenhorabilidade, e de incomunicabilidade, sobre os bens da legítima.</a:t>
                      </a:r>
                      <a:endParaRPr>
                        <a:solidFill>
                          <a:srgbClr val="FFFFFF"/>
                        </a:solidFill>
                      </a:endParaRPr>
                    </a:p>
                    <a:p>
                      <a:pPr marL="0" marR="0" lvl="0" indent="0" algn="just" rtl="0">
                        <a:spcBef>
                          <a:spcPts val="0"/>
                        </a:spcBef>
                        <a:spcAft>
                          <a:spcPts val="0"/>
                        </a:spcAft>
                        <a:buNone/>
                      </a:pPr>
                      <a:r>
                        <a:rPr lang="pt-BR" sz="3400">
                          <a:solidFill>
                            <a:srgbClr val="FFFFFF"/>
                          </a:solidFill>
                          <a:latin typeface="Calibri"/>
                          <a:ea typeface="Calibri"/>
                          <a:cs typeface="Calibri"/>
                          <a:sym typeface="Calibri"/>
                        </a:rPr>
                        <a:t>§ 1º Não é permitido ao testador estabelecer a conversão dos bens da legítima em outros de espécie diversa.</a:t>
                      </a:r>
                      <a:endParaRPr>
                        <a:solidFill>
                          <a:srgbClr val="FFFFFF"/>
                        </a:solidFill>
                      </a:endParaRPr>
                    </a:p>
                    <a:p>
                      <a:pPr marL="0" marR="0" lvl="0" indent="0" algn="just" rtl="0">
                        <a:spcBef>
                          <a:spcPts val="0"/>
                        </a:spcBef>
                        <a:spcAft>
                          <a:spcPts val="0"/>
                        </a:spcAft>
                        <a:buNone/>
                      </a:pPr>
                      <a:r>
                        <a:rPr lang="pt-BR" sz="3400">
                          <a:solidFill>
                            <a:srgbClr val="FFFFFF"/>
                          </a:solidFill>
                          <a:latin typeface="Calibri"/>
                          <a:ea typeface="Calibri"/>
                          <a:cs typeface="Calibri"/>
                          <a:sym typeface="Calibri"/>
                        </a:rPr>
                        <a:t>§ 2º Mediante autorização judicial e havendo justa causa, podem ser alienados os bens gravados, convertendo-se o produto em outros bens, que ficarão sub-rogados nos ônus dos primeiros.</a:t>
                      </a:r>
                      <a:endParaRPr sz="34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tc>
                  <a:txBody>
                    <a:bodyPr/>
                    <a:lstStyle/>
                    <a:p>
                      <a:pPr marL="0" marR="0" lvl="0" indent="0" algn="just" rtl="0">
                        <a:spcBef>
                          <a:spcPts val="0"/>
                        </a:spcBef>
                        <a:spcAft>
                          <a:spcPts val="0"/>
                        </a:spcAft>
                        <a:buNone/>
                      </a:pPr>
                      <a:r>
                        <a:rPr lang="pt-BR" sz="3200">
                          <a:solidFill>
                            <a:srgbClr val="FFFFFF"/>
                          </a:solidFill>
                          <a:latin typeface="Calibri"/>
                          <a:ea typeface="Calibri"/>
                          <a:cs typeface="Calibri"/>
                          <a:sym typeface="Calibri"/>
                        </a:rPr>
                        <a:t>Art. 1.848. </a:t>
                      </a:r>
                      <a:r>
                        <a:rPr lang="pt-BR" sz="3200">
                          <a:solidFill>
                            <a:srgbClr val="FFFFFF"/>
                          </a:solidFill>
                          <a:highlight>
                            <a:schemeClr val="dk1"/>
                          </a:highlight>
                          <a:latin typeface="Calibri"/>
                          <a:ea typeface="Calibri"/>
                          <a:cs typeface="Calibri"/>
                          <a:sym typeface="Calibri"/>
                        </a:rPr>
                        <a:t>Pode o testador estabelecer cláusula de inalienabilidade, impenhorabilidade e de incomunicabilidade, sobre os bens da legítima.</a:t>
                      </a:r>
                      <a:endParaRPr>
                        <a:solidFill>
                          <a:srgbClr val="FFFFFF"/>
                        </a:solidFill>
                        <a:highlight>
                          <a:schemeClr val="dk1"/>
                        </a:highlight>
                      </a:endParaRPr>
                    </a:p>
                    <a:p>
                      <a:pPr marL="0" marR="0" lvl="0" indent="0" algn="just" rtl="0">
                        <a:spcBef>
                          <a:spcPts val="0"/>
                        </a:spcBef>
                        <a:spcAft>
                          <a:spcPts val="0"/>
                        </a:spcAft>
                        <a:buNone/>
                      </a:pPr>
                      <a:r>
                        <a:rPr lang="pt-BR" sz="3200">
                          <a:solidFill>
                            <a:srgbClr val="FFFFFF"/>
                          </a:solidFill>
                          <a:latin typeface="Calibri"/>
                          <a:ea typeface="Calibri"/>
                          <a:cs typeface="Calibri"/>
                          <a:sym typeface="Calibri"/>
                        </a:rPr>
                        <a:t>§ 1º Com autorização judicial e havendo justa causa, podem ser alienados os bens gravados, mediante sub-rogação, ou levantados os gravames.</a:t>
                      </a:r>
                      <a:endParaRPr>
                        <a:solidFill>
                          <a:srgbClr val="FFFFFF"/>
                        </a:solidFill>
                      </a:endParaRPr>
                    </a:p>
                    <a:p>
                      <a:pPr marL="0" marR="0" lvl="0" indent="0" algn="just" rtl="0">
                        <a:spcBef>
                          <a:spcPts val="0"/>
                        </a:spcBef>
                        <a:spcAft>
                          <a:spcPts val="0"/>
                        </a:spcAft>
                        <a:buNone/>
                      </a:pPr>
                      <a:r>
                        <a:rPr lang="pt-BR" sz="3200">
                          <a:solidFill>
                            <a:srgbClr val="FFFFFF"/>
                          </a:solidFill>
                          <a:latin typeface="Calibri"/>
                          <a:ea typeface="Calibri"/>
                          <a:cs typeface="Calibri"/>
                          <a:sym typeface="Calibri"/>
                        </a:rPr>
                        <a:t>§ 2º Não é permitido ao testador estabelecer a conversão dos bens da legítima em outros de espécie diversa, salvo se a conversão for determinada em dinheiro.</a:t>
                      </a:r>
                      <a:endParaRPr>
                        <a:solidFill>
                          <a:srgbClr val="FFFFFF"/>
                        </a:solidFill>
                      </a:endParaRPr>
                    </a:p>
                    <a:p>
                      <a:pPr marL="0" marR="0" lvl="0" indent="0" algn="just" rtl="0">
                        <a:spcBef>
                          <a:spcPts val="0"/>
                        </a:spcBef>
                        <a:spcAft>
                          <a:spcPts val="0"/>
                        </a:spcAft>
                        <a:buNone/>
                      </a:pPr>
                      <a:r>
                        <a:rPr lang="pt-BR" sz="3200">
                          <a:solidFill>
                            <a:srgbClr val="FFFFFF"/>
                          </a:solidFill>
                          <a:latin typeface="Calibri"/>
                          <a:ea typeface="Calibri"/>
                          <a:cs typeface="Calibri"/>
                          <a:sym typeface="Calibri"/>
                        </a:rPr>
                        <a:t>§ 3º Pode o testador nomear curador especial aos bens da legítima dos filhos com menos de dezoito anos de idade.</a:t>
                      </a:r>
                      <a:endParaRPr sz="3200">
                        <a:solidFill>
                          <a:srgbClr val="FFFFFF"/>
                        </a:solidFill>
                      </a:endParaRPr>
                    </a:p>
                    <a:p>
                      <a:pPr marL="0" marR="0" lvl="0" indent="0" algn="l" rtl="0">
                        <a:spcBef>
                          <a:spcPts val="0"/>
                        </a:spcBef>
                        <a:spcAft>
                          <a:spcPts val="0"/>
                        </a:spcAft>
                        <a:buNone/>
                      </a:pPr>
                      <a:endParaRPr sz="1800">
                        <a:solidFill>
                          <a:srgbClr val="FFFFFF"/>
                        </a:solidFill>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EFF6F57A6FF14D908319B3100EDB26" ma:contentTypeVersion="11" ma:contentTypeDescription="Crie um novo documento." ma:contentTypeScope="" ma:versionID="de2844f57d3aefddcb66bea25408144d">
  <xsd:schema xmlns:xsd="http://www.w3.org/2001/XMLSchema" xmlns:xs="http://www.w3.org/2001/XMLSchema" xmlns:p="http://schemas.microsoft.com/office/2006/metadata/properties" xmlns:ns2="2eb0be03-3007-4f2e-92d6-f43d7f6157bc" targetNamespace="http://schemas.microsoft.com/office/2006/metadata/properties" ma:root="true" ma:fieldsID="05aab8277a99c7b7f0327592244287d5" ns2:_="">
    <xsd:import namespace="2eb0be03-3007-4f2e-92d6-f43d7f6157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0be03-3007-4f2e-92d6-f43d7f615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ec1b4f35-4ec5-48d7-9fcb-2ebf400b8d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b0be03-3007-4f2e-92d6-f43d7f6157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01A329-6A1E-419D-95AA-C06D40FAAAD5}"/>
</file>

<file path=customXml/itemProps2.xml><?xml version="1.0" encoding="utf-8"?>
<ds:datastoreItem xmlns:ds="http://schemas.openxmlformats.org/officeDocument/2006/customXml" ds:itemID="{EE18F458-3485-424A-B06C-4424703969CC}"/>
</file>

<file path=customXml/itemProps3.xml><?xml version="1.0" encoding="utf-8"?>
<ds:datastoreItem xmlns:ds="http://schemas.openxmlformats.org/officeDocument/2006/customXml" ds:itemID="{5F74F8F9-35FD-4962-B016-F9E1CA52959F}"/>
</file>

<file path=docProps/app.xml><?xml version="1.0" encoding="utf-8"?>
<Properties xmlns="http://schemas.openxmlformats.org/officeDocument/2006/extended-properties" xmlns:vt="http://schemas.openxmlformats.org/officeDocument/2006/docPropsVTypes">
  <TotalTime>10</TotalTime>
  <Words>1389</Words>
  <Application>Microsoft Office PowerPoint</Application>
  <PresentationFormat>Personalizar</PresentationFormat>
  <Paragraphs>74</Paragraphs>
  <Slides>13</Slides>
  <Notes>13</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13</vt:i4>
      </vt:variant>
    </vt:vector>
  </HeadingPairs>
  <TitlesOfParts>
    <vt:vector size="16" baseType="lpstr">
      <vt:lpstr>Arial</vt:lpstr>
      <vt:lpstr>Calibri</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Win10</dc:creator>
  <cp:lastModifiedBy>Dr Mário</cp:lastModifiedBy>
  <cp:revision>4</cp:revision>
  <dcterms:created xsi:type="dcterms:W3CDTF">2006-08-16T00:00:00Z</dcterms:created>
  <dcterms:modified xsi:type="dcterms:W3CDTF">2025-08-26T22:03:39Z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0x01010097EFF6F57A6FF14D908319B3100EDB26</vt:lpwstr>
  </property>
</Properties>
</file>